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41" autoAdjust="0"/>
  </p:normalViewPr>
  <p:slideViewPr>
    <p:cSldViewPr>
      <p:cViewPr varScale="1">
        <p:scale>
          <a:sx n="100" d="100"/>
          <a:sy n="100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ECA6D8-F3F4-4FB5-8A73-EC19A347C68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B6A59D-5671-40C8-87F7-DC35DCDC0BBF}">
      <dgm:prSet phldrT="[Текст]"/>
      <dgm:spPr/>
      <dgm:t>
        <a:bodyPr/>
        <a:lstStyle/>
        <a:p>
          <a:r>
            <a:rPr lang="ru-RU" dirty="0" smtClean="0"/>
            <a:t>водоросли</a:t>
          </a:r>
          <a:endParaRPr lang="ru-RU" dirty="0"/>
        </a:p>
      </dgm:t>
    </dgm:pt>
    <dgm:pt modelId="{171396A4-E415-448E-9147-AD632466E3AD}" type="parTrans" cxnId="{09321FAA-F018-4FAC-B53A-CC8143D7EC49}">
      <dgm:prSet/>
      <dgm:spPr/>
      <dgm:t>
        <a:bodyPr/>
        <a:lstStyle/>
        <a:p>
          <a:endParaRPr lang="ru-RU"/>
        </a:p>
      </dgm:t>
    </dgm:pt>
    <dgm:pt modelId="{B9236CE3-19D0-4B4D-9B9C-66BAF5F8E8AC}" type="sibTrans" cxnId="{09321FAA-F018-4FAC-B53A-CC8143D7EC49}">
      <dgm:prSet/>
      <dgm:spPr/>
      <dgm:t>
        <a:bodyPr/>
        <a:lstStyle/>
        <a:p>
          <a:endParaRPr lang="ru-RU"/>
        </a:p>
      </dgm:t>
    </dgm:pt>
    <dgm:pt modelId="{E91DE34D-637A-4649-9716-05B98C578C89}">
      <dgm:prSet phldrT="[Текст]"/>
      <dgm:spPr/>
      <dgm:t>
        <a:bodyPr/>
        <a:lstStyle/>
        <a:p>
          <a:r>
            <a:rPr lang="ru-RU" dirty="0" smtClean="0"/>
            <a:t>Зеленые </a:t>
          </a:r>
          <a:endParaRPr lang="ru-RU" dirty="0"/>
        </a:p>
      </dgm:t>
    </dgm:pt>
    <dgm:pt modelId="{BB46EAB4-8BB3-4928-BE12-7380D7EF4E64}" type="parTrans" cxnId="{DF8D21A3-0B33-48CF-9A06-286D7418DFD0}">
      <dgm:prSet/>
      <dgm:spPr/>
      <dgm:t>
        <a:bodyPr/>
        <a:lstStyle/>
        <a:p>
          <a:endParaRPr lang="ru-RU"/>
        </a:p>
      </dgm:t>
    </dgm:pt>
    <dgm:pt modelId="{C7FD5D97-3823-48F6-8AD9-D74441E7993A}" type="sibTrans" cxnId="{DF8D21A3-0B33-48CF-9A06-286D7418DFD0}">
      <dgm:prSet/>
      <dgm:spPr/>
      <dgm:t>
        <a:bodyPr/>
        <a:lstStyle/>
        <a:p>
          <a:endParaRPr lang="ru-RU"/>
        </a:p>
      </dgm:t>
    </dgm:pt>
    <dgm:pt modelId="{7C31DF44-2FFB-4092-85E2-467C7A43DDE4}">
      <dgm:prSet phldrT="[Текст]"/>
      <dgm:spPr/>
      <dgm:t>
        <a:bodyPr/>
        <a:lstStyle/>
        <a:p>
          <a:r>
            <a:rPr lang="ru-RU" dirty="0" smtClean="0"/>
            <a:t>Красные </a:t>
          </a:r>
          <a:endParaRPr lang="ru-RU" dirty="0"/>
        </a:p>
      </dgm:t>
    </dgm:pt>
    <dgm:pt modelId="{6222B473-D9E0-4801-BDB9-3813A9864008}" type="parTrans" cxnId="{7317B82F-EBEC-429E-A469-CB4E5DD26DCE}">
      <dgm:prSet/>
      <dgm:spPr/>
      <dgm:t>
        <a:bodyPr/>
        <a:lstStyle/>
        <a:p>
          <a:endParaRPr lang="ru-RU"/>
        </a:p>
      </dgm:t>
    </dgm:pt>
    <dgm:pt modelId="{892338E8-268B-4C9A-87A5-00BA69B46587}" type="sibTrans" cxnId="{7317B82F-EBEC-429E-A469-CB4E5DD26DCE}">
      <dgm:prSet/>
      <dgm:spPr/>
      <dgm:t>
        <a:bodyPr/>
        <a:lstStyle/>
        <a:p>
          <a:endParaRPr lang="ru-RU"/>
        </a:p>
      </dgm:t>
    </dgm:pt>
    <dgm:pt modelId="{CC084637-6348-4060-97C0-D57364372A7A}">
      <dgm:prSet/>
      <dgm:spPr/>
      <dgm:t>
        <a:bodyPr/>
        <a:lstStyle/>
        <a:p>
          <a:r>
            <a:rPr lang="ru-RU" dirty="0" smtClean="0"/>
            <a:t>Бурые </a:t>
          </a:r>
          <a:endParaRPr lang="ru-RU" dirty="0"/>
        </a:p>
      </dgm:t>
    </dgm:pt>
    <dgm:pt modelId="{5324D0DD-A792-484D-B2AA-7C44917E2F52}" type="parTrans" cxnId="{4425C4CF-B7B1-446E-995F-8E40893F0EB7}">
      <dgm:prSet/>
      <dgm:spPr/>
    </dgm:pt>
    <dgm:pt modelId="{DE9C8A48-8699-4F72-8C2A-E78511664574}" type="sibTrans" cxnId="{4425C4CF-B7B1-446E-995F-8E40893F0EB7}">
      <dgm:prSet/>
      <dgm:spPr/>
    </dgm:pt>
    <dgm:pt modelId="{E430ED51-C8AA-4FC9-BFF7-27D3BDFB3B3A}" type="pres">
      <dgm:prSet presAssocID="{61ECA6D8-F3F4-4FB5-8A73-EC19A347C68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5B304E03-B9B5-4A76-94F6-D922D9A7307D}" type="pres">
      <dgm:prSet presAssocID="{BEB6A59D-5671-40C8-87F7-DC35DCDC0BBF}" presName="hierRoot1" presStyleCnt="0"/>
      <dgm:spPr/>
    </dgm:pt>
    <dgm:pt modelId="{72B0ECA9-4BED-4054-92A1-F74E5AE4A819}" type="pres">
      <dgm:prSet presAssocID="{BEB6A59D-5671-40C8-87F7-DC35DCDC0BBF}" presName="composite" presStyleCnt="0"/>
      <dgm:spPr/>
    </dgm:pt>
    <dgm:pt modelId="{0B14B5BE-7C58-420D-95C9-E23744295E90}" type="pres">
      <dgm:prSet presAssocID="{BEB6A59D-5671-40C8-87F7-DC35DCDC0BBF}" presName="background" presStyleLbl="node0" presStyleIdx="0" presStyleCnt="1"/>
      <dgm:spPr/>
    </dgm:pt>
    <dgm:pt modelId="{E880423B-4038-4836-9DC9-650E787AC4DD}" type="pres">
      <dgm:prSet presAssocID="{BEB6A59D-5671-40C8-87F7-DC35DCDC0BB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4815BB8-57A6-4A04-A135-B415727EA6A1}" type="pres">
      <dgm:prSet presAssocID="{BEB6A59D-5671-40C8-87F7-DC35DCDC0BBF}" presName="hierChild2" presStyleCnt="0"/>
      <dgm:spPr/>
    </dgm:pt>
    <dgm:pt modelId="{AFD8B64A-81AA-4F8D-BE7B-C5E97CD4D38F}" type="pres">
      <dgm:prSet presAssocID="{BB46EAB4-8BB3-4928-BE12-7380D7EF4E64}" presName="Name10" presStyleLbl="parChTrans1D2" presStyleIdx="0" presStyleCnt="3"/>
      <dgm:spPr/>
      <dgm:t>
        <a:bodyPr/>
        <a:lstStyle/>
        <a:p>
          <a:endParaRPr lang="uk-UA"/>
        </a:p>
      </dgm:t>
    </dgm:pt>
    <dgm:pt modelId="{0910C68E-7A2D-48ED-83A8-1D908E78BD13}" type="pres">
      <dgm:prSet presAssocID="{E91DE34D-637A-4649-9716-05B98C578C89}" presName="hierRoot2" presStyleCnt="0"/>
      <dgm:spPr/>
    </dgm:pt>
    <dgm:pt modelId="{E5162D0A-E75B-4686-BFEF-996F128685C6}" type="pres">
      <dgm:prSet presAssocID="{E91DE34D-637A-4649-9716-05B98C578C89}" presName="composite2" presStyleCnt="0"/>
      <dgm:spPr/>
    </dgm:pt>
    <dgm:pt modelId="{74D1B50F-5ABB-48FB-827F-64F13AFE582A}" type="pres">
      <dgm:prSet presAssocID="{E91DE34D-637A-4649-9716-05B98C578C89}" presName="background2" presStyleLbl="node2" presStyleIdx="0" presStyleCnt="3"/>
      <dgm:spPr/>
    </dgm:pt>
    <dgm:pt modelId="{7BBC286F-26D6-4CA3-AF0A-82194EE9332A}" type="pres">
      <dgm:prSet presAssocID="{E91DE34D-637A-4649-9716-05B98C578C89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F6D0CABF-BA13-4E2C-A86D-1B1A5FB04C73}" type="pres">
      <dgm:prSet presAssocID="{E91DE34D-637A-4649-9716-05B98C578C89}" presName="hierChild3" presStyleCnt="0"/>
      <dgm:spPr/>
    </dgm:pt>
    <dgm:pt modelId="{9C8B0440-F5A3-4B7A-843F-BC0D8AD3299B}" type="pres">
      <dgm:prSet presAssocID="{5324D0DD-A792-484D-B2AA-7C44917E2F52}" presName="Name10" presStyleLbl="parChTrans1D2" presStyleIdx="1" presStyleCnt="3"/>
      <dgm:spPr/>
    </dgm:pt>
    <dgm:pt modelId="{B2B2325C-980F-439E-9D32-9A74197E042D}" type="pres">
      <dgm:prSet presAssocID="{CC084637-6348-4060-97C0-D57364372A7A}" presName="hierRoot2" presStyleCnt="0"/>
      <dgm:spPr/>
    </dgm:pt>
    <dgm:pt modelId="{FE860B83-A555-47FA-B0DA-2BCBF297BDD2}" type="pres">
      <dgm:prSet presAssocID="{CC084637-6348-4060-97C0-D57364372A7A}" presName="composite2" presStyleCnt="0"/>
      <dgm:spPr/>
    </dgm:pt>
    <dgm:pt modelId="{253E18F8-49B4-4823-A8CD-1D3F486D5F6F}" type="pres">
      <dgm:prSet presAssocID="{CC084637-6348-4060-97C0-D57364372A7A}" presName="background2" presStyleLbl="node2" presStyleIdx="1" presStyleCnt="3"/>
      <dgm:spPr/>
    </dgm:pt>
    <dgm:pt modelId="{63860BD4-0303-4E4E-B10E-9940FCAE374C}" type="pres">
      <dgm:prSet presAssocID="{CC084637-6348-4060-97C0-D57364372A7A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5013F89-4584-437F-9BD4-B13FE297CABB}" type="pres">
      <dgm:prSet presAssocID="{CC084637-6348-4060-97C0-D57364372A7A}" presName="hierChild3" presStyleCnt="0"/>
      <dgm:spPr/>
    </dgm:pt>
    <dgm:pt modelId="{4AFEC64F-5FD3-4C92-9864-3C7284B60B8E}" type="pres">
      <dgm:prSet presAssocID="{6222B473-D9E0-4801-BDB9-3813A9864008}" presName="Name10" presStyleLbl="parChTrans1D2" presStyleIdx="2" presStyleCnt="3"/>
      <dgm:spPr/>
      <dgm:t>
        <a:bodyPr/>
        <a:lstStyle/>
        <a:p>
          <a:endParaRPr lang="uk-UA"/>
        </a:p>
      </dgm:t>
    </dgm:pt>
    <dgm:pt modelId="{EBA824C7-488A-40B7-BF84-F7C0ABB78EFE}" type="pres">
      <dgm:prSet presAssocID="{7C31DF44-2FFB-4092-85E2-467C7A43DDE4}" presName="hierRoot2" presStyleCnt="0"/>
      <dgm:spPr/>
    </dgm:pt>
    <dgm:pt modelId="{8E4E3055-B037-4D22-AD73-0D8D1C39C321}" type="pres">
      <dgm:prSet presAssocID="{7C31DF44-2FFB-4092-85E2-467C7A43DDE4}" presName="composite2" presStyleCnt="0"/>
      <dgm:spPr/>
    </dgm:pt>
    <dgm:pt modelId="{F9466723-4933-4362-88FA-E1D6E4A30A86}" type="pres">
      <dgm:prSet presAssocID="{7C31DF44-2FFB-4092-85E2-467C7A43DDE4}" presName="background2" presStyleLbl="node2" presStyleIdx="2" presStyleCnt="3"/>
      <dgm:spPr/>
    </dgm:pt>
    <dgm:pt modelId="{AACE3044-B377-4DCD-BB0E-0653A5701A29}" type="pres">
      <dgm:prSet presAssocID="{7C31DF44-2FFB-4092-85E2-467C7A43DDE4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801A762D-E2BF-4DDF-8DE2-6C5E77545B3E}" type="pres">
      <dgm:prSet presAssocID="{7C31DF44-2FFB-4092-85E2-467C7A43DDE4}" presName="hierChild3" presStyleCnt="0"/>
      <dgm:spPr/>
    </dgm:pt>
  </dgm:ptLst>
  <dgm:cxnLst>
    <dgm:cxn modelId="{0D9F53EF-22BD-414F-BAF8-7787A213B2CD}" type="presOf" srcId="{6222B473-D9E0-4801-BDB9-3813A9864008}" destId="{4AFEC64F-5FD3-4C92-9864-3C7284B60B8E}" srcOrd="0" destOrd="0" presId="urn:microsoft.com/office/officeart/2005/8/layout/hierarchy1"/>
    <dgm:cxn modelId="{216E2BAE-1F2C-47AE-9C04-EF9AA5E6822B}" type="presOf" srcId="{CC084637-6348-4060-97C0-D57364372A7A}" destId="{63860BD4-0303-4E4E-B10E-9940FCAE374C}" srcOrd="0" destOrd="0" presId="urn:microsoft.com/office/officeart/2005/8/layout/hierarchy1"/>
    <dgm:cxn modelId="{7317B82F-EBEC-429E-A469-CB4E5DD26DCE}" srcId="{BEB6A59D-5671-40C8-87F7-DC35DCDC0BBF}" destId="{7C31DF44-2FFB-4092-85E2-467C7A43DDE4}" srcOrd="2" destOrd="0" parTransId="{6222B473-D9E0-4801-BDB9-3813A9864008}" sibTransId="{892338E8-268B-4C9A-87A5-00BA69B46587}"/>
    <dgm:cxn modelId="{1848A21C-2B55-4D6B-9F5F-A79D2DCE6C96}" type="presOf" srcId="{BB46EAB4-8BB3-4928-BE12-7380D7EF4E64}" destId="{AFD8B64A-81AA-4F8D-BE7B-C5E97CD4D38F}" srcOrd="0" destOrd="0" presId="urn:microsoft.com/office/officeart/2005/8/layout/hierarchy1"/>
    <dgm:cxn modelId="{4425C4CF-B7B1-446E-995F-8E40893F0EB7}" srcId="{BEB6A59D-5671-40C8-87F7-DC35DCDC0BBF}" destId="{CC084637-6348-4060-97C0-D57364372A7A}" srcOrd="1" destOrd="0" parTransId="{5324D0DD-A792-484D-B2AA-7C44917E2F52}" sibTransId="{DE9C8A48-8699-4F72-8C2A-E78511664574}"/>
    <dgm:cxn modelId="{09321FAA-F018-4FAC-B53A-CC8143D7EC49}" srcId="{61ECA6D8-F3F4-4FB5-8A73-EC19A347C682}" destId="{BEB6A59D-5671-40C8-87F7-DC35DCDC0BBF}" srcOrd="0" destOrd="0" parTransId="{171396A4-E415-448E-9147-AD632466E3AD}" sibTransId="{B9236CE3-19D0-4B4D-9B9C-66BAF5F8E8AC}"/>
    <dgm:cxn modelId="{425C7B53-136D-4CCC-B113-C149EB84B9BC}" type="presOf" srcId="{7C31DF44-2FFB-4092-85E2-467C7A43DDE4}" destId="{AACE3044-B377-4DCD-BB0E-0653A5701A29}" srcOrd="0" destOrd="0" presId="urn:microsoft.com/office/officeart/2005/8/layout/hierarchy1"/>
    <dgm:cxn modelId="{9A175DBC-A1D7-4726-A0F4-38120C87E129}" type="presOf" srcId="{E91DE34D-637A-4649-9716-05B98C578C89}" destId="{7BBC286F-26D6-4CA3-AF0A-82194EE9332A}" srcOrd="0" destOrd="0" presId="urn:microsoft.com/office/officeart/2005/8/layout/hierarchy1"/>
    <dgm:cxn modelId="{90B77FBE-14A3-4E27-8ED5-3342AE7B5D17}" type="presOf" srcId="{61ECA6D8-F3F4-4FB5-8A73-EC19A347C682}" destId="{E430ED51-C8AA-4FC9-BFF7-27D3BDFB3B3A}" srcOrd="0" destOrd="0" presId="urn:microsoft.com/office/officeart/2005/8/layout/hierarchy1"/>
    <dgm:cxn modelId="{55340178-A20C-49CF-9761-B68F77D19F79}" type="presOf" srcId="{BEB6A59D-5671-40C8-87F7-DC35DCDC0BBF}" destId="{E880423B-4038-4836-9DC9-650E787AC4DD}" srcOrd="0" destOrd="0" presId="urn:microsoft.com/office/officeart/2005/8/layout/hierarchy1"/>
    <dgm:cxn modelId="{E75D68AA-B474-4E07-8B6D-36280EBEB3EC}" type="presOf" srcId="{5324D0DD-A792-484D-B2AA-7C44917E2F52}" destId="{9C8B0440-F5A3-4B7A-843F-BC0D8AD3299B}" srcOrd="0" destOrd="0" presId="urn:microsoft.com/office/officeart/2005/8/layout/hierarchy1"/>
    <dgm:cxn modelId="{DF8D21A3-0B33-48CF-9A06-286D7418DFD0}" srcId="{BEB6A59D-5671-40C8-87F7-DC35DCDC0BBF}" destId="{E91DE34D-637A-4649-9716-05B98C578C89}" srcOrd="0" destOrd="0" parTransId="{BB46EAB4-8BB3-4928-BE12-7380D7EF4E64}" sibTransId="{C7FD5D97-3823-48F6-8AD9-D74441E7993A}"/>
    <dgm:cxn modelId="{DF7E1568-4BDA-4AA2-940F-6E5A50E7A84D}" type="presParOf" srcId="{E430ED51-C8AA-4FC9-BFF7-27D3BDFB3B3A}" destId="{5B304E03-B9B5-4A76-94F6-D922D9A7307D}" srcOrd="0" destOrd="0" presId="urn:microsoft.com/office/officeart/2005/8/layout/hierarchy1"/>
    <dgm:cxn modelId="{C3FE4112-961A-4734-A229-4FB4209C4871}" type="presParOf" srcId="{5B304E03-B9B5-4A76-94F6-D922D9A7307D}" destId="{72B0ECA9-4BED-4054-92A1-F74E5AE4A819}" srcOrd="0" destOrd="0" presId="urn:microsoft.com/office/officeart/2005/8/layout/hierarchy1"/>
    <dgm:cxn modelId="{ED46F43D-4875-4A49-9446-F334D2192CB8}" type="presParOf" srcId="{72B0ECA9-4BED-4054-92A1-F74E5AE4A819}" destId="{0B14B5BE-7C58-420D-95C9-E23744295E90}" srcOrd="0" destOrd="0" presId="urn:microsoft.com/office/officeart/2005/8/layout/hierarchy1"/>
    <dgm:cxn modelId="{A1F79475-66F6-404A-A423-F5BE3F04537C}" type="presParOf" srcId="{72B0ECA9-4BED-4054-92A1-F74E5AE4A819}" destId="{E880423B-4038-4836-9DC9-650E787AC4DD}" srcOrd="1" destOrd="0" presId="urn:microsoft.com/office/officeart/2005/8/layout/hierarchy1"/>
    <dgm:cxn modelId="{93AF14F6-DE55-4116-B47E-513FBCC9C33A}" type="presParOf" srcId="{5B304E03-B9B5-4A76-94F6-D922D9A7307D}" destId="{14815BB8-57A6-4A04-A135-B415727EA6A1}" srcOrd="1" destOrd="0" presId="urn:microsoft.com/office/officeart/2005/8/layout/hierarchy1"/>
    <dgm:cxn modelId="{15AF2F48-9D20-4288-99B9-1E2513461C64}" type="presParOf" srcId="{14815BB8-57A6-4A04-A135-B415727EA6A1}" destId="{AFD8B64A-81AA-4F8D-BE7B-C5E97CD4D38F}" srcOrd="0" destOrd="0" presId="urn:microsoft.com/office/officeart/2005/8/layout/hierarchy1"/>
    <dgm:cxn modelId="{73E71A53-B40E-4FA6-A657-6155DDBDA51D}" type="presParOf" srcId="{14815BB8-57A6-4A04-A135-B415727EA6A1}" destId="{0910C68E-7A2D-48ED-83A8-1D908E78BD13}" srcOrd="1" destOrd="0" presId="urn:microsoft.com/office/officeart/2005/8/layout/hierarchy1"/>
    <dgm:cxn modelId="{4B1359D8-45E8-4B40-B4DB-BCE930B01425}" type="presParOf" srcId="{0910C68E-7A2D-48ED-83A8-1D908E78BD13}" destId="{E5162D0A-E75B-4686-BFEF-996F128685C6}" srcOrd="0" destOrd="0" presId="urn:microsoft.com/office/officeart/2005/8/layout/hierarchy1"/>
    <dgm:cxn modelId="{E37E388D-47AF-443E-8CF3-73BDBC90625A}" type="presParOf" srcId="{E5162D0A-E75B-4686-BFEF-996F128685C6}" destId="{74D1B50F-5ABB-48FB-827F-64F13AFE582A}" srcOrd="0" destOrd="0" presId="urn:microsoft.com/office/officeart/2005/8/layout/hierarchy1"/>
    <dgm:cxn modelId="{905BA034-A111-4EF9-B256-8D574976496D}" type="presParOf" srcId="{E5162D0A-E75B-4686-BFEF-996F128685C6}" destId="{7BBC286F-26D6-4CA3-AF0A-82194EE9332A}" srcOrd="1" destOrd="0" presId="urn:microsoft.com/office/officeart/2005/8/layout/hierarchy1"/>
    <dgm:cxn modelId="{5714E34D-A1C9-41F1-BAB5-033CF87E17E5}" type="presParOf" srcId="{0910C68E-7A2D-48ED-83A8-1D908E78BD13}" destId="{F6D0CABF-BA13-4E2C-A86D-1B1A5FB04C73}" srcOrd="1" destOrd="0" presId="urn:microsoft.com/office/officeart/2005/8/layout/hierarchy1"/>
    <dgm:cxn modelId="{5F3467DF-8CF9-47EA-A06F-E9B3137B521D}" type="presParOf" srcId="{14815BB8-57A6-4A04-A135-B415727EA6A1}" destId="{9C8B0440-F5A3-4B7A-843F-BC0D8AD3299B}" srcOrd="2" destOrd="0" presId="urn:microsoft.com/office/officeart/2005/8/layout/hierarchy1"/>
    <dgm:cxn modelId="{215518B3-792D-4518-AD11-90C7255283DE}" type="presParOf" srcId="{14815BB8-57A6-4A04-A135-B415727EA6A1}" destId="{B2B2325C-980F-439E-9D32-9A74197E042D}" srcOrd="3" destOrd="0" presId="urn:microsoft.com/office/officeart/2005/8/layout/hierarchy1"/>
    <dgm:cxn modelId="{7209F622-5FAF-4796-87B9-E5DAB4F29CAC}" type="presParOf" srcId="{B2B2325C-980F-439E-9D32-9A74197E042D}" destId="{FE860B83-A555-47FA-B0DA-2BCBF297BDD2}" srcOrd="0" destOrd="0" presId="urn:microsoft.com/office/officeart/2005/8/layout/hierarchy1"/>
    <dgm:cxn modelId="{A9208A56-DF4D-426A-8D3B-A61DAECECF84}" type="presParOf" srcId="{FE860B83-A555-47FA-B0DA-2BCBF297BDD2}" destId="{253E18F8-49B4-4823-A8CD-1D3F486D5F6F}" srcOrd="0" destOrd="0" presId="urn:microsoft.com/office/officeart/2005/8/layout/hierarchy1"/>
    <dgm:cxn modelId="{ECE1974C-9007-497E-BC86-5D104EA48CA7}" type="presParOf" srcId="{FE860B83-A555-47FA-B0DA-2BCBF297BDD2}" destId="{63860BD4-0303-4E4E-B10E-9940FCAE374C}" srcOrd="1" destOrd="0" presId="urn:microsoft.com/office/officeart/2005/8/layout/hierarchy1"/>
    <dgm:cxn modelId="{5C084D4B-B810-40BF-9B6B-767C4DCC0637}" type="presParOf" srcId="{B2B2325C-980F-439E-9D32-9A74197E042D}" destId="{E5013F89-4584-437F-9BD4-B13FE297CABB}" srcOrd="1" destOrd="0" presId="urn:microsoft.com/office/officeart/2005/8/layout/hierarchy1"/>
    <dgm:cxn modelId="{3B0DD3E2-5F28-4B9D-BBD4-29D3D990028D}" type="presParOf" srcId="{14815BB8-57A6-4A04-A135-B415727EA6A1}" destId="{4AFEC64F-5FD3-4C92-9864-3C7284B60B8E}" srcOrd="4" destOrd="0" presId="urn:microsoft.com/office/officeart/2005/8/layout/hierarchy1"/>
    <dgm:cxn modelId="{E974C14D-408B-4498-87F9-3647A0FC4FCD}" type="presParOf" srcId="{14815BB8-57A6-4A04-A135-B415727EA6A1}" destId="{EBA824C7-488A-40B7-BF84-F7C0ABB78EFE}" srcOrd="5" destOrd="0" presId="urn:microsoft.com/office/officeart/2005/8/layout/hierarchy1"/>
    <dgm:cxn modelId="{E90E96CC-29B4-47BE-A355-134409A3FEDE}" type="presParOf" srcId="{EBA824C7-488A-40B7-BF84-F7C0ABB78EFE}" destId="{8E4E3055-B037-4D22-AD73-0D8D1C39C321}" srcOrd="0" destOrd="0" presId="urn:microsoft.com/office/officeart/2005/8/layout/hierarchy1"/>
    <dgm:cxn modelId="{FADDC417-D729-41FD-8EAA-2ED1E7AD50EB}" type="presParOf" srcId="{8E4E3055-B037-4D22-AD73-0D8D1C39C321}" destId="{F9466723-4933-4362-88FA-E1D6E4A30A86}" srcOrd="0" destOrd="0" presId="urn:microsoft.com/office/officeart/2005/8/layout/hierarchy1"/>
    <dgm:cxn modelId="{EC15373B-89D1-4667-970A-DB06A108A22A}" type="presParOf" srcId="{8E4E3055-B037-4D22-AD73-0D8D1C39C321}" destId="{AACE3044-B377-4DCD-BB0E-0653A5701A29}" srcOrd="1" destOrd="0" presId="urn:microsoft.com/office/officeart/2005/8/layout/hierarchy1"/>
    <dgm:cxn modelId="{E4B969BA-06C2-44A4-9375-FA9A5FD2E62B}" type="presParOf" srcId="{EBA824C7-488A-40B7-BF84-F7C0ABB78EFE}" destId="{801A762D-E2BF-4DDF-8DE2-6C5E77545B3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FEC64F-5FD3-4C92-9864-3C7284B60B8E}">
      <dsp:nvSpPr>
        <dsp:cNvPr id="0" name=""/>
        <dsp:cNvSpPr/>
      </dsp:nvSpPr>
      <dsp:spPr>
        <a:xfrm>
          <a:off x="3986212" y="2461481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B0440-F5A3-4B7A-843F-BC0D8AD3299B}">
      <dsp:nvSpPr>
        <dsp:cNvPr id="0" name=""/>
        <dsp:cNvSpPr/>
      </dsp:nvSpPr>
      <dsp:spPr>
        <a:xfrm>
          <a:off x="3940492" y="2461481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D8B64A-81AA-4F8D-BE7B-C5E97CD4D38F}">
      <dsp:nvSpPr>
        <dsp:cNvPr id="0" name=""/>
        <dsp:cNvSpPr/>
      </dsp:nvSpPr>
      <dsp:spPr>
        <a:xfrm>
          <a:off x="1157287" y="2461481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4B5BE-7C58-420D-95C9-E23744295E90}">
      <dsp:nvSpPr>
        <dsp:cNvPr id="0" name=""/>
        <dsp:cNvSpPr/>
      </dsp:nvSpPr>
      <dsp:spPr>
        <a:xfrm>
          <a:off x="2828924" y="991726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80423B-4038-4836-9DC9-650E787AC4DD}">
      <dsp:nvSpPr>
        <dsp:cNvPr id="0" name=""/>
        <dsp:cNvSpPr/>
      </dsp:nvSpPr>
      <dsp:spPr>
        <a:xfrm>
          <a:off x="3086099" y="1236042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водоросли</a:t>
          </a:r>
          <a:endParaRPr lang="ru-RU" sz="3300" kern="1200" dirty="0"/>
        </a:p>
      </dsp:txBody>
      <dsp:txXfrm>
        <a:off x="3129147" y="1279090"/>
        <a:ext cx="2228479" cy="1383659"/>
      </dsp:txXfrm>
    </dsp:sp>
    <dsp:sp modelId="{74D1B50F-5ABB-48FB-827F-64F13AFE582A}">
      <dsp:nvSpPr>
        <dsp:cNvPr id="0" name=""/>
        <dsp:cNvSpPr/>
      </dsp:nvSpPr>
      <dsp:spPr>
        <a:xfrm>
          <a:off x="0" y="3134637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C286F-26D6-4CA3-AF0A-82194EE9332A}">
      <dsp:nvSpPr>
        <dsp:cNvPr id="0" name=""/>
        <dsp:cNvSpPr/>
      </dsp:nvSpPr>
      <dsp:spPr>
        <a:xfrm>
          <a:off x="257174" y="3378953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Зеленые </a:t>
          </a:r>
          <a:endParaRPr lang="ru-RU" sz="3300" kern="1200" dirty="0"/>
        </a:p>
      </dsp:txBody>
      <dsp:txXfrm>
        <a:off x="300222" y="3422001"/>
        <a:ext cx="2228479" cy="1383659"/>
      </dsp:txXfrm>
    </dsp:sp>
    <dsp:sp modelId="{253E18F8-49B4-4823-A8CD-1D3F486D5F6F}">
      <dsp:nvSpPr>
        <dsp:cNvPr id="0" name=""/>
        <dsp:cNvSpPr/>
      </dsp:nvSpPr>
      <dsp:spPr>
        <a:xfrm>
          <a:off x="2828924" y="3134637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860BD4-0303-4E4E-B10E-9940FCAE374C}">
      <dsp:nvSpPr>
        <dsp:cNvPr id="0" name=""/>
        <dsp:cNvSpPr/>
      </dsp:nvSpPr>
      <dsp:spPr>
        <a:xfrm>
          <a:off x="3086099" y="3378953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Бурые </a:t>
          </a:r>
          <a:endParaRPr lang="ru-RU" sz="3300" kern="1200" dirty="0"/>
        </a:p>
      </dsp:txBody>
      <dsp:txXfrm>
        <a:off x="3129147" y="3422001"/>
        <a:ext cx="2228479" cy="1383659"/>
      </dsp:txXfrm>
    </dsp:sp>
    <dsp:sp modelId="{F9466723-4933-4362-88FA-E1D6E4A30A86}">
      <dsp:nvSpPr>
        <dsp:cNvPr id="0" name=""/>
        <dsp:cNvSpPr/>
      </dsp:nvSpPr>
      <dsp:spPr>
        <a:xfrm>
          <a:off x="5657850" y="3134637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CE3044-B377-4DCD-BB0E-0653A5701A29}">
      <dsp:nvSpPr>
        <dsp:cNvPr id="0" name=""/>
        <dsp:cNvSpPr/>
      </dsp:nvSpPr>
      <dsp:spPr>
        <a:xfrm>
          <a:off x="5915024" y="3378953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Красные </a:t>
          </a:r>
          <a:endParaRPr lang="ru-RU" sz="3300" kern="1200" dirty="0"/>
        </a:p>
      </dsp:txBody>
      <dsp:txXfrm>
        <a:off x="5958072" y="3422001"/>
        <a:ext cx="2228479" cy="1383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31F3B-2D35-44F0-BC7F-C4EA5A7D0589}" type="datetimeFigureOut">
              <a:rPr lang="uk-UA" smtClean="0"/>
              <a:t>30.11.2015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6BD33-99F2-4028-BCC6-813A0A2885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085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Водоросли</a:t>
            </a:r>
            <a:br>
              <a:rPr lang="uk-UA" smtClean="0"/>
            </a:br>
            <a:endParaRPr lang="uk-UA" smtClean="0"/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Водоросли</a:t>
            </a:r>
            <a:br>
              <a:rPr lang="uk-UA" smtClean="0"/>
            </a:br>
            <a:endParaRPr lang="uk-UA" smtClean="0"/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58505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Хламидомонада 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Хламидомонада 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978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Останавливается. Теряет жгутики (1).</a:t>
            </a:r>
          </a:p>
          <a:p>
            <a:r>
              <a:rPr lang="ru-RU" smtClean="0"/>
              <a:t>Её содержимое делится на 4 части (2).</a:t>
            </a:r>
          </a:p>
          <a:p>
            <a:r>
              <a:rPr lang="ru-RU" smtClean="0"/>
              <a:t>Каждая часть образует жгутики и собственную оболочку (2).</a:t>
            </a:r>
          </a:p>
          <a:p>
            <a:r>
              <a:rPr lang="ru-RU" smtClean="0"/>
              <a:t>Образовалось 4 клетки-споры или зооспоры, выполняющие функцию расселения.</a:t>
            </a:r>
          </a:p>
          <a:p>
            <a:r>
              <a:rPr lang="ru-RU" smtClean="0"/>
              <a:t>Оболочка материнской клетки разрывается, и маленькие хламидомонады выплывают в воду (3).</a:t>
            </a:r>
          </a:p>
          <a:p>
            <a:r>
              <a:rPr lang="ru-RU" smtClean="0"/>
              <a:t>Поплавав в воде некоторое время, клетки дорастают до размеров материнской (4) и вновь приступают к бесполому размножению (1-4).</a:t>
            </a:r>
          </a:p>
          <a:p>
            <a:endParaRPr lang="ru-RU" smtClean="0"/>
          </a:p>
          <a:p>
            <a:r>
              <a:rPr lang="ru-RU" smtClean="0"/>
              <a:t>При благоприятных условиях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Останавливается. Теряет жгутики (1).</a:t>
            </a:r>
          </a:p>
          <a:p>
            <a:r>
              <a:rPr lang="ru-RU" smtClean="0"/>
              <a:t>Её содержимое делится на 4 части (2).</a:t>
            </a:r>
          </a:p>
          <a:p>
            <a:r>
              <a:rPr lang="ru-RU" smtClean="0"/>
              <a:t>Каждая часть образует жгутики и собственную оболочку (2).</a:t>
            </a:r>
          </a:p>
          <a:p>
            <a:r>
              <a:rPr lang="ru-RU" smtClean="0"/>
              <a:t>Образовалось 4 клетки-споры или зооспоры, выполняющие функцию расселения.</a:t>
            </a:r>
          </a:p>
          <a:p>
            <a:r>
              <a:rPr lang="ru-RU" smtClean="0"/>
              <a:t>Оболочка материнской клетки разрывается, и маленькие хламидомонады выплывают в воду (3).</a:t>
            </a:r>
          </a:p>
          <a:p>
            <a:r>
              <a:rPr lang="ru-RU" smtClean="0"/>
              <a:t>Поплавав в воде некоторое время, клетки дорастают до размеров материнской (4) и вновь приступают к бесполому размножению (1-4).</a:t>
            </a:r>
          </a:p>
          <a:p>
            <a:endParaRPr lang="ru-RU" smtClean="0"/>
          </a:p>
          <a:p>
            <a:r>
              <a:rPr lang="ru-RU" smtClean="0"/>
              <a:t>При благоприятных условиях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81641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материнской клетке образуются двужгутиковые гаметы (1, 2).</a:t>
            </a:r>
          </a:p>
          <a:p>
            <a:r>
              <a:rPr lang="ru-RU" smtClean="0"/>
              <a:t>Выходят из оболочки материнской клетки (3).</a:t>
            </a:r>
          </a:p>
          <a:p>
            <a:r>
              <a:rPr lang="ru-RU" smtClean="0"/>
              <a:t>Сливаются попарно с другими особями (4, 5).</a:t>
            </a:r>
          </a:p>
          <a:p>
            <a:r>
              <a:rPr lang="ru-RU" smtClean="0"/>
              <a:t>Образуется зигота, покрытая плотной оболочкой и зимует (6).</a:t>
            </a:r>
          </a:p>
          <a:p>
            <a:r>
              <a:rPr lang="ru-RU" smtClean="0"/>
              <a:t>Весной благоприятные условия дают возможность зиготе делиться. В результате чего образуются 4 хламидомонады (7).</a:t>
            </a:r>
          </a:p>
          <a:p>
            <a:r>
              <a:rPr lang="ru-RU" smtClean="0"/>
              <a:t>Молодые хламидомонады питаются, растут до материнских размеров (1, 8).</a:t>
            </a:r>
          </a:p>
          <a:p>
            <a:endParaRPr lang="ru-RU" smtClean="0"/>
          </a:p>
          <a:p>
            <a:r>
              <a:rPr lang="ru-RU" smtClean="0"/>
              <a:t>При неблагоприятных условиях (осенью)</a:t>
            </a:r>
          </a:p>
          <a:p>
            <a:r>
              <a:rPr lang="ru-RU" smtClean="0"/>
              <a:t>http://biouroki.ru/content/page/711/polovoe.png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материнской клетке образуются двужгутиковые гаметы (1, 2).</a:t>
            </a:r>
          </a:p>
          <a:p>
            <a:r>
              <a:rPr lang="ru-RU" smtClean="0"/>
              <a:t>Выходят из оболочки материнской клетки (3).</a:t>
            </a:r>
          </a:p>
          <a:p>
            <a:r>
              <a:rPr lang="ru-RU" smtClean="0"/>
              <a:t>Сливаются попарно с другими особями (4, 5).</a:t>
            </a:r>
          </a:p>
          <a:p>
            <a:r>
              <a:rPr lang="ru-RU" smtClean="0"/>
              <a:t>Образуется зигота, покрытая плотной оболочкой и зимует (6).</a:t>
            </a:r>
          </a:p>
          <a:p>
            <a:r>
              <a:rPr lang="ru-RU" smtClean="0"/>
              <a:t>Весной благоприятные условия дают возможность зиготе делиться. В результате чего образуются 4 хламидомонады (7).</a:t>
            </a:r>
          </a:p>
          <a:p>
            <a:r>
              <a:rPr lang="ru-RU" smtClean="0"/>
              <a:t>Молодые хламидомонады питаются, растут до материнских размеров (1, 8).</a:t>
            </a:r>
          </a:p>
          <a:p>
            <a:endParaRPr lang="ru-RU" smtClean="0"/>
          </a:p>
          <a:p>
            <a:r>
              <a:rPr lang="ru-RU" smtClean="0"/>
              <a:t>При неблагоприятных условиях (осенью)</a:t>
            </a:r>
          </a:p>
          <a:p>
            <a:r>
              <a:rPr lang="ru-RU" smtClean="0"/>
              <a:t>http://biouroki.ru/content/page/711/polovoe.png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4399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Спирогира </a:t>
            </a:r>
          </a:p>
          <a:p>
            <a:r>
              <a:rPr lang="ru-RU" smtClean="0"/>
              <a:t>Нитчатые водоросли до 8-10 см.</a:t>
            </a:r>
          </a:p>
          <a:p>
            <a:r>
              <a:rPr lang="ru-RU" smtClean="0"/>
              <a:t> Скопления нитей спирогиры образуют тину. </a:t>
            </a:r>
          </a:p>
          <a:p>
            <a:r>
              <a:rPr lang="ru-RU" smtClean="0"/>
              <a:t>Нити неветвящиеся, образованные одним рядом цилиндрических клеток.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Спирогира </a:t>
            </a:r>
          </a:p>
          <a:p>
            <a:r>
              <a:rPr lang="ru-RU" smtClean="0"/>
              <a:t>Нитчатые водоросли до 8-10 см.</a:t>
            </a:r>
          </a:p>
          <a:p>
            <a:r>
              <a:rPr lang="ru-RU" smtClean="0"/>
              <a:t> Скопления нитей спирогиры образуют тину. </a:t>
            </a:r>
          </a:p>
          <a:p>
            <a:r>
              <a:rPr lang="ru-RU" smtClean="0"/>
              <a:t>Нити неветвящиеся, образованные одним рядом цилиндрических клеток.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2561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 Роль водорослей в природе</a:t>
            </a:r>
          </a:p>
          <a:p>
            <a:r>
              <a:rPr lang="ru-RU" smtClean="0"/>
              <a:t>В процессе фотосинтеза выделяют кислород, необходимый им для дыхания.</a:t>
            </a:r>
          </a:p>
          <a:p>
            <a:r>
              <a:rPr lang="ru-RU" smtClean="0"/>
              <a:t>Пища для многих морских животных.</a:t>
            </a:r>
          </a:p>
          <a:p>
            <a:r>
              <a:rPr lang="ru-RU" smtClean="0"/>
              <a:t>Приют для рыб и многих других животных.</a:t>
            </a:r>
          </a:p>
          <a:p>
            <a:r>
              <a:rPr lang="ru-RU" smtClean="0"/>
              <a:t>Обогащение воды кислородом в процессе фотосинтеза.</a:t>
            </a:r>
          </a:p>
          <a:p>
            <a:r>
              <a:rPr lang="ru-RU" smtClean="0"/>
              <a:t>Некоторые виды участвуют в почвообразовании, когда попадают на бесплодные субстраты.</a:t>
            </a:r>
          </a:p>
          <a:p>
            <a:r>
              <a:rPr lang="ru-RU" smtClean="0"/>
              <a:t>Некоторые виды входят в состав комплексных организмов (лишайники).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 Роль водорослей в природе</a:t>
            </a:r>
          </a:p>
          <a:p>
            <a:r>
              <a:rPr lang="ru-RU" smtClean="0"/>
              <a:t>В процессе фотосинтеза выделяют кислород, необходимый им для дыхания.</a:t>
            </a:r>
          </a:p>
          <a:p>
            <a:r>
              <a:rPr lang="ru-RU" smtClean="0"/>
              <a:t>Пища для многих морских животных.</a:t>
            </a:r>
          </a:p>
          <a:p>
            <a:r>
              <a:rPr lang="ru-RU" smtClean="0"/>
              <a:t>Приют для рыб и многих других животных.</a:t>
            </a:r>
          </a:p>
          <a:p>
            <a:r>
              <a:rPr lang="ru-RU" smtClean="0"/>
              <a:t>Обогащение воды кислородом в процессе фотосинтеза.</a:t>
            </a:r>
          </a:p>
          <a:p>
            <a:r>
              <a:rPr lang="ru-RU" smtClean="0"/>
              <a:t>Некоторые виды участвуют в почвообразовании, когда попадают на бесплодные субстраты.</a:t>
            </a:r>
          </a:p>
          <a:p>
            <a:r>
              <a:rPr lang="ru-RU" smtClean="0"/>
              <a:t>Некоторые виды входят в состав комплексных организмов (лишайники).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73150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 Роль водорослей в жизни и деятельности человека</a:t>
            </a:r>
          </a:p>
          <a:p>
            <a:r>
              <a:rPr lang="ru-RU" smtClean="0"/>
              <a:t>Являются продуктами питания для человека.</a:t>
            </a:r>
          </a:p>
          <a:p>
            <a:r>
              <a:rPr lang="ru-RU" smtClean="0"/>
              <a:t>Используются в качестве добавки к корму для скота.</a:t>
            </a:r>
          </a:p>
          <a:p>
            <a:r>
              <a:rPr lang="ru-RU" smtClean="0"/>
              <a:t>Изготовление удобрений.</a:t>
            </a:r>
          </a:p>
          <a:p>
            <a:r>
              <a:rPr lang="ru-RU" smtClean="0"/>
              <a:t>Использование в химической промышленности (йод, спирт, уксусная кислота).</a:t>
            </a:r>
          </a:p>
          <a:p>
            <a:r>
              <a:rPr lang="ru-RU" smtClean="0"/>
              <a:t>Биологическая очистка сточных вод.</a:t>
            </a:r>
          </a:p>
          <a:p>
            <a:r>
              <a:rPr lang="ru-RU" smtClean="0"/>
              <a:t>Получение лекарственных препаратов и биологически активных добавок к пище.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 Роль водорослей в жизни и деятельности человека</a:t>
            </a:r>
          </a:p>
          <a:p>
            <a:r>
              <a:rPr lang="ru-RU" smtClean="0"/>
              <a:t>Являются продуктами питания для человека.</a:t>
            </a:r>
          </a:p>
          <a:p>
            <a:r>
              <a:rPr lang="ru-RU" smtClean="0"/>
              <a:t>Используются в качестве добавки к корму для скота.</a:t>
            </a:r>
          </a:p>
          <a:p>
            <a:r>
              <a:rPr lang="ru-RU" smtClean="0"/>
              <a:t>Изготовление удобрений.</a:t>
            </a:r>
          </a:p>
          <a:p>
            <a:r>
              <a:rPr lang="ru-RU" smtClean="0"/>
              <a:t>Использование в химической промышленности (йод, спирт, уксусная кислота).</a:t>
            </a:r>
          </a:p>
          <a:p>
            <a:r>
              <a:rPr lang="ru-RU" smtClean="0"/>
              <a:t>Биологическая очистка сточных вод.</a:t>
            </a:r>
          </a:p>
          <a:p>
            <a:r>
              <a:rPr lang="ru-RU" smtClean="0"/>
              <a:t>Получение лекарственных препаратов и биологически активных добавок к пище.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46166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Вред, наносимый водорослями:</a:t>
            </a:r>
          </a:p>
          <a:p>
            <a:r>
              <a:rPr lang="ru-RU" smtClean="0"/>
              <a:t>Чрезмерное размножение в оросительных каналах затрудняет подачу воды.</a:t>
            </a:r>
          </a:p>
          <a:p>
            <a:r>
              <a:rPr lang="ru-RU" smtClean="0"/>
              <a:t>Чрезмерное размножение в рыборазводных прудах затрудняет сезонный вылов рыбы.</a:t>
            </a:r>
          </a:p>
          <a:p>
            <a:r>
              <a:rPr lang="ru-RU" smtClean="0"/>
              <a:t>Чрезмерное размножение водорослей в судоходных местах приводит к затруднению судоходства.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Вред, наносимый водорослями:</a:t>
            </a:r>
          </a:p>
          <a:p>
            <a:r>
              <a:rPr lang="ru-RU" smtClean="0"/>
              <a:t>Чрезмерное размножение в оросительных каналах затрудняет подачу воды.</a:t>
            </a:r>
          </a:p>
          <a:p>
            <a:r>
              <a:rPr lang="ru-RU" smtClean="0"/>
              <a:t>Чрезмерное размножение в рыборазводных прудах затрудняет сезонный вылов рыбы.</a:t>
            </a:r>
          </a:p>
          <a:p>
            <a:r>
              <a:rPr lang="ru-RU" smtClean="0"/>
              <a:t>Чрезмерное размножение водорослей в судоходных местах приводит к затруднению судоходства.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8797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 познакомить учащихся с группой растений, называемых водорослями;</a:t>
            </a:r>
            <a:br>
              <a:rPr lang="ru-RU" smtClean="0"/>
            </a:br>
            <a:r>
              <a:rPr lang="ru-RU" smtClean="0"/>
              <a:t>- познакомить со средой обитания водорослей;</a:t>
            </a:r>
            <a:br>
              <a:rPr lang="ru-RU" smtClean="0"/>
            </a:br>
            <a:r>
              <a:rPr lang="ru-RU" smtClean="0"/>
              <a:t>- раскрыть особенности строения тела одноклеточных и многоклеточных водорослей;</a:t>
            </a:r>
            <a:br>
              <a:rPr lang="ru-RU" smtClean="0"/>
            </a:br>
            <a:r>
              <a:rPr lang="ru-RU" smtClean="0"/>
              <a:t>- дать представление о способах размножения водорослей;</a:t>
            </a:r>
            <a:br>
              <a:rPr lang="ru-RU" smtClean="0"/>
            </a:br>
            <a:r>
              <a:rPr lang="ru-RU" smtClean="0"/>
              <a:t>- продолжить формировать знания учащихся о высших и низших растениях.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 познакомить учащихся с группой растений, называемых водорослями;</a:t>
            </a:r>
            <a:br>
              <a:rPr lang="ru-RU" smtClean="0"/>
            </a:br>
            <a:r>
              <a:rPr lang="ru-RU" smtClean="0"/>
              <a:t>- познакомить со средой обитания водорослей;</a:t>
            </a:r>
            <a:br>
              <a:rPr lang="ru-RU" smtClean="0"/>
            </a:br>
            <a:r>
              <a:rPr lang="ru-RU" smtClean="0"/>
              <a:t>- раскрыть особенности строения тела одноклеточных и многоклеточных водорослей;</a:t>
            </a:r>
            <a:br>
              <a:rPr lang="ru-RU" smtClean="0"/>
            </a:br>
            <a:r>
              <a:rPr lang="ru-RU" smtClean="0"/>
              <a:t>- дать представление о способах размножения водорослей;</a:t>
            </a:r>
            <a:br>
              <a:rPr lang="ru-RU" smtClean="0"/>
            </a:br>
            <a:r>
              <a:rPr lang="ru-RU" smtClean="0"/>
              <a:t>- продолжить формировать знания учащихся о высших и низших растениях.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8865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Актуализация знаний </a:t>
            </a:r>
          </a:p>
          <a:p>
            <a:r>
              <a:rPr lang="ru-RU" smtClean="0"/>
              <a:t>На какие подцарства делится царство растений? По каким признакам?</a:t>
            </a:r>
          </a:p>
          <a:p>
            <a:r>
              <a:rPr lang="ru-RU" smtClean="0"/>
              <a:t>Где обитают растения?</a:t>
            </a:r>
          </a:p>
          <a:p>
            <a:r>
              <a:rPr lang="ru-RU" smtClean="0"/>
              <a:t>Каково значение растений в природе?</a:t>
            </a:r>
          </a:p>
          <a:p>
            <a:r>
              <a:rPr lang="ru-RU" smtClean="0"/>
              <a:t>Как человек использует растения?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Актуализация знаний </a:t>
            </a:r>
          </a:p>
          <a:p>
            <a:r>
              <a:rPr lang="ru-RU" smtClean="0"/>
              <a:t>На какие подцарства делится царство растений? По каким признакам?</a:t>
            </a:r>
          </a:p>
          <a:p>
            <a:r>
              <a:rPr lang="ru-RU" smtClean="0"/>
              <a:t>Где обитают растения?</a:t>
            </a:r>
          </a:p>
          <a:p>
            <a:r>
              <a:rPr lang="ru-RU" smtClean="0"/>
              <a:t>Каково значение растений в природе?</a:t>
            </a:r>
          </a:p>
          <a:p>
            <a:r>
              <a:rPr lang="ru-RU" smtClean="0"/>
              <a:t>Как человек использует растения?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878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8824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Зеленые водоросли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Зеленые водоросли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9572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Бурые водоросли</a:t>
            </a:r>
          </a:p>
          <a:p>
            <a:r>
              <a:rPr lang="ru-RU" smtClean="0"/>
              <a:t>1 - макроцистис грушевидный ; </a:t>
            </a:r>
          </a:p>
          <a:p>
            <a:r>
              <a:rPr lang="ru-RU" smtClean="0"/>
              <a:t>2 - нереоцистис Лютке;</a:t>
            </a:r>
          </a:p>
          <a:p>
            <a:r>
              <a:rPr lang="ru-RU" smtClean="0"/>
              <a:t>3 - дурвиллея антарктическая; </a:t>
            </a:r>
          </a:p>
          <a:p>
            <a:r>
              <a:rPr lang="ru-RU" smtClean="0"/>
              <a:t>4 - талассиофиллум решетчатый ;</a:t>
            </a:r>
          </a:p>
          <a:p>
            <a:r>
              <a:rPr lang="ru-RU" smtClean="0"/>
              <a:t> 5 - агарум продырявленный 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Бурые водоросли</a:t>
            </a:r>
          </a:p>
          <a:p>
            <a:r>
              <a:rPr lang="ru-RU" smtClean="0"/>
              <a:t>1 - макроцистис грушевидный ; </a:t>
            </a:r>
          </a:p>
          <a:p>
            <a:r>
              <a:rPr lang="ru-RU" smtClean="0"/>
              <a:t>2 - нереоцистис Лютке;</a:t>
            </a:r>
          </a:p>
          <a:p>
            <a:r>
              <a:rPr lang="ru-RU" smtClean="0"/>
              <a:t>3 - дурвиллея антарктическая; </a:t>
            </a:r>
          </a:p>
          <a:p>
            <a:r>
              <a:rPr lang="ru-RU" smtClean="0"/>
              <a:t>4 - талассиофиллум решетчатый ;</a:t>
            </a:r>
          </a:p>
          <a:p>
            <a:r>
              <a:rPr lang="ru-RU" smtClean="0"/>
              <a:t> 5 - агарум продырявленный 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44824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Красные водоросли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Красные водоросли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1435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Среда обитания водорослей</a:t>
            </a:r>
          </a:p>
          <a:p>
            <a:r>
              <a:rPr lang="ru-RU" smtClean="0"/>
              <a:t>Водоросли живут и в пресных и в соленых водоемах, могут жить в стоячей и в проточной воде, а так же они обитают на влажной почве, коре деревьев, в аквариуме, на поверхности почвы в горшке с комнатными цветами.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Среда обитания водорослей</a:t>
            </a:r>
          </a:p>
          <a:p>
            <a:r>
              <a:rPr lang="ru-RU" smtClean="0"/>
              <a:t>Водоросли живут и в пресных и в соленых водоемах, могут жить в стоячей и в проточной воде, а так же они обитают на влажной почве, коре деревьев, в аквариуме, на поверхности почвы в горшке с комнатными цветами.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1439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7087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6A05-1854-49C7-B9BD-C2C717F00791}" type="datetime1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DB91E-9B91-49F9-AEA9-69AAA05D999C}" type="datetime1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2605-87DF-4B67-9C70-D7D1117A6B1A}" type="datetime1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FF46-1F4B-4A85-B8AA-37CF604C57E3}" type="datetime1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spc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C4041-E1EF-4129-8671-4F2C79581AF3}" type="datetime1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AD5E0-0A29-4099-912D-264108380617}" type="datetime1">
              <a:rPr lang="ru-RU" smtClean="0"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78F6-86D1-4B43-B9FE-230E4087BCEB}" type="datetime1">
              <a:rPr lang="ru-RU" smtClean="0"/>
              <a:t>30.11.2015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0C5-F835-4672-8951-8E5AE8833A9B}" type="datetime1">
              <a:rPr lang="ru-RU" smtClean="0"/>
              <a:t>30.11.2015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D9B6-52AB-41D7-898B-3245C796FF3A}" type="datetime1">
              <a:rPr lang="ru-RU" smtClean="0"/>
              <a:t>30.11.2015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5145F-E6FD-4AAA-9890-C5DAAAF7C506}" type="datetime1">
              <a:rPr lang="ru-RU" smtClean="0"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CB2B-03D4-4AD4-9FEA-9D370F65BB19}" type="datetime1">
              <a:rPr lang="ru-RU" smtClean="0"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12D51-8BF6-425A-A9BD-A9969CD47EB9}" type="datetime1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78B21-5EC6-433C-B19B-E1A0876AAFD8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31550" cmpd="sng">
            <a:gradFill>
              <a:gsLst>
                <a:gs pos="70000">
                  <a:schemeClr val="accent6">
                    <a:shade val="50000"/>
                    <a:satMod val="190000"/>
                  </a:schemeClr>
                </a:gs>
                <a:gs pos="0">
                  <a:schemeClr val="accent6">
                    <a:tint val="77000"/>
                    <a:satMod val="180000"/>
                  </a:schemeClr>
                </a:gs>
              </a:gsLst>
              <a:lin ang="5400000"/>
            </a:gradFill>
            <a:prstDash val="solid"/>
          </a:ln>
          <a:solidFill>
            <a:schemeClr val="accent6">
              <a:tint val="15000"/>
              <a:satMod val="200000"/>
            </a:schemeClr>
          </a:solidFill>
          <a:effectLst>
            <a:outerShdw blurRad="50800" dist="40000" dir="5400000" algn="tl" rotWithShape="0">
              <a:srgbClr val="000000">
                <a:shade val="5000"/>
                <a:satMod val="120000"/>
                <a:alpha val="33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243918" cy="1470025"/>
          </a:xfrm>
        </p:spPr>
        <p:txBody>
          <a:bodyPr>
            <a:noAutofit/>
          </a:bodyPr>
          <a:lstStyle/>
          <a:p>
            <a:r>
              <a:rPr lang="ru-RU" sz="11500" dirty="0" smtClean="0"/>
              <a:t>Водоросли</a:t>
            </a:r>
            <a:br>
              <a:rPr lang="ru-RU" sz="11500" dirty="0" smtClean="0"/>
            </a:br>
            <a:endParaRPr lang="ru-RU" sz="11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Хламидомонада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lib.podelise.ru/tw_files2/urls_5/2/d-1840/1840_html_5d0f55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428736"/>
            <a:ext cx="6014925" cy="4786346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857628"/>
            <a:ext cx="8186766" cy="3000372"/>
          </a:xfrm>
        </p:spPr>
        <p:txBody>
          <a:bodyPr>
            <a:normAutofit fontScale="92500"/>
          </a:bodyPr>
          <a:lstStyle/>
          <a:p>
            <a:r>
              <a:rPr lang="ru-RU" sz="2000" dirty="0" smtClean="0"/>
              <a:t>Останавливается. Теряет жгутики (1).</a:t>
            </a:r>
          </a:p>
          <a:p>
            <a:r>
              <a:rPr lang="ru-RU" sz="2000" dirty="0" smtClean="0"/>
              <a:t>Её содержимое делится на 4 части (2).</a:t>
            </a:r>
          </a:p>
          <a:p>
            <a:r>
              <a:rPr lang="ru-RU" sz="2000" dirty="0" smtClean="0"/>
              <a:t>Каждая часть образует жгутики и собственную оболочку (2).</a:t>
            </a:r>
          </a:p>
          <a:p>
            <a:r>
              <a:rPr lang="ru-RU" sz="2000" dirty="0" smtClean="0"/>
              <a:t>Образовалось 4 клетки-споры или зооспоры, выполняющие функцию расселения.</a:t>
            </a:r>
          </a:p>
          <a:p>
            <a:r>
              <a:rPr lang="ru-RU" sz="2000" dirty="0" smtClean="0"/>
              <a:t>Оболочка материнской клетки разрывается, и маленькие хламидомонады выплывают в воду (3).</a:t>
            </a:r>
          </a:p>
          <a:p>
            <a:r>
              <a:rPr lang="ru-RU" sz="2000" dirty="0" smtClean="0"/>
              <a:t>Поплавав в воде некоторое время, клетки дорастают до размеров материнской (4) и вновь приступают к бесполому размножению (1-4).</a:t>
            </a:r>
          </a:p>
          <a:p>
            <a:endParaRPr lang="ru-RU" sz="2000" dirty="0"/>
          </a:p>
        </p:txBody>
      </p:sp>
      <p:pic>
        <p:nvPicPr>
          <p:cNvPr id="23554" name="Picture 2" descr="http://biouroki.ru/content/page/711/bespolo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0"/>
            <a:ext cx="6429388" cy="38771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57554" y="571480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благоприятных условиях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143512"/>
            <a:ext cx="8929718" cy="1714488"/>
          </a:xfrm>
        </p:spPr>
        <p:txBody>
          <a:bodyPr>
            <a:normAutofit fontScale="85000" lnSpcReduction="20000"/>
          </a:bodyPr>
          <a:lstStyle/>
          <a:p>
            <a:r>
              <a:rPr lang="ru-RU" sz="1800" dirty="0" smtClean="0"/>
              <a:t>В материнской клетке образуются </a:t>
            </a:r>
            <a:r>
              <a:rPr lang="ru-RU" sz="1800" dirty="0" err="1" smtClean="0"/>
              <a:t>двужгутиковые</a:t>
            </a:r>
            <a:r>
              <a:rPr lang="ru-RU" sz="1800" dirty="0" smtClean="0"/>
              <a:t> гаметы (1, 2).</a:t>
            </a:r>
          </a:p>
          <a:p>
            <a:r>
              <a:rPr lang="ru-RU" sz="1800" dirty="0" smtClean="0"/>
              <a:t>Выходят из оболочки материнской клетки (3).</a:t>
            </a:r>
          </a:p>
          <a:p>
            <a:r>
              <a:rPr lang="ru-RU" sz="1800" dirty="0" smtClean="0"/>
              <a:t>Сливаются попарно с другими особями (4, 5).</a:t>
            </a:r>
          </a:p>
          <a:p>
            <a:r>
              <a:rPr lang="ru-RU" sz="1800" dirty="0" smtClean="0"/>
              <a:t>Образуется зигота, покрытая плотной оболочкой и зимует (6).</a:t>
            </a:r>
          </a:p>
          <a:p>
            <a:r>
              <a:rPr lang="ru-RU" sz="1800" dirty="0" smtClean="0"/>
              <a:t>Весной благоприятные условия дают возможность зиготе делиться. В результате чего образуются 4 хламидомонады (7).</a:t>
            </a:r>
          </a:p>
          <a:p>
            <a:r>
              <a:rPr lang="ru-RU" sz="1800" dirty="0" smtClean="0"/>
              <a:t>Молодые хламидомонады питаются, растут до материнских размеров (1, 8).</a:t>
            </a:r>
          </a:p>
          <a:p>
            <a:endParaRPr lang="ru-RU" sz="1800" dirty="0"/>
          </a:p>
        </p:txBody>
      </p:sp>
      <p:pic>
        <p:nvPicPr>
          <p:cNvPr id="24578" name="Picture 2" descr="Половое размножение хламидомона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0"/>
            <a:ext cx="8501122" cy="51513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142852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неблагоприятных условиях (осенью)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4857760"/>
            <a:ext cx="77867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http://biouroki.ru/content/page/711/polovoe.png</a:t>
            </a:r>
            <a:endParaRPr lang="ru-RU" sz="1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Спирогира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7000892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Нитчатые водоросли до 8-10 см.</a:t>
            </a:r>
          </a:p>
          <a:p>
            <a:r>
              <a:rPr lang="ru-RU" sz="2400" dirty="0" smtClean="0"/>
              <a:t> Скопления нитей спирогиры образуют тину. </a:t>
            </a:r>
          </a:p>
          <a:p>
            <a:r>
              <a:rPr lang="ru-RU" sz="2400" dirty="0" smtClean="0"/>
              <a:t>Нити неветвящиеся, образованные одним рядом цилиндрических клеток.</a:t>
            </a:r>
            <a:endParaRPr lang="ru-RU" sz="2400" dirty="0"/>
          </a:p>
        </p:txBody>
      </p:sp>
      <p:pic>
        <p:nvPicPr>
          <p:cNvPr id="25602" name="Picture 2" descr="http://900igr.net/datai/biologija/Otdel-vodorosli/0011-010-Otdel-zelenye-vodorosli.png"/>
          <p:cNvPicPr>
            <a:picLocks noChangeAspect="1" noChangeArrowheads="1"/>
          </p:cNvPicPr>
          <p:nvPr/>
        </p:nvPicPr>
        <p:blipFill>
          <a:blip r:embed="rId3" cstate="print"/>
          <a:srcRect l="7165" t="9640" r="21974" b="11310"/>
          <a:stretch>
            <a:fillRect/>
          </a:stretch>
        </p:blipFill>
        <p:spPr bwMode="auto">
          <a:xfrm rot="5400000">
            <a:off x="5633083" y="3153703"/>
            <a:ext cx="4807255" cy="2214578"/>
          </a:xfrm>
          <a:prstGeom prst="rect">
            <a:avLst/>
          </a:prstGeom>
          <a:noFill/>
        </p:spPr>
      </p:pic>
      <p:pic>
        <p:nvPicPr>
          <p:cNvPr id="25604" name="Picture 4" descr="http://aquascape-promotion.com/img/vodorosli/spirogy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3357562"/>
            <a:ext cx="4286280" cy="320042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 Роль водорослей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процессе фотосинтеза выделяют кислород, необходимый им для дыхания.</a:t>
            </a:r>
          </a:p>
          <a:p>
            <a:r>
              <a:rPr lang="ru-RU" dirty="0" smtClean="0"/>
              <a:t>Пища для многих морских животных.</a:t>
            </a:r>
          </a:p>
          <a:p>
            <a:r>
              <a:rPr lang="ru-RU" dirty="0" smtClean="0"/>
              <a:t>Приют для рыб и многих других животных.</a:t>
            </a:r>
          </a:p>
          <a:p>
            <a:r>
              <a:rPr lang="ru-RU" dirty="0" smtClean="0"/>
              <a:t>Обогащение воды кислородом в процессе фотосинтеза.</a:t>
            </a:r>
          </a:p>
          <a:p>
            <a:r>
              <a:rPr lang="ru-RU" dirty="0" smtClean="0"/>
              <a:t>Некоторые виды участвуют в почвообразовании, когда попадают на бесплодные субстраты.</a:t>
            </a:r>
          </a:p>
          <a:p>
            <a:r>
              <a:rPr lang="ru-RU" dirty="0" smtClean="0"/>
              <a:t>Некоторые виды входят в состав комплексных организмов (лишайники).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 Роль водорослей в жизни и деятельности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6115064" cy="52578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Являются продуктами питания для человека.</a:t>
            </a:r>
          </a:p>
          <a:p>
            <a:r>
              <a:rPr lang="ru-RU" dirty="0" smtClean="0"/>
              <a:t>Используются в качестве добавки к корму для скота.</a:t>
            </a:r>
          </a:p>
          <a:p>
            <a:r>
              <a:rPr lang="ru-RU" dirty="0" smtClean="0"/>
              <a:t>Изготовление удобрений.</a:t>
            </a:r>
          </a:p>
          <a:p>
            <a:r>
              <a:rPr lang="ru-RU" dirty="0" smtClean="0"/>
              <a:t>Использование в химической промышленности (йод, спирт, уксусная кислота).</a:t>
            </a:r>
          </a:p>
          <a:p>
            <a:r>
              <a:rPr lang="ru-RU" dirty="0" smtClean="0"/>
              <a:t>Биологическая очистка сточных вод.</a:t>
            </a:r>
          </a:p>
          <a:p>
            <a:r>
              <a:rPr lang="ru-RU" dirty="0" smtClean="0"/>
              <a:t>Получение лекарственных препаратов и биологически активных добавок к пище.</a:t>
            </a:r>
          </a:p>
          <a:p>
            <a:endParaRPr lang="ru-RU" dirty="0"/>
          </a:p>
        </p:txBody>
      </p:sp>
      <p:pic>
        <p:nvPicPr>
          <p:cNvPr id="27650" name="Picture 2" descr="http://www.fishe.ru/fck_editor_files/image/kapus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428736"/>
            <a:ext cx="2633519" cy="1714512"/>
          </a:xfrm>
          <a:prstGeom prst="rect">
            <a:avLst/>
          </a:prstGeom>
          <a:noFill/>
        </p:spPr>
      </p:pic>
      <p:pic>
        <p:nvPicPr>
          <p:cNvPr id="27652" name="Picture 4" descr="http://t0.gstatic.com/images?q=tbn:ANd9GcTtSIHXKrI2HV_9O_TKdWc2AMrq7E7479A9wqDxWP2RptJ3fpZt3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5143512"/>
            <a:ext cx="3028950" cy="1514475"/>
          </a:xfrm>
          <a:prstGeom prst="rect">
            <a:avLst/>
          </a:prstGeom>
          <a:noFill/>
        </p:spPr>
      </p:pic>
      <p:pic>
        <p:nvPicPr>
          <p:cNvPr id="27654" name="Picture 6" descr="http://www.iyoga.ru/image/pitanie/d0-90-d0-93-d0-90-d0-a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3286124"/>
            <a:ext cx="2508981" cy="164305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Вред, наносимый водорослями: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2"/>
            <a:ext cx="8543956" cy="5268931"/>
          </a:xfrm>
        </p:spPr>
        <p:txBody>
          <a:bodyPr>
            <a:normAutofit/>
          </a:bodyPr>
          <a:lstStyle/>
          <a:p>
            <a:r>
              <a:rPr lang="ru-RU" dirty="0" smtClean="0"/>
              <a:t>Чрезмерное размножение в оросительных каналах затрудняет подачу воды.</a:t>
            </a:r>
          </a:p>
          <a:p>
            <a:r>
              <a:rPr lang="ru-RU" dirty="0" smtClean="0"/>
              <a:t>Чрезмерное размножение в рыборазводных прудах затрудняет сезонный вылов рыбы.</a:t>
            </a:r>
          </a:p>
          <a:p>
            <a:r>
              <a:rPr lang="ru-RU" dirty="0" smtClean="0"/>
              <a:t>Чрезмерное размножение водорослей в судоходных местах приводит к затруднению судоходства.</a:t>
            </a:r>
          </a:p>
          <a:p>
            <a:endParaRPr lang="ru-RU" dirty="0"/>
          </a:p>
        </p:txBody>
      </p:sp>
      <p:pic>
        <p:nvPicPr>
          <p:cNvPr id="26626" name="Picture 2" descr="http://content.foto.mail.ru/mail/egorov-curculio/4733/i-47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868" y="4500570"/>
            <a:ext cx="3200131" cy="235743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 познакомить учащихся с группой растений, называемых водорослями;</a:t>
            </a:r>
            <a:br>
              <a:rPr lang="ru-RU" dirty="0" smtClean="0"/>
            </a:br>
            <a:r>
              <a:rPr lang="ru-RU" dirty="0" smtClean="0"/>
              <a:t>- познакомить со средой обитания водорослей;</a:t>
            </a:r>
            <a:br>
              <a:rPr lang="ru-RU" dirty="0" smtClean="0"/>
            </a:br>
            <a:r>
              <a:rPr lang="ru-RU" dirty="0" smtClean="0"/>
              <a:t>- раскрыть особенности строения тела одноклеточных и многоклеточных водорослей;</a:t>
            </a:r>
            <a:br>
              <a:rPr lang="ru-RU" dirty="0" smtClean="0"/>
            </a:br>
            <a:r>
              <a:rPr lang="ru-RU" dirty="0" smtClean="0"/>
              <a:t>- дать представление о способах размножения водорослей;</a:t>
            </a:r>
            <a:br>
              <a:rPr lang="ru-RU" dirty="0" smtClean="0"/>
            </a:br>
            <a:r>
              <a:rPr lang="ru-RU" dirty="0" smtClean="0"/>
              <a:t>- продолжить формировать знания учащихся о высших и низших растениях.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Актуализация знаний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какие </a:t>
            </a:r>
            <a:r>
              <a:rPr lang="ru-RU" dirty="0" err="1" smtClean="0"/>
              <a:t>подцарства</a:t>
            </a:r>
            <a:r>
              <a:rPr lang="ru-RU" dirty="0" smtClean="0"/>
              <a:t> делится царство растений? По каким признакам?</a:t>
            </a:r>
          </a:p>
          <a:p>
            <a:r>
              <a:rPr lang="ru-RU" dirty="0" smtClean="0"/>
              <a:t>Где обитают растения?</a:t>
            </a:r>
          </a:p>
          <a:p>
            <a:r>
              <a:rPr lang="ru-RU" dirty="0" smtClean="0"/>
              <a:t>Каково значение растений в природе?</a:t>
            </a:r>
          </a:p>
          <a:p>
            <a:r>
              <a:rPr lang="ru-RU" dirty="0" smtClean="0"/>
              <a:t>Как человек использует растения?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5840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Зеленые водоросли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galina.shh.com.ua/wp-content/uploads/2011/03/b-1-3.jpg"/>
          <p:cNvPicPr>
            <a:picLocks noChangeAspect="1" noChangeArrowheads="1"/>
          </p:cNvPicPr>
          <p:nvPr/>
        </p:nvPicPr>
        <p:blipFill>
          <a:blip r:embed="rId3" cstate="email"/>
          <a:srcRect t="15000" b="8499"/>
          <a:stretch>
            <a:fillRect/>
          </a:stretch>
        </p:blipFill>
        <p:spPr bwMode="auto">
          <a:xfrm>
            <a:off x="357158" y="1500174"/>
            <a:ext cx="8485655" cy="464347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/>
          <a:lstStyle/>
          <a:p>
            <a:r>
              <a:rPr lang="ru-RU" dirty="0" smtClean="0"/>
              <a:t>Бурые водоросли</a:t>
            </a:r>
            <a:endParaRPr lang="ru-RU" dirty="0"/>
          </a:p>
        </p:txBody>
      </p:sp>
      <p:pic>
        <p:nvPicPr>
          <p:cNvPr id="18434" name="Picture 2" descr="http://plantlife.ru/books/item/f00/s00/z0000025/pic/0001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928670"/>
            <a:ext cx="5091395" cy="57150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785926"/>
            <a:ext cx="36433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1 </a:t>
            </a:r>
            <a:r>
              <a:rPr lang="ru-RU" sz="2400" b="1" i="1" dirty="0"/>
              <a:t>- </a:t>
            </a:r>
            <a:r>
              <a:rPr lang="ru-RU" sz="2400" b="1" i="1" dirty="0" err="1"/>
              <a:t>макроцистис</a:t>
            </a:r>
            <a:r>
              <a:rPr lang="ru-RU" sz="2400" b="1" i="1" dirty="0"/>
              <a:t> грушевидный </a:t>
            </a:r>
            <a:r>
              <a:rPr lang="en-US" sz="2400" b="1" i="1" dirty="0" smtClean="0"/>
              <a:t>; </a:t>
            </a:r>
            <a:endParaRPr lang="ru-RU" sz="2400" b="1" i="1" dirty="0" smtClean="0"/>
          </a:p>
          <a:p>
            <a:r>
              <a:rPr lang="en-US" sz="2400" b="1" i="1" dirty="0" smtClean="0"/>
              <a:t>2 </a:t>
            </a:r>
            <a:r>
              <a:rPr lang="en-US" sz="2400" b="1" i="1" dirty="0"/>
              <a:t>- </a:t>
            </a:r>
            <a:r>
              <a:rPr lang="ru-RU" sz="2400" b="1" i="1" dirty="0" err="1"/>
              <a:t>нереоцистис</a:t>
            </a:r>
            <a:r>
              <a:rPr lang="ru-RU" sz="2400" b="1" i="1" dirty="0"/>
              <a:t> </a:t>
            </a:r>
            <a:r>
              <a:rPr lang="ru-RU" sz="2400" b="1" i="1" dirty="0" smtClean="0"/>
              <a:t>Лютке</a:t>
            </a:r>
            <a:r>
              <a:rPr lang="en-US" sz="2400" b="1" i="1" dirty="0" smtClean="0"/>
              <a:t>;</a:t>
            </a:r>
            <a:endParaRPr lang="ru-RU" sz="2400" b="1" i="1" dirty="0" smtClean="0"/>
          </a:p>
          <a:p>
            <a:r>
              <a:rPr lang="en-US" sz="2400" b="1" i="1" dirty="0" smtClean="0"/>
              <a:t>3 </a:t>
            </a:r>
            <a:r>
              <a:rPr lang="en-US" sz="2400" b="1" i="1" dirty="0"/>
              <a:t>- </a:t>
            </a:r>
            <a:r>
              <a:rPr lang="ru-RU" sz="2400" b="1" i="1" dirty="0" err="1"/>
              <a:t>дурвиллея</a:t>
            </a:r>
            <a:r>
              <a:rPr lang="ru-RU" sz="2400" b="1" i="1" dirty="0"/>
              <a:t> </a:t>
            </a:r>
            <a:r>
              <a:rPr lang="ru-RU" sz="2400" b="1" i="1" dirty="0" smtClean="0"/>
              <a:t>антарктическая</a:t>
            </a:r>
            <a:r>
              <a:rPr lang="en-US" sz="2400" b="1" i="1" dirty="0" smtClean="0"/>
              <a:t>; </a:t>
            </a:r>
            <a:endParaRPr lang="ru-RU" sz="2400" b="1" i="1" dirty="0" smtClean="0"/>
          </a:p>
          <a:p>
            <a:r>
              <a:rPr lang="en-US" sz="2400" b="1" i="1" dirty="0" smtClean="0"/>
              <a:t>4 </a:t>
            </a:r>
            <a:r>
              <a:rPr lang="en-US" sz="2400" b="1" i="1" dirty="0"/>
              <a:t>- </a:t>
            </a:r>
            <a:r>
              <a:rPr lang="ru-RU" sz="2400" b="1" i="1" dirty="0" err="1"/>
              <a:t>талассиофиллум</a:t>
            </a:r>
            <a:r>
              <a:rPr lang="ru-RU" sz="2400" b="1" i="1" dirty="0"/>
              <a:t> решетчатый </a:t>
            </a:r>
            <a:r>
              <a:rPr lang="en-US" sz="2400" b="1" i="1" dirty="0" smtClean="0"/>
              <a:t>;</a:t>
            </a:r>
            <a:endParaRPr lang="ru-RU" sz="2400" b="1" i="1" dirty="0" smtClean="0"/>
          </a:p>
          <a:p>
            <a:r>
              <a:rPr lang="en-US" sz="2400" b="1" i="1" dirty="0" smtClean="0"/>
              <a:t> </a:t>
            </a:r>
            <a:r>
              <a:rPr lang="en-US" sz="2400" b="1" i="1" dirty="0"/>
              <a:t>5 - </a:t>
            </a:r>
            <a:r>
              <a:rPr lang="ru-RU" sz="2400" b="1" i="1" dirty="0" err="1"/>
              <a:t>агарум</a:t>
            </a:r>
            <a:r>
              <a:rPr lang="ru-RU" sz="2400" b="1" i="1" dirty="0"/>
              <a:t> продырявленный </a:t>
            </a:r>
            <a:endParaRPr lang="ru-RU" sz="24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Красные водоросли</a:t>
            </a:r>
            <a:endParaRPr lang="ru-RU" dirty="0"/>
          </a:p>
        </p:txBody>
      </p:sp>
      <p:pic>
        <p:nvPicPr>
          <p:cNvPr id="19462" name="Picture 6" descr="http://abc-192.mosuzedu.ru/projects/akkuratov/an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928669"/>
            <a:ext cx="3743351" cy="2619571"/>
          </a:xfrm>
          <a:prstGeom prst="rect">
            <a:avLst/>
          </a:prstGeom>
          <a:noFill/>
        </p:spPr>
      </p:pic>
      <p:pic>
        <p:nvPicPr>
          <p:cNvPr id="19464" name="Picture 8" descr="http://abc-192.mosuzedu.ru/projects/akkuratov/porfi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68299"/>
            <a:ext cx="2071670" cy="5789701"/>
          </a:xfrm>
          <a:prstGeom prst="rect">
            <a:avLst/>
          </a:prstGeom>
          <a:noFill/>
        </p:spPr>
      </p:pic>
      <p:pic>
        <p:nvPicPr>
          <p:cNvPr id="19466" name="Picture 10" descr="http://abc-192.mosuzedu.ru/projects/akkuratov/k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3581401"/>
            <a:ext cx="3951998" cy="3276599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Среда обитания водорослей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dirty="0" smtClean="0"/>
              <a:t>Водоросли живут и в пресных и в соленых водоемах, могут жить в стоячей и в проточной воде, а так же они обитают на влажной почве, коре деревьев, в аквариуме, на поверхности почвы в горшке с комнатными цветами.</a:t>
            </a:r>
            <a:endParaRPr lang="ru-RU" dirty="0"/>
          </a:p>
        </p:txBody>
      </p:sp>
      <p:pic>
        <p:nvPicPr>
          <p:cNvPr id="21506" name="Picture 2" descr="http://www.legom.ru/f/blog/photos/green_soil.jpg"/>
          <p:cNvPicPr>
            <a:picLocks noChangeAspect="1" noChangeArrowheads="1"/>
          </p:cNvPicPr>
          <p:nvPr/>
        </p:nvPicPr>
        <p:blipFill>
          <a:blip r:embed="rId3" cstate="print"/>
          <a:srcRect l="31641" r="15625" b="32813"/>
          <a:stretch>
            <a:fillRect/>
          </a:stretch>
        </p:blipFill>
        <p:spPr bwMode="auto">
          <a:xfrm>
            <a:off x="6715140" y="4741848"/>
            <a:ext cx="2214578" cy="2116152"/>
          </a:xfrm>
          <a:prstGeom prst="rect">
            <a:avLst/>
          </a:prstGeom>
          <a:noFill/>
        </p:spPr>
      </p:pic>
      <p:pic>
        <p:nvPicPr>
          <p:cNvPr id="21508" name="Picture 4" descr="http://naxodka.od.ua/uploads/posts/2012-03/thumbs/1331143620_2.jpg"/>
          <p:cNvPicPr>
            <a:picLocks noChangeAspect="1" noChangeArrowheads="1"/>
          </p:cNvPicPr>
          <p:nvPr/>
        </p:nvPicPr>
        <p:blipFill>
          <a:blip r:embed="rId4" cstate="print"/>
          <a:srcRect l="25000" t="36667"/>
          <a:stretch>
            <a:fillRect/>
          </a:stretch>
        </p:blipFill>
        <p:spPr bwMode="auto">
          <a:xfrm>
            <a:off x="357158" y="4686316"/>
            <a:ext cx="2571736" cy="2171684"/>
          </a:xfrm>
          <a:prstGeom prst="rect">
            <a:avLst/>
          </a:prstGeom>
          <a:noFill/>
        </p:spPr>
      </p:pic>
      <p:pic>
        <p:nvPicPr>
          <p:cNvPr id="21510" name="Picture 6" descr="http://news.headline.kz/img/show/small/15113/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4714884"/>
            <a:ext cx="3222730" cy="2143116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www.berl.ru/file/0001/00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1689" cy="4286280"/>
          </a:xfrm>
          <a:prstGeom prst="rect">
            <a:avLst/>
          </a:prstGeom>
          <a:noFill/>
        </p:spPr>
      </p:pic>
      <p:pic>
        <p:nvPicPr>
          <p:cNvPr id="20486" name="Picture 6" descr="http://t2.gstatic.com/images?q=tbn:ANd9GcQ6Ytm1uqNxzVPeCYXGll-cjPSn02A2taA3ToCqxbzJwb-0zPy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4507484"/>
            <a:ext cx="2857489" cy="2350517"/>
          </a:xfrm>
          <a:prstGeom prst="rect">
            <a:avLst/>
          </a:prstGeom>
          <a:noFill/>
        </p:spPr>
      </p:pic>
      <p:pic>
        <p:nvPicPr>
          <p:cNvPr id="20484" name="Picture 4" descr="http://forestsecrets.ru/assets/images/articles/chlorella_vulgari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714620"/>
            <a:ext cx="2214578" cy="2214578"/>
          </a:xfrm>
          <a:prstGeom prst="flowChartConnector">
            <a:avLst/>
          </a:prstGeom>
          <a:noFill/>
        </p:spPr>
      </p:pic>
      <p:pic>
        <p:nvPicPr>
          <p:cNvPr id="20488" name="Picture 8" descr="http://900igr.net/datai/biologija/Test-prostejshie/0015-031-Volvok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786190"/>
            <a:ext cx="2587142" cy="2643182"/>
          </a:xfrm>
          <a:prstGeom prst="flowChartConnector">
            <a:avLst/>
          </a:prstGeom>
          <a:noFill/>
        </p:spPr>
      </p:pic>
      <p:pic>
        <p:nvPicPr>
          <p:cNvPr id="20490" name="Picture 10" descr="http://ladies.academ.org/files/ao_node_images/4867/full/spirulina_bi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4643446"/>
            <a:ext cx="2214554" cy="2214554"/>
          </a:xfrm>
          <a:prstGeom prst="flowChartConnector">
            <a:avLst/>
          </a:prstGeom>
          <a:noFill/>
        </p:spPr>
      </p:pic>
      <p:pic>
        <p:nvPicPr>
          <p:cNvPr id="20492" name="Picture 12" descr="http://nawode.ru/wp-content/uploads/2012/03/vodorosli-laminariya-2.jpg"/>
          <p:cNvPicPr>
            <a:picLocks noChangeAspect="1" noChangeArrowheads="1"/>
          </p:cNvPicPr>
          <p:nvPr/>
        </p:nvPicPr>
        <p:blipFill>
          <a:blip r:embed="rId8" cstate="print"/>
          <a:srcRect l="10045" t="4902" r="6249" b="11764"/>
          <a:stretch>
            <a:fillRect/>
          </a:stretch>
        </p:blipFill>
        <p:spPr bwMode="auto">
          <a:xfrm>
            <a:off x="6286512" y="2714620"/>
            <a:ext cx="2857488" cy="1943092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oluuub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goluuub</Template>
  <TotalTime>61</TotalTime>
  <Words>1042</Words>
  <Application>Microsoft Office PowerPoint</Application>
  <PresentationFormat>Екран (4:3)</PresentationFormat>
  <Paragraphs>227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goluuub</vt:lpstr>
      <vt:lpstr>Водоросли </vt:lpstr>
      <vt:lpstr>Презентація PowerPoint</vt:lpstr>
      <vt:lpstr>Актуализация знаний </vt:lpstr>
      <vt:lpstr>Презентація PowerPoint</vt:lpstr>
      <vt:lpstr>Зеленые водоросли</vt:lpstr>
      <vt:lpstr>Бурые водоросли</vt:lpstr>
      <vt:lpstr>Красные водоросли</vt:lpstr>
      <vt:lpstr>Среда обитания водорослей</vt:lpstr>
      <vt:lpstr>Презентація PowerPoint</vt:lpstr>
      <vt:lpstr>Хламидомонада </vt:lpstr>
      <vt:lpstr>Презентація PowerPoint</vt:lpstr>
      <vt:lpstr>Презентація PowerPoint</vt:lpstr>
      <vt:lpstr>Спирогира </vt:lpstr>
      <vt:lpstr> Роль водорослей в природе</vt:lpstr>
      <vt:lpstr> Роль водорослей в жизни и деятельности человека</vt:lpstr>
      <vt:lpstr>Вред, наносимый водорослями: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Водоросли</dc:title>
  <dc:creator>User</dc:creator>
  <cp:lastModifiedBy>RK</cp:lastModifiedBy>
  <cp:revision>11</cp:revision>
  <dcterms:created xsi:type="dcterms:W3CDTF">2013-01-27T07:50:18Z</dcterms:created>
  <dcterms:modified xsi:type="dcterms:W3CDTF">2015-11-30T10:58:41Z</dcterms:modified>
</cp:coreProperties>
</file>