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72" r:id="rId3"/>
    <p:sldId id="273" r:id="rId4"/>
    <p:sldId id="256" r:id="rId5"/>
    <p:sldId id="275" r:id="rId6"/>
    <p:sldId id="258" r:id="rId7"/>
    <p:sldId id="259" r:id="rId8"/>
    <p:sldId id="260" r:id="rId9"/>
    <p:sldId id="264" r:id="rId10"/>
    <p:sldId id="265" r:id="rId11"/>
    <p:sldId id="262" r:id="rId12"/>
    <p:sldId id="261" r:id="rId13"/>
    <p:sldId id="263" r:id="rId14"/>
    <p:sldId id="271" r:id="rId15"/>
    <p:sldId id="270" r:id="rId16"/>
    <p:sldId id="267" r:id="rId17"/>
    <p:sldId id="268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25D3D5-3AE2-4D3D-B684-111709F8FD93}" type="datetimeFigureOut">
              <a:rPr lang="uk-UA" smtClean="0"/>
              <a:t>27.11.2015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0F801-8439-4642-9915-A9E932C8C0C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3990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Знакомство </a:t>
            </a:r>
          </a:p>
          <a:p>
            <a:r>
              <a:rPr lang="ru-RU" smtClean="0"/>
              <a:t>1. Правила поведения в кабинете биологии и химии.</a:t>
            </a:r>
          </a:p>
          <a:p>
            <a:r>
              <a:rPr lang="ru-RU" smtClean="0"/>
              <a:t>2. Знакомство с учебником, рабочей тетрадью.</a:t>
            </a:r>
          </a:p>
          <a:p>
            <a:r>
              <a:rPr lang="ru-RU" smtClean="0"/>
              <a:t>Требования к ведению записей, к наличию учебных принадлежностей.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Знакомство </a:t>
            </a:r>
          </a:p>
          <a:p>
            <a:r>
              <a:rPr lang="ru-RU" smtClean="0"/>
              <a:t>1. Правила поведения в кабинете биологии и химии.</a:t>
            </a:r>
          </a:p>
          <a:p>
            <a:r>
              <a:rPr lang="ru-RU" smtClean="0"/>
              <a:t>2. Знакомство с учебником, рабочей тетрадью.</a:t>
            </a:r>
          </a:p>
          <a:p>
            <a:r>
              <a:rPr lang="ru-RU" smtClean="0"/>
              <a:t>Требования к ведению записей, к наличию учебных принадлежностей.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27226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Проверь себя</a:t>
            </a:r>
          </a:p>
          <a:p>
            <a:r>
              <a:rPr lang="ru-RU" smtClean="0"/>
              <a:t>Царство бактерии: холерный вибрион, стрептококк.</a:t>
            </a:r>
          </a:p>
          <a:p>
            <a:r>
              <a:rPr lang="ru-RU" smtClean="0"/>
              <a:t>Царство грибы: мухомор, трутовик.</a:t>
            </a:r>
          </a:p>
          <a:p>
            <a:r>
              <a:rPr lang="ru-RU" smtClean="0"/>
              <a:t>Царство растения: дуб, ламинария, лотос.</a:t>
            </a:r>
          </a:p>
          <a:p>
            <a:r>
              <a:rPr lang="ru-RU" smtClean="0"/>
              <a:t>Царство животные: дрозд, бабочка, кит.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Проверь себя</a:t>
            </a:r>
          </a:p>
          <a:p>
            <a:r>
              <a:rPr lang="ru-RU" smtClean="0"/>
              <a:t>Царство бактерии: холерный вибрион, стрептококк.</a:t>
            </a:r>
          </a:p>
          <a:p>
            <a:r>
              <a:rPr lang="ru-RU" smtClean="0"/>
              <a:t>Царство грибы: мухомор, трутовик.</a:t>
            </a:r>
          </a:p>
          <a:p>
            <a:r>
              <a:rPr lang="ru-RU" smtClean="0"/>
              <a:t>Царство растения: дуб, ламинария, лотос.</a:t>
            </a:r>
          </a:p>
          <a:p>
            <a:r>
              <a:rPr lang="ru-RU" smtClean="0"/>
              <a:t>Царство животные: дрозд, бабочка, кит.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9035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Физкультминутка</a:t>
            </a:r>
            <a:br>
              <a:rPr lang="ru-RU" smtClean="0"/>
            </a:br>
            <a:r>
              <a:rPr lang="ru-RU" smtClean="0"/>
              <a:t>«Угадай царство»</a:t>
            </a:r>
          </a:p>
          <a:p>
            <a:r>
              <a:rPr lang="ru-RU" smtClean="0"/>
              <a:t>ЦАРСТВО РАСТЕНИЯ</a:t>
            </a:r>
          </a:p>
          <a:p>
            <a:r>
              <a:rPr lang="ru-RU" smtClean="0"/>
              <a:t>ЦАРСТВО ЖИВОТНЫЕ</a:t>
            </a:r>
          </a:p>
          <a:p>
            <a:r>
              <a:rPr lang="ru-RU" smtClean="0"/>
              <a:t>ЦАРСТВО ГРИБЫ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Физкультминутка</a:t>
            </a:r>
            <a:br>
              <a:rPr lang="ru-RU" smtClean="0"/>
            </a:br>
            <a:r>
              <a:rPr lang="ru-RU" smtClean="0"/>
              <a:t>«Угадай царство»</a:t>
            </a:r>
          </a:p>
          <a:p>
            <a:r>
              <a:rPr lang="ru-RU" smtClean="0"/>
              <a:t>ЦАРСТВО РАСТЕНИЯ</a:t>
            </a:r>
          </a:p>
          <a:p>
            <a:r>
              <a:rPr lang="ru-RU" smtClean="0"/>
              <a:t>ЦАРСТВО ЖИВОТНЫЕ</a:t>
            </a:r>
          </a:p>
          <a:p>
            <a:r>
              <a:rPr lang="ru-RU" smtClean="0"/>
              <a:t>ЦАРСТВО ГРИБЫ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85551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Биологические науки</a:t>
            </a:r>
          </a:p>
          <a:p>
            <a:r>
              <a:rPr lang="ru-RU" smtClean="0"/>
              <a:t>3. грибы</a:t>
            </a:r>
          </a:p>
          <a:p>
            <a:r>
              <a:rPr lang="ru-RU" smtClean="0"/>
              <a:t>4. животные</a:t>
            </a:r>
          </a:p>
          <a:p>
            <a:r>
              <a:rPr lang="ru-RU" smtClean="0"/>
              <a:t>1.бактерии</a:t>
            </a:r>
          </a:p>
          <a:p>
            <a:r>
              <a:rPr lang="ru-RU" smtClean="0"/>
              <a:t>2. растения</a:t>
            </a:r>
          </a:p>
          <a:p>
            <a:r>
              <a:rPr lang="ru-RU" smtClean="0"/>
              <a:t>6. работа</a:t>
            </a:r>
          </a:p>
          <a:p>
            <a:r>
              <a:rPr lang="ru-RU" smtClean="0"/>
              <a:t>органов</a:t>
            </a:r>
          </a:p>
          <a:p>
            <a:r>
              <a:rPr lang="ru-RU" smtClean="0"/>
              <a:t>5. строение </a:t>
            </a:r>
          </a:p>
          <a:p>
            <a:r>
              <a:rPr lang="ru-RU" smtClean="0"/>
              <a:t>органов</a:t>
            </a:r>
          </a:p>
          <a:p>
            <a:r>
              <a:rPr lang="ru-RU" smtClean="0"/>
              <a:t>7. внешнее</a:t>
            </a:r>
          </a:p>
          <a:p>
            <a:r>
              <a:rPr lang="ru-RU" smtClean="0"/>
              <a:t> строение </a:t>
            </a:r>
          </a:p>
          <a:p>
            <a:r>
              <a:rPr lang="ru-RU" smtClean="0"/>
              <a:t>8. наследствен-</a:t>
            </a:r>
          </a:p>
          <a:p>
            <a:r>
              <a:rPr lang="ru-RU" smtClean="0"/>
              <a:t>ность и измен-</a:t>
            </a:r>
          </a:p>
          <a:p>
            <a:r>
              <a:rPr lang="ru-RU" smtClean="0"/>
              <a:t>чивость орга-</a:t>
            </a:r>
          </a:p>
          <a:p>
            <a:r>
              <a:rPr lang="ru-RU" smtClean="0"/>
              <a:t>низмов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Биологические науки</a:t>
            </a:r>
          </a:p>
          <a:p>
            <a:r>
              <a:rPr lang="ru-RU" smtClean="0"/>
              <a:t>3. грибы</a:t>
            </a:r>
          </a:p>
          <a:p>
            <a:r>
              <a:rPr lang="ru-RU" smtClean="0"/>
              <a:t>4. животные</a:t>
            </a:r>
          </a:p>
          <a:p>
            <a:r>
              <a:rPr lang="ru-RU" smtClean="0"/>
              <a:t>1.бактерии</a:t>
            </a:r>
          </a:p>
          <a:p>
            <a:r>
              <a:rPr lang="ru-RU" smtClean="0"/>
              <a:t>2. растения</a:t>
            </a:r>
          </a:p>
          <a:p>
            <a:r>
              <a:rPr lang="ru-RU" smtClean="0"/>
              <a:t>6. работа</a:t>
            </a:r>
          </a:p>
          <a:p>
            <a:r>
              <a:rPr lang="ru-RU" smtClean="0"/>
              <a:t>органов</a:t>
            </a:r>
          </a:p>
          <a:p>
            <a:r>
              <a:rPr lang="ru-RU" smtClean="0"/>
              <a:t>5. строение </a:t>
            </a:r>
          </a:p>
          <a:p>
            <a:r>
              <a:rPr lang="ru-RU" smtClean="0"/>
              <a:t>органов</a:t>
            </a:r>
          </a:p>
          <a:p>
            <a:r>
              <a:rPr lang="ru-RU" smtClean="0"/>
              <a:t>7. внешнее</a:t>
            </a:r>
          </a:p>
          <a:p>
            <a:r>
              <a:rPr lang="ru-RU" smtClean="0"/>
              <a:t> строение </a:t>
            </a:r>
          </a:p>
          <a:p>
            <a:r>
              <a:rPr lang="ru-RU" smtClean="0"/>
              <a:t>8. наследствен-</a:t>
            </a:r>
          </a:p>
          <a:p>
            <a:r>
              <a:rPr lang="ru-RU" smtClean="0"/>
              <a:t>ность и измен-</a:t>
            </a:r>
          </a:p>
          <a:p>
            <a:r>
              <a:rPr lang="ru-RU" smtClean="0"/>
              <a:t>чивость орга-</a:t>
            </a:r>
          </a:p>
          <a:p>
            <a:r>
              <a:rPr lang="ru-RU" smtClean="0"/>
              <a:t>низмов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4323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Биологические знания </a:t>
            </a:r>
            <a:br>
              <a:rPr lang="ru-RU" smtClean="0"/>
            </a:br>
            <a:r>
              <a:rPr lang="ru-RU" smtClean="0"/>
              <a:t>в жизни человека </a:t>
            </a:r>
          </a:p>
          <a:p>
            <a:r>
              <a:rPr lang="ru-RU" smtClean="0"/>
              <a:t>Охрана окружающей среды.</a:t>
            </a:r>
          </a:p>
          <a:p>
            <a:r>
              <a:rPr lang="ru-RU" smtClean="0"/>
              <a:t>Разработка новых средств и методов лечения болезней.</a:t>
            </a:r>
          </a:p>
          <a:p>
            <a:r>
              <a:rPr lang="ru-RU" smtClean="0"/>
              <a:t>Производство лекарств, витаминов, вакцин, сывороток.</a:t>
            </a:r>
          </a:p>
          <a:p>
            <a:r>
              <a:rPr lang="ru-RU" smtClean="0"/>
              <a:t>Производство биологических средств защиты от вредителей и болезней.</a:t>
            </a:r>
          </a:p>
          <a:p>
            <a:r>
              <a:rPr lang="ru-RU" smtClean="0"/>
              <a:t>Производство кормовых добавок </a:t>
            </a:r>
          </a:p>
          <a:p>
            <a:r>
              <a:rPr lang="ru-RU" smtClean="0"/>
              <a:t>для животных.</a:t>
            </a:r>
          </a:p>
          <a:p>
            <a:r>
              <a:rPr lang="ru-RU" smtClean="0"/>
              <a:t>Создание новых сортов культурных растений.</a:t>
            </a:r>
          </a:p>
          <a:p>
            <a:r>
              <a:rPr lang="ru-RU" smtClean="0"/>
              <a:t>Выведение новых пород животных.</a:t>
            </a:r>
          </a:p>
          <a:p>
            <a:r>
              <a:rPr lang="ru-RU" smtClean="0"/>
              <a:t>Производство продуктов питания.</a:t>
            </a:r>
          </a:p>
          <a:p>
            <a:r>
              <a:rPr lang="ru-RU" smtClean="0"/>
              <a:t>Зачем нам нужно изучать биологию?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Биологические знания </a:t>
            </a:r>
            <a:br>
              <a:rPr lang="ru-RU" smtClean="0"/>
            </a:br>
            <a:r>
              <a:rPr lang="ru-RU" smtClean="0"/>
              <a:t>в жизни человека </a:t>
            </a:r>
          </a:p>
          <a:p>
            <a:r>
              <a:rPr lang="ru-RU" smtClean="0"/>
              <a:t>Охрана окружающей среды.</a:t>
            </a:r>
          </a:p>
          <a:p>
            <a:r>
              <a:rPr lang="ru-RU" smtClean="0"/>
              <a:t>Разработка новых средств и методов лечения болезней.</a:t>
            </a:r>
          </a:p>
          <a:p>
            <a:r>
              <a:rPr lang="ru-RU" smtClean="0"/>
              <a:t>Производство лекарств, витаминов, вакцин, сывороток.</a:t>
            </a:r>
          </a:p>
          <a:p>
            <a:r>
              <a:rPr lang="ru-RU" smtClean="0"/>
              <a:t>Производство биологических средств защиты от вредителей и болезней.</a:t>
            </a:r>
          </a:p>
          <a:p>
            <a:r>
              <a:rPr lang="ru-RU" smtClean="0"/>
              <a:t>Производство кормовых добавок </a:t>
            </a:r>
          </a:p>
          <a:p>
            <a:r>
              <a:rPr lang="ru-RU" smtClean="0"/>
              <a:t>для животных.</a:t>
            </a:r>
          </a:p>
          <a:p>
            <a:r>
              <a:rPr lang="ru-RU" smtClean="0"/>
              <a:t>Создание новых сортов культурных растений.</a:t>
            </a:r>
          </a:p>
          <a:p>
            <a:r>
              <a:rPr lang="ru-RU" smtClean="0"/>
              <a:t>Выведение новых пород животных.</a:t>
            </a:r>
          </a:p>
          <a:p>
            <a:r>
              <a:rPr lang="ru-RU" smtClean="0"/>
              <a:t>Производство продуктов питания.</a:t>
            </a:r>
          </a:p>
          <a:p>
            <a:r>
              <a:rPr lang="ru-RU" smtClean="0"/>
              <a:t>Зачем нам нужно изучать биологию?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341980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Выводы  </a:t>
            </a:r>
          </a:p>
          <a:p>
            <a:r>
              <a:rPr lang="ru-RU" smtClean="0"/>
              <a:t>Что такое биология? </a:t>
            </a:r>
          </a:p>
          <a:p>
            <a:r>
              <a:rPr lang="ru-RU" smtClean="0"/>
              <a:t>Назовите тему нашего урока.</a:t>
            </a:r>
          </a:p>
          <a:p>
            <a:r>
              <a:rPr lang="ru-RU" smtClean="0"/>
              <a:t>Что будет, если человек лишится биологических знаний?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Выводы  </a:t>
            </a:r>
          </a:p>
          <a:p>
            <a:r>
              <a:rPr lang="ru-RU" smtClean="0"/>
              <a:t>Что такое биология? </a:t>
            </a:r>
          </a:p>
          <a:p>
            <a:r>
              <a:rPr lang="ru-RU" smtClean="0"/>
              <a:t>Назовите тему нашего урока.</a:t>
            </a:r>
          </a:p>
          <a:p>
            <a:r>
              <a:rPr lang="ru-RU" smtClean="0"/>
              <a:t>Что будет, если человек лишится биологических знаний?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85371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Подводим итоги</a:t>
            </a:r>
          </a:p>
          <a:p>
            <a:r>
              <a:rPr lang="ru-RU" smtClean="0"/>
              <a:t>Я узнал…</a:t>
            </a:r>
          </a:p>
          <a:p>
            <a:r>
              <a:rPr lang="ru-RU" smtClean="0"/>
              <a:t>Я научился….</a:t>
            </a:r>
          </a:p>
          <a:p>
            <a:r>
              <a:rPr lang="ru-RU" smtClean="0"/>
              <a:t>Мне понравилось…</a:t>
            </a:r>
          </a:p>
          <a:p>
            <a:r>
              <a:rPr lang="ru-RU" smtClean="0"/>
              <a:t>Я затруднялся …..</a:t>
            </a:r>
          </a:p>
          <a:p>
            <a:r>
              <a:rPr lang="ru-RU" smtClean="0"/>
              <a:t>Мое настроение…</a:t>
            </a:r>
          </a:p>
          <a:p>
            <a:r>
              <a:rPr lang="ru-RU" smtClean="0"/>
              <a:t>Все что запланировал, на уроке сделал</a:t>
            </a:r>
          </a:p>
          <a:p>
            <a:r>
              <a:rPr lang="ru-RU" smtClean="0"/>
              <a:t>(да, нет)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Подводим итоги</a:t>
            </a:r>
          </a:p>
          <a:p>
            <a:r>
              <a:rPr lang="ru-RU" smtClean="0"/>
              <a:t>Я узнал…</a:t>
            </a:r>
          </a:p>
          <a:p>
            <a:r>
              <a:rPr lang="ru-RU" smtClean="0"/>
              <a:t>Я научился….</a:t>
            </a:r>
          </a:p>
          <a:p>
            <a:r>
              <a:rPr lang="ru-RU" smtClean="0"/>
              <a:t>Мне понравилось…</a:t>
            </a:r>
          </a:p>
          <a:p>
            <a:r>
              <a:rPr lang="ru-RU" smtClean="0"/>
              <a:t>Я затруднялся …..</a:t>
            </a:r>
          </a:p>
          <a:p>
            <a:r>
              <a:rPr lang="ru-RU" smtClean="0"/>
              <a:t>Мое настроение…</a:t>
            </a:r>
          </a:p>
          <a:p>
            <a:r>
              <a:rPr lang="ru-RU" smtClean="0"/>
              <a:t>Все что запланировал, на уроке сделал</a:t>
            </a:r>
          </a:p>
          <a:p>
            <a:r>
              <a:rPr lang="ru-RU" smtClean="0"/>
              <a:t>(да, нет)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497855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</a:p>
          <a:p>
            <a:r>
              <a:rPr lang="ru-RU" smtClean="0"/>
              <a:t>1. С. 8-9, вопросы с.9</a:t>
            </a:r>
          </a:p>
          <a:p>
            <a:r>
              <a:rPr lang="ru-RU" smtClean="0"/>
              <a:t>2. РТ с.5, №1</a:t>
            </a:r>
          </a:p>
          <a:p>
            <a:r>
              <a:rPr lang="ru-RU" smtClean="0"/>
              <a:t>3. Составить словарь биологических наук.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</a:p>
          <a:p>
            <a:r>
              <a:rPr lang="ru-RU" smtClean="0"/>
              <a:t>1. С. 8-9, вопросы с.9</a:t>
            </a:r>
          </a:p>
          <a:p>
            <a:r>
              <a:rPr lang="ru-RU" smtClean="0"/>
              <a:t>2. РТ с.5, №1</a:t>
            </a:r>
          </a:p>
          <a:p>
            <a:r>
              <a:rPr lang="ru-RU" smtClean="0"/>
              <a:t>3. Составить словарь биологических наук.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25379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Используемые ресурсы</a:t>
            </a:r>
          </a:p>
          <a:p>
            <a:r>
              <a:rPr lang="ru-RU" smtClean="0"/>
              <a:t>Шаблон презентации:</a:t>
            </a:r>
          </a:p>
          <a:p>
            <a:r>
              <a:rPr lang="ru-RU" smtClean="0"/>
              <a:t>http://lotoskay.ucoz.ru/load/shablony_dlja_prezentacij/priroda/poljana/144-1-0-3574</a:t>
            </a:r>
          </a:p>
          <a:p>
            <a:r>
              <a:rPr lang="ru-RU" smtClean="0"/>
              <a:t>Изображение на слайде 2:</a:t>
            </a:r>
          </a:p>
          <a:p>
            <a:r>
              <a:rPr lang="ru-RU" smtClean="0"/>
              <a:t>http://image.slidesharecdn.com/22842-140213040653-phpapp01/95/22842-5-2012-128-1-638.jpg?cb=1392287583</a:t>
            </a:r>
          </a:p>
          <a:p>
            <a:r>
              <a:rPr lang="ru-RU" smtClean="0"/>
              <a:t>Тетрадь с ручкой:</a:t>
            </a:r>
          </a:p>
          <a:p>
            <a:r>
              <a:rPr lang="ru-RU" smtClean="0"/>
              <a:t>http://ru.coolclips.com/media/?D=vc034685&amp;Ref=CSb,2356</a:t>
            </a:r>
          </a:p>
          <a:p>
            <a:r>
              <a:rPr lang="ru-RU" smtClean="0"/>
              <a:t>Рак:</a:t>
            </a:r>
          </a:p>
          <a:p>
            <a:r>
              <a:rPr lang="ru-RU" smtClean="0"/>
              <a:t>http://nature-box.ru/wp-content/uploads/2013/01/rak1.jpg</a:t>
            </a:r>
          </a:p>
          <a:p>
            <a:r>
              <a:rPr lang="ru-RU" smtClean="0"/>
              <a:t>Стена:</a:t>
            </a:r>
          </a:p>
          <a:p>
            <a:r>
              <a:rPr lang="ru-RU" smtClean="0"/>
              <a:t>http://1pokirpichy.ru/wp-content/uploads/2013/12/kirpicnaya-stena.jpg</a:t>
            </a:r>
          </a:p>
          <a:p>
            <a:r>
              <a:rPr lang="ru-RU" smtClean="0"/>
              <a:t>Еж:</a:t>
            </a:r>
          </a:p>
          <a:p>
            <a:r>
              <a:rPr lang="ru-RU" smtClean="0"/>
              <a:t>http://uspexkostina.ru/ulibnis/yogik1_230.gif</a:t>
            </a:r>
          </a:p>
          <a:p>
            <a:r>
              <a:rPr lang="ru-RU" smtClean="0"/>
              <a:t>Нос:</a:t>
            </a:r>
          </a:p>
          <a:p>
            <a:r>
              <a:rPr lang="ru-RU" smtClean="0"/>
              <a:t>http://thewomenlife.com/wp-content/uploads/2011/04/nose.jpg</a:t>
            </a:r>
          </a:p>
          <a:p>
            <a:r>
              <a:rPr lang="ru-RU" smtClean="0"/>
              <a:t>Изображения на слайде 7:</a:t>
            </a:r>
          </a:p>
          <a:p>
            <a:r>
              <a:rPr lang="ru-RU" smtClean="0"/>
              <a:t>http://www.fresher.ru/images9/carstvo-zhivotnyx/big/10.jpg</a:t>
            </a:r>
          </a:p>
          <a:p>
            <a:r>
              <a:rPr lang="ru-RU" smtClean="0"/>
              <a:t>http://clubfile.ru/files/9e0b7dec719ea13797adca97067f5c4f.png</a:t>
            </a:r>
          </a:p>
          <a:p>
            <a:r>
              <a:rPr lang="ru-RU" smtClean="0"/>
              <a:t>http://www.7dach.ru/image/600/00/00/28/2014/11/04/d9f8a6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Используемые ресурсы</a:t>
            </a:r>
          </a:p>
          <a:p>
            <a:r>
              <a:rPr lang="ru-RU" smtClean="0"/>
              <a:t>Шаблон презентации:</a:t>
            </a:r>
          </a:p>
          <a:p>
            <a:r>
              <a:rPr lang="ru-RU" smtClean="0"/>
              <a:t>http://lotoskay.ucoz.ru/load/shablony_dlja_prezentacij/priroda/poljana/144-1-0-3574</a:t>
            </a:r>
          </a:p>
          <a:p>
            <a:r>
              <a:rPr lang="ru-RU" smtClean="0"/>
              <a:t>Изображение на слайде 2:</a:t>
            </a:r>
          </a:p>
          <a:p>
            <a:r>
              <a:rPr lang="ru-RU" smtClean="0"/>
              <a:t>http://image.slidesharecdn.com/22842-140213040653-phpapp01/95/22842-5-2012-128-1-638.jpg?cb=1392287583</a:t>
            </a:r>
          </a:p>
          <a:p>
            <a:r>
              <a:rPr lang="ru-RU" smtClean="0"/>
              <a:t>Тетрадь с ручкой:</a:t>
            </a:r>
          </a:p>
          <a:p>
            <a:r>
              <a:rPr lang="ru-RU" smtClean="0"/>
              <a:t>http://ru.coolclips.com/media/?D=vc034685&amp;Ref=CSb,2356</a:t>
            </a:r>
          </a:p>
          <a:p>
            <a:r>
              <a:rPr lang="ru-RU" smtClean="0"/>
              <a:t>Рак:</a:t>
            </a:r>
          </a:p>
          <a:p>
            <a:r>
              <a:rPr lang="ru-RU" smtClean="0"/>
              <a:t>http://nature-box.ru/wp-content/uploads/2013/01/rak1.jpg</a:t>
            </a:r>
          </a:p>
          <a:p>
            <a:r>
              <a:rPr lang="ru-RU" smtClean="0"/>
              <a:t>Стена:</a:t>
            </a:r>
          </a:p>
          <a:p>
            <a:r>
              <a:rPr lang="ru-RU" smtClean="0"/>
              <a:t>http://1pokirpichy.ru/wp-content/uploads/2013/12/kirpicnaya-stena.jpg</a:t>
            </a:r>
          </a:p>
          <a:p>
            <a:r>
              <a:rPr lang="ru-RU" smtClean="0"/>
              <a:t>Еж:</a:t>
            </a:r>
          </a:p>
          <a:p>
            <a:r>
              <a:rPr lang="ru-RU" smtClean="0"/>
              <a:t>http://uspexkostina.ru/ulibnis/yogik1_230.gif</a:t>
            </a:r>
          </a:p>
          <a:p>
            <a:r>
              <a:rPr lang="ru-RU" smtClean="0"/>
              <a:t>Нос:</a:t>
            </a:r>
          </a:p>
          <a:p>
            <a:r>
              <a:rPr lang="ru-RU" smtClean="0"/>
              <a:t>http://thewomenlife.com/wp-content/uploads/2011/04/nose.jpg</a:t>
            </a:r>
          </a:p>
          <a:p>
            <a:r>
              <a:rPr lang="ru-RU" smtClean="0"/>
              <a:t>Изображения на слайде 7:</a:t>
            </a:r>
          </a:p>
          <a:p>
            <a:r>
              <a:rPr lang="ru-RU" smtClean="0"/>
              <a:t>http://www.fresher.ru/images9/carstvo-zhivotnyx/big/10.jpg</a:t>
            </a:r>
          </a:p>
          <a:p>
            <a:r>
              <a:rPr lang="ru-RU" smtClean="0"/>
              <a:t>http://clubfile.ru/files/9e0b7dec719ea13797adca97067f5c4f.png</a:t>
            </a:r>
          </a:p>
          <a:p>
            <a:r>
              <a:rPr lang="ru-RU" smtClean="0"/>
              <a:t>http://www.7dach.ru/image/600/00/00/28/2014/11/04/d9f8a6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54231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Используемые ресурсы</a:t>
            </a:r>
          </a:p>
          <a:p>
            <a:r>
              <a:rPr lang="ru-RU" smtClean="0"/>
              <a:t>Дерево:</a:t>
            </a:r>
          </a:p>
          <a:p>
            <a:r>
              <a:rPr lang="ru-RU" smtClean="0"/>
              <a:t>http://www.metod-kopilka.ru/images/doc/28/22740/hello_html_700a03a3.gif</a:t>
            </a:r>
          </a:p>
          <a:p>
            <a:r>
              <a:rPr lang="ru-RU" smtClean="0"/>
              <a:t>Изображение на слайде 9:</a:t>
            </a:r>
          </a:p>
          <a:p>
            <a:r>
              <a:rPr lang="ru-RU" smtClean="0"/>
              <a:t>http://ds9ishim.ru/sites/default/files/48.jpg</a:t>
            </a:r>
          </a:p>
          <a:p>
            <a:r>
              <a:rPr lang="ru-RU" smtClean="0"/>
              <a:t>Смайлы:</a:t>
            </a:r>
          </a:p>
          <a:p>
            <a:r>
              <a:rPr lang="ru-RU" smtClean="0"/>
              <a:t>http://smayli.ru/smile/priguni-136.html</a:t>
            </a:r>
          </a:p>
          <a:p>
            <a:r>
              <a:rPr lang="ru-RU" smtClean="0"/>
              <a:t>Изображения на слайде 11:</a:t>
            </a:r>
          </a:p>
          <a:p>
            <a:r>
              <a:rPr lang="ru-RU" smtClean="0"/>
              <a:t>http://i4.imageban.ru/out/2012/01/23/50170a9030c4e4595c024e4cc4a42bce.jpg</a:t>
            </a:r>
          </a:p>
          <a:p>
            <a:r>
              <a:rPr lang="ru-RU" smtClean="0"/>
              <a:t>http://www.stevenround-birdphotography.com/source/image/mistle-thrush-01.jpg</a:t>
            </a:r>
          </a:p>
          <a:p>
            <a:r>
              <a:rPr lang="ru-RU" smtClean="0"/>
              <a:t>http://timenews.in.ua/wp-content/uploads/2014/07/672x508xcholera-pictures-2.jpg.pagespeed.ic.UFLzmoPtuj.jpg</a:t>
            </a:r>
          </a:p>
          <a:p>
            <a:r>
              <a:rPr lang="ru-RU" smtClean="0"/>
              <a:t>http://a702.phobos.apple.com/us/r1000/087/Purple/v4/b4/3e/80/b43e80c8-fae3-7215-30c1-ed5478e92c93/mzm.bcnydkfl.png</a:t>
            </a:r>
          </a:p>
          <a:p>
            <a:r>
              <a:rPr lang="ru-RU" smtClean="0"/>
              <a:t>http://physicist.in.ua/uploads/posts/2015-03/1426626623_acornleafoak4.jpg</a:t>
            </a:r>
          </a:p>
          <a:p>
            <a:r>
              <a:rPr lang="ru-RU" smtClean="0"/>
              <a:t>http://24veg.ru.images.1c-bitrix-cdn.ru/upload/iblock/71d/lam.jpg?1301572302157271</a:t>
            </a:r>
          </a:p>
          <a:p>
            <a:r>
              <a:rPr lang="ru-RU" smtClean="0"/>
              <a:t>http://img-fotki.yandex.ru/get/6505/96587932.11/0_869ab_62145886_XL.jpg</a:t>
            </a:r>
          </a:p>
          <a:p>
            <a:r>
              <a:rPr lang="ru-RU" smtClean="0"/>
              <a:t>http://www.medicalnewstoday.com/images/articles/275/275572/streptococcus-infection.jpg</a:t>
            </a:r>
          </a:p>
          <a:p>
            <a:r>
              <a:rPr lang="ru-RU" smtClean="0"/>
              <a:t>http://zoyler.com/wp-content/uploads/2013/06/Humpback-whale.jpg</a:t>
            </a:r>
          </a:p>
          <a:p>
            <a:r>
              <a:rPr lang="ru-RU" smtClean="0"/>
              <a:t>http://vash-aromat.ru/_pu/2/36692276.jpg</a:t>
            </a:r>
          </a:p>
          <a:p>
            <a:r>
              <a:rPr lang="ru-RU" smtClean="0"/>
              <a:t>Изображение на слайде 13:</a:t>
            </a:r>
          </a:p>
          <a:p>
            <a:r>
              <a:rPr lang="ru-RU" smtClean="0"/>
              <a:t>http://glodealer.com/sites/default/files/sale/4-9/skidki-Syktyvkar-1380188701.jpg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Используемые ресурсы</a:t>
            </a:r>
          </a:p>
          <a:p>
            <a:r>
              <a:rPr lang="ru-RU" smtClean="0"/>
              <a:t>Дерево:</a:t>
            </a:r>
          </a:p>
          <a:p>
            <a:r>
              <a:rPr lang="ru-RU" smtClean="0"/>
              <a:t>http://www.metod-kopilka.ru/images/doc/28/22740/hello_html_700a03a3.gif</a:t>
            </a:r>
          </a:p>
          <a:p>
            <a:r>
              <a:rPr lang="ru-RU" smtClean="0"/>
              <a:t>Изображение на слайде 9:</a:t>
            </a:r>
          </a:p>
          <a:p>
            <a:r>
              <a:rPr lang="ru-RU" smtClean="0"/>
              <a:t>http://ds9ishim.ru/sites/default/files/48.jpg</a:t>
            </a:r>
          </a:p>
          <a:p>
            <a:r>
              <a:rPr lang="ru-RU" smtClean="0"/>
              <a:t>Смайлы:</a:t>
            </a:r>
          </a:p>
          <a:p>
            <a:r>
              <a:rPr lang="ru-RU" smtClean="0"/>
              <a:t>http://smayli.ru/smile/priguni-136.html</a:t>
            </a:r>
          </a:p>
          <a:p>
            <a:r>
              <a:rPr lang="ru-RU" smtClean="0"/>
              <a:t>Изображения на слайде 11:</a:t>
            </a:r>
          </a:p>
          <a:p>
            <a:r>
              <a:rPr lang="ru-RU" smtClean="0"/>
              <a:t>http://i4.imageban.ru/out/2012/01/23/50170a9030c4e4595c024e4cc4a42bce.jpg</a:t>
            </a:r>
          </a:p>
          <a:p>
            <a:r>
              <a:rPr lang="ru-RU" smtClean="0"/>
              <a:t>http://www.stevenround-birdphotography.com/source/image/mistle-thrush-01.jpg</a:t>
            </a:r>
          </a:p>
          <a:p>
            <a:r>
              <a:rPr lang="ru-RU" smtClean="0"/>
              <a:t>http://timenews.in.ua/wp-content/uploads/2014/07/672x508xcholera-pictures-2.jpg.pagespeed.ic.UFLzmoPtuj.jpg</a:t>
            </a:r>
          </a:p>
          <a:p>
            <a:r>
              <a:rPr lang="ru-RU" smtClean="0"/>
              <a:t>http://a702.phobos.apple.com/us/r1000/087/Purple/v4/b4/3e/80/b43e80c8-fae3-7215-30c1-ed5478e92c93/mzm.bcnydkfl.png</a:t>
            </a:r>
          </a:p>
          <a:p>
            <a:r>
              <a:rPr lang="ru-RU" smtClean="0"/>
              <a:t>http://physicist.in.ua/uploads/posts/2015-03/1426626623_acornleafoak4.jpg</a:t>
            </a:r>
          </a:p>
          <a:p>
            <a:r>
              <a:rPr lang="ru-RU" smtClean="0"/>
              <a:t>http://24veg.ru.images.1c-bitrix-cdn.ru/upload/iblock/71d/lam.jpg?1301572302157271</a:t>
            </a:r>
          </a:p>
          <a:p>
            <a:r>
              <a:rPr lang="ru-RU" smtClean="0"/>
              <a:t>http://img-fotki.yandex.ru/get/6505/96587932.11/0_869ab_62145886_XL.jpg</a:t>
            </a:r>
          </a:p>
          <a:p>
            <a:r>
              <a:rPr lang="ru-RU" smtClean="0"/>
              <a:t>http://www.medicalnewstoday.com/images/articles/275/275572/streptococcus-infection.jpg</a:t>
            </a:r>
          </a:p>
          <a:p>
            <a:r>
              <a:rPr lang="ru-RU" smtClean="0"/>
              <a:t>http://zoyler.com/wp-content/uploads/2013/06/Humpback-whale.jpg</a:t>
            </a:r>
          </a:p>
          <a:p>
            <a:r>
              <a:rPr lang="ru-RU" smtClean="0"/>
              <a:t>http://vash-aromat.ru/_pu/2/36692276.jpg</a:t>
            </a:r>
          </a:p>
          <a:p>
            <a:r>
              <a:rPr lang="ru-RU" smtClean="0"/>
              <a:t>Изображение на слайде 13:</a:t>
            </a:r>
          </a:p>
          <a:p>
            <a:r>
              <a:rPr lang="ru-RU" smtClean="0"/>
              <a:t>http://glodealer.com/sites/default/files/sale/4-9/skidki-Syktyvkar-1380188701.jpg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6711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Выделите естественные тела живой природы:</a:t>
            </a:r>
            <a:br>
              <a:rPr lang="ru-RU" smtClean="0"/>
            </a:br>
            <a:endParaRPr lang="ru-RU" smtClean="0"/>
          </a:p>
          <a:p>
            <a:r>
              <a:rPr lang="ru-RU" smtClean="0"/>
              <a:t>А. Вода                        Е. Воздух</a:t>
            </a:r>
          </a:p>
          <a:p>
            <a:r>
              <a:rPr lang="ru-RU" smtClean="0"/>
              <a:t>Б. Животные              Ж. Растения</a:t>
            </a:r>
          </a:p>
          <a:p>
            <a:r>
              <a:rPr lang="ru-RU" smtClean="0"/>
              <a:t>В. Бактерии                З.Тепло </a:t>
            </a:r>
          </a:p>
          <a:p>
            <a:r>
              <a:rPr lang="ru-RU" smtClean="0"/>
              <a:t>Г. Горные породы     И. Грибы </a:t>
            </a:r>
          </a:p>
          <a:p>
            <a:r>
              <a:rPr lang="ru-RU" smtClean="0"/>
              <a:t>Д.Почва.</a:t>
            </a:r>
          </a:p>
          <a:p>
            <a:r>
              <a:rPr lang="ru-RU" smtClean="0"/>
              <a:t>Б, В, Ж, И</a:t>
            </a:r>
          </a:p>
          <a:p>
            <a:r>
              <a:rPr lang="ru-RU" smtClean="0"/>
              <a:t>А,Г, Д, Е, З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Выделите естественные тела живой природы:</a:t>
            </a:r>
            <a:br>
              <a:rPr lang="ru-RU" smtClean="0"/>
            </a:br>
            <a:endParaRPr lang="ru-RU" smtClean="0"/>
          </a:p>
          <a:p>
            <a:r>
              <a:rPr lang="ru-RU" smtClean="0"/>
              <a:t>А. Вода                        Е. Воздух</a:t>
            </a:r>
          </a:p>
          <a:p>
            <a:r>
              <a:rPr lang="ru-RU" smtClean="0"/>
              <a:t>Б. Животные              Ж. Растения</a:t>
            </a:r>
          </a:p>
          <a:p>
            <a:r>
              <a:rPr lang="ru-RU" smtClean="0"/>
              <a:t>В. Бактерии                З.Тепло </a:t>
            </a:r>
          </a:p>
          <a:p>
            <a:r>
              <a:rPr lang="ru-RU" smtClean="0"/>
              <a:t>Г. Горные породы     И. Грибы </a:t>
            </a:r>
          </a:p>
          <a:p>
            <a:r>
              <a:rPr lang="ru-RU" smtClean="0"/>
              <a:t>Д.Почва.</a:t>
            </a:r>
          </a:p>
          <a:p>
            <a:r>
              <a:rPr lang="ru-RU" smtClean="0"/>
              <a:t>Б, В, Ж, И</a:t>
            </a:r>
          </a:p>
          <a:p>
            <a:r>
              <a:rPr lang="ru-RU" smtClean="0"/>
              <a:t>А,Г, Д, Е, З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684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1. Назовите признаки, по которым выделили тела живой природы.</a:t>
            </a:r>
          </a:p>
          <a:p>
            <a:r>
              <a:rPr lang="ru-RU" smtClean="0"/>
              <a:t>2. Назовите науку, которая изучает жизнь.</a:t>
            </a:r>
          </a:p>
          <a:p>
            <a:r>
              <a:rPr lang="ru-RU" smtClean="0"/>
              <a:t>3. Что такое биология?</a:t>
            </a:r>
          </a:p>
          <a:p>
            <a:r>
              <a:rPr lang="ru-RU" smtClean="0"/>
              <a:t>Биология – наука</a:t>
            </a:r>
          </a:p>
          <a:p>
            <a:r>
              <a:rPr lang="ru-RU" smtClean="0"/>
              <a:t>О букашках и лесах,</a:t>
            </a:r>
          </a:p>
          <a:p>
            <a:r>
              <a:rPr lang="ru-RU" smtClean="0"/>
              <a:t>Рыбах, птицах и прудах.</a:t>
            </a:r>
          </a:p>
          <a:p>
            <a:r>
              <a:rPr lang="ru-RU" smtClean="0"/>
              <a:t>О грибочках на пеньке,</a:t>
            </a:r>
          </a:p>
          <a:p>
            <a:r>
              <a:rPr lang="ru-RU" smtClean="0"/>
              <a:t>О цветочках на лужке.</a:t>
            </a:r>
          </a:p>
          <a:p>
            <a:r>
              <a:rPr lang="ru-RU" smtClean="0"/>
              <a:t>Обо всем живом на свете,</a:t>
            </a:r>
          </a:p>
          <a:p>
            <a:r>
              <a:rPr lang="ru-RU" smtClean="0"/>
              <a:t>Кто проживает у нас на планете</a:t>
            </a:r>
          </a:p>
          <a:p>
            <a:r>
              <a:rPr lang="ru-RU" smtClean="0"/>
              <a:t>Назовите тему нашего урока</a:t>
            </a:r>
          </a:p>
          <a:p>
            <a:r>
              <a:rPr lang="ru-RU" smtClean="0"/>
              <a:t>Сформулируйте цель урока.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1. Назовите признаки, по которым выделили тела живой природы.</a:t>
            </a:r>
          </a:p>
          <a:p>
            <a:r>
              <a:rPr lang="ru-RU" smtClean="0"/>
              <a:t>2. Назовите науку, которая изучает жизнь.</a:t>
            </a:r>
          </a:p>
          <a:p>
            <a:r>
              <a:rPr lang="ru-RU" smtClean="0"/>
              <a:t>3. Что такое биология?</a:t>
            </a:r>
          </a:p>
          <a:p>
            <a:r>
              <a:rPr lang="ru-RU" smtClean="0"/>
              <a:t>Биология – наука</a:t>
            </a:r>
          </a:p>
          <a:p>
            <a:r>
              <a:rPr lang="ru-RU" smtClean="0"/>
              <a:t>О букашках и лесах,</a:t>
            </a:r>
          </a:p>
          <a:p>
            <a:r>
              <a:rPr lang="ru-RU" smtClean="0"/>
              <a:t>Рыбах, птицах и прудах.</a:t>
            </a:r>
          </a:p>
          <a:p>
            <a:r>
              <a:rPr lang="ru-RU" smtClean="0"/>
              <a:t>О грибочках на пеньке,</a:t>
            </a:r>
          </a:p>
          <a:p>
            <a:r>
              <a:rPr lang="ru-RU" smtClean="0"/>
              <a:t>О цветочках на лужке.</a:t>
            </a:r>
          </a:p>
          <a:p>
            <a:r>
              <a:rPr lang="ru-RU" smtClean="0"/>
              <a:t>Обо всем живом на свете,</a:t>
            </a:r>
          </a:p>
          <a:p>
            <a:r>
              <a:rPr lang="ru-RU" smtClean="0"/>
              <a:t>Кто проживает у нас на планете</a:t>
            </a:r>
          </a:p>
          <a:p>
            <a:r>
              <a:rPr lang="ru-RU" smtClean="0"/>
              <a:t>Назовите тему нашего урока</a:t>
            </a:r>
          </a:p>
          <a:p>
            <a:r>
              <a:rPr lang="ru-RU" smtClean="0"/>
              <a:t>Сформулируйте цель урока.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77680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Биология – </a:t>
            </a:r>
            <a:br>
              <a:rPr lang="ru-RU" smtClean="0"/>
            </a:br>
            <a:r>
              <a:rPr lang="ru-RU" smtClean="0"/>
              <a:t>наука о живой природе</a:t>
            </a:r>
          </a:p>
          <a:p>
            <a:r>
              <a:rPr lang="ru-RU" smtClean="0"/>
              <a:t>Урок биологии</a:t>
            </a:r>
          </a:p>
          <a:p>
            <a:r>
              <a:rPr lang="ru-RU" smtClean="0"/>
              <a:t>5 класс</a:t>
            </a:r>
          </a:p>
          <a:p>
            <a:r>
              <a:rPr lang="ru-RU" smtClean="0"/>
              <a:t>Л.К.Юшкова</a:t>
            </a:r>
          </a:p>
          <a:p>
            <a:r>
              <a:rPr lang="ru-RU" smtClean="0"/>
              <a:t>МАОУ «Ленская СОШ»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Биология – </a:t>
            </a:r>
            <a:br>
              <a:rPr lang="ru-RU" smtClean="0"/>
            </a:br>
            <a:r>
              <a:rPr lang="ru-RU" smtClean="0"/>
              <a:t>наука о живой природе</a:t>
            </a:r>
          </a:p>
          <a:p>
            <a:r>
              <a:rPr lang="ru-RU" smtClean="0"/>
              <a:t>Урок биологии</a:t>
            </a:r>
          </a:p>
          <a:p>
            <a:r>
              <a:rPr lang="ru-RU" smtClean="0"/>
              <a:t>5 класс</a:t>
            </a:r>
          </a:p>
          <a:p>
            <a:r>
              <a:rPr lang="ru-RU" smtClean="0"/>
              <a:t>Л.К.Юшкова</a:t>
            </a:r>
          </a:p>
          <a:p>
            <a:r>
              <a:rPr lang="ru-RU" smtClean="0"/>
              <a:t>МАОУ «Ленская СОШ»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29259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Работа с учебником (с. 8)</a:t>
            </a:r>
          </a:p>
          <a:p>
            <a:r>
              <a:rPr lang="ru-RU" smtClean="0"/>
              <a:t>Как расшифровать слово «БИОЛОГИЯ»?</a:t>
            </a:r>
          </a:p>
          <a:p>
            <a:r>
              <a:rPr lang="ru-RU" smtClean="0"/>
              <a:t>Что является предметом изучения биологии?</a:t>
            </a:r>
          </a:p>
          <a:p>
            <a:r>
              <a:rPr lang="ru-RU" smtClean="0"/>
              <a:t>Когда зародилась биология?</a:t>
            </a:r>
          </a:p>
          <a:p>
            <a:r>
              <a:rPr lang="ru-RU" smtClean="0"/>
              <a:t>Почему человеку необходимы биологические знания?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Работа с учебником (с. 8)</a:t>
            </a:r>
          </a:p>
          <a:p>
            <a:r>
              <a:rPr lang="ru-RU" smtClean="0"/>
              <a:t>Как расшифровать слово «БИОЛОГИЯ»?</a:t>
            </a:r>
          </a:p>
          <a:p>
            <a:r>
              <a:rPr lang="ru-RU" smtClean="0"/>
              <a:t>Что является предметом изучения биологии?</a:t>
            </a:r>
          </a:p>
          <a:p>
            <a:r>
              <a:rPr lang="ru-RU" smtClean="0"/>
              <a:t>Когда зародилась биология?</a:t>
            </a:r>
          </a:p>
          <a:p>
            <a:r>
              <a:rPr lang="ru-RU" smtClean="0"/>
              <a:t>Почему человеку необходимы биологические знания?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85883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 </a:t>
            </a:r>
            <a:br>
              <a:rPr lang="ru-RU" smtClean="0"/>
            </a:br>
            <a:r>
              <a:rPr lang="ru-RU" smtClean="0"/>
              <a:t>БИОЛОГИЯ</a:t>
            </a:r>
          </a:p>
          <a:p>
            <a:r>
              <a:rPr lang="ru-RU" smtClean="0"/>
              <a:t>		«биос»   	    «логос»</a:t>
            </a:r>
          </a:p>
          <a:p>
            <a:r>
              <a:rPr lang="ru-RU" smtClean="0"/>
              <a:t>		ЖИЗНЬ	              НАУКА</a:t>
            </a:r>
          </a:p>
          <a:p>
            <a:r>
              <a:rPr lang="ru-RU" smtClean="0"/>
              <a:t>(от греческих слов)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 </a:t>
            </a:r>
            <a:br>
              <a:rPr lang="ru-RU" smtClean="0"/>
            </a:br>
            <a:r>
              <a:rPr lang="ru-RU" smtClean="0"/>
              <a:t>БИОЛОГИЯ</a:t>
            </a:r>
          </a:p>
          <a:p>
            <a:r>
              <a:rPr lang="ru-RU" smtClean="0"/>
              <a:t>		«биос»   	    «логос»</a:t>
            </a:r>
          </a:p>
          <a:p>
            <a:r>
              <a:rPr lang="ru-RU" smtClean="0"/>
              <a:t>		ЖИЗНЬ	              НАУКА</a:t>
            </a:r>
          </a:p>
          <a:p>
            <a:r>
              <a:rPr lang="ru-RU" smtClean="0"/>
              <a:t>(от греческих слов)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8186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Отгадайте загадки и ребусы</a:t>
            </a:r>
          </a:p>
          <a:p>
            <a:r>
              <a:rPr lang="ru-RU" smtClean="0"/>
              <a:t>Хоть меня не видит глаз,</a:t>
            </a:r>
          </a:p>
          <a:p>
            <a:r>
              <a:rPr lang="ru-RU" smtClean="0"/>
              <a:t>Заразить могу я вас.</a:t>
            </a:r>
          </a:p>
          <a:p>
            <a:r>
              <a:rPr lang="ru-RU" smtClean="0"/>
              <a:t>И холерой, и ангиной,</a:t>
            </a:r>
          </a:p>
          <a:p>
            <a:r>
              <a:rPr lang="ru-RU" smtClean="0"/>
              <a:t>Насморком и скарлатиной</a:t>
            </a:r>
          </a:p>
          <a:p>
            <a:r>
              <a:rPr lang="ru-RU" smtClean="0"/>
              <a:t>Землю пробуравил,</a:t>
            </a:r>
            <a:br>
              <a:rPr lang="ru-RU" smtClean="0"/>
            </a:br>
            <a:r>
              <a:rPr lang="ru-RU" smtClean="0"/>
              <a:t>Корешок оставил,</a:t>
            </a:r>
            <a:br>
              <a:rPr lang="ru-RU" smtClean="0"/>
            </a:br>
            <a:r>
              <a:rPr lang="ru-RU" smtClean="0"/>
              <a:t>Сам на свет явился,</a:t>
            </a:r>
            <a:br>
              <a:rPr lang="ru-RU" smtClean="0"/>
            </a:br>
            <a:r>
              <a:rPr lang="ru-RU" smtClean="0"/>
              <a:t>Шапочкой прикрылся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Отгадайте загадки и ребусы</a:t>
            </a:r>
          </a:p>
          <a:p>
            <a:r>
              <a:rPr lang="ru-RU" smtClean="0"/>
              <a:t>Хоть меня не видит глаз,</a:t>
            </a:r>
          </a:p>
          <a:p>
            <a:r>
              <a:rPr lang="ru-RU" smtClean="0"/>
              <a:t>Заразить могу я вас.</a:t>
            </a:r>
          </a:p>
          <a:p>
            <a:r>
              <a:rPr lang="ru-RU" smtClean="0"/>
              <a:t>И холерой, и ангиной,</a:t>
            </a:r>
          </a:p>
          <a:p>
            <a:r>
              <a:rPr lang="ru-RU" smtClean="0"/>
              <a:t>Насморком и скарлатиной</a:t>
            </a:r>
          </a:p>
          <a:p>
            <a:r>
              <a:rPr lang="ru-RU" smtClean="0"/>
              <a:t>Землю пробуравил,</a:t>
            </a:r>
            <a:br>
              <a:rPr lang="ru-RU" smtClean="0"/>
            </a:br>
            <a:r>
              <a:rPr lang="ru-RU" smtClean="0"/>
              <a:t>Корешок оставил,</a:t>
            </a:r>
            <a:br>
              <a:rPr lang="ru-RU" smtClean="0"/>
            </a:br>
            <a:r>
              <a:rPr lang="ru-RU" smtClean="0"/>
              <a:t>Сам на свет явился,</a:t>
            </a:r>
            <a:br>
              <a:rPr lang="ru-RU" smtClean="0"/>
            </a:br>
            <a:r>
              <a:rPr lang="ru-RU" smtClean="0"/>
              <a:t>Шапочкой прикрылся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546395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Царства живой природы</a:t>
            </a:r>
          </a:p>
          <a:p>
            <a:r>
              <a:rPr lang="ru-RU" smtClean="0"/>
              <a:t>БАКТЕРИИ</a:t>
            </a:r>
          </a:p>
          <a:p>
            <a:r>
              <a:rPr lang="ru-RU" smtClean="0"/>
              <a:t>ГРИБЫ</a:t>
            </a:r>
          </a:p>
          <a:p>
            <a:r>
              <a:rPr lang="ru-RU" smtClean="0"/>
              <a:t>РАСТЕНИЯ</a:t>
            </a:r>
          </a:p>
          <a:p>
            <a:r>
              <a:rPr lang="ru-RU" smtClean="0"/>
              <a:t>ЖИВОТНЫЕ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Царства живой природы</a:t>
            </a:r>
          </a:p>
          <a:p>
            <a:r>
              <a:rPr lang="ru-RU" smtClean="0"/>
              <a:t>БАКТЕРИИ</a:t>
            </a:r>
          </a:p>
          <a:p>
            <a:r>
              <a:rPr lang="ru-RU" smtClean="0"/>
              <a:t>ГРИБЫ</a:t>
            </a:r>
          </a:p>
          <a:p>
            <a:r>
              <a:rPr lang="ru-RU" smtClean="0"/>
              <a:t>РАСТЕНИЯ</a:t>
            </a:r>
          </a:p>
          <a:p>
            <a:r>
              <a:rPr lang="ru-RU" smtClean="0"/>
              <a:t>ЖИВОТНЫЕ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20014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мухомор</a:t>
            </a:r>
          </a:p>
          <a:p>
            <a:r>
              <a:rPr lang="ru-RU" smtClean="0"/>
              <a:t>Распределите живые организмы по царствам, записывая их названия.</a:t>
            </a:r>
          </a:p>
          <a:p>
            <a:r>
              <a:rPr lang="ru-RU" smtClean="0"/>
              <a:t>дрозд</a:t>
            </a:r>
          </a:p>
          <a:p>
            <a:r>
              <a:rPr lang="ru-RU" smtClean="0"/>
              <a:t>холерный вибрион</a:t>
            </a:r>
          </a:p>
          <a:p>
            <a:r>
              <a:rPr lang="ru-RU" smtClean="0"/>
              <a:t>бабочка</a:t>
            </a:r>
          </a:p>
          <a:p>
            <a:r>
              <a:rPr lang="ru-RU" smtClean="0"/>
              <a:t>дуб</a:t>
            </a:r>
          </a:p>
          <a:p>
            <a:r>
              <a:rPr lang="ru-RU" smtClean="0"/>
              <a:t>ламинария</a:t>
            </a:r>
          </a:p>
          <a:p>
            <a:r>
              <a:rPr lang="ru-RU" smtClean="0"/>
              <a:t>трутовик</a:t>
            </a:r>
          </a:p>
          <a:p>
            <a:r>
              <a:rPr lang="ru-RU" smtClean="0"/>
              <a:t>стрептококк</a:t>
            </a:r>
          </a:p>
          <a:p>
            <a:r>
              <a:rPr lang="ru-RU" smtClean="0"/>
              <a:t>кит</a:t>
            </a:r>
          </a:p>
          <a:p>
            <a:r>
              <a:rPr lang="ru-RU" smtClean="0"/>
              <a:t>лотос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мухомор</a:t>
            </a:r>
          </a:p>
          <a:p>
            <a:r>
              <a:rPr lang="ru-RU" smtClean="0"/>
              <a:t>Распределите живые организмы по царствам, записывая их названия.</a:t>
            </a:r>
          </a:p>
          <a:p>
            <a:r>
              <a:rPr lang="ru-RU" smtClean="0"/>
              <a:t>дрозд</a:t>
            </a:r>
          </a:p>
          <a:p>
            <a:r>
              <a:rPr lang="ru-RU" smtClean="0"/>
              <a:t>холерный вибрион</a:t>
            </a:r>
          </a:p>
          <a:p>
            <a:r>
              <a:rPr lang="ru-RU" smtClean="0"/>
              <a:t>бабочка</a:t>
            </a:r>
          </a:p>
          <a:p>
            <a:r>
              <a:rPr lang="ru-RU" smtClean="0"/>
              <a:t>дуб</a:t>
            </a:r>
          </a:p>
          <a:p>
            <a:r>
              <a:rPr lang="ru-RU" smtClean="0"/>
              <a:t>ламинария</a:t>
            </a:r>
          </a:p>
          <a:p>
            <a:r>
              <a:rPr lang="ru-RU" smtClean="0"/>
              <a:t>трутовик</a:t>
            </a:r>
          </a:p>
          <a:p>
            <a:r>
              <a:rPr lang="ru-RU" smtClean="0"/>
              <a:t>стрептококк</a:t>
            </a:r>
          </a:p>
          <a:p>
            <a:r>
              <a:rPr lang="ru-RU" smtClean="0"/>
              <a:t>кит</a:t>
            </a:r>
          </a:p>
          <a:p>
            <a:r>
              <a:rPr lang="ru-RU" smtClean="0"/>
              <a:t>лотос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108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68F6-FF93-4766-B2AA-7C9F98BF6CA5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94370-0259-43EB-8C94-7F1AC1192232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63E46-D63D-45C3-8D73-B86FDF9743B7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6CE99-1C67-463F-938E-D8FFB37C5F7C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5105-8D96-4705-9170-95A78F46A665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393-9723-42CF-9758-A253E04C2BF0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C734-7AD8-4B90-B5EC-CAA8AA263A28}" type="datetime1">
              <a:rPr lang="ru-RU" smtClean="0"/>
              <a:t>27.11.2015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A7A-ECF8-4DA5-BCD6-956996995429}" type="datetime1">
              <a:rPr lang="ru-RU" smtClean="0"/>
              <a:t>27.11.2015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BC79-1C22-45D6-A7EA-DA9ABAEBAC55}" type="datetime1">
              <a:rPr lang="ru-RU" smtClean="0"/>
              <a:t>27.11.2015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B9DE-0970-4A2E-8774-E2BA56EEB98C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2BA52-9C51-442A-B2F0-395CA22D478F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BFA8F-7E18-471B-BEFD-922094EAD00E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microsoft.com/office/2007/relationships/hdphoto" Target="../media/hdphoto7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slide" Target="slide4.xml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uspexkostina.ru/ulibnis/yogik1_230.gif" TargetMode="External"/><Relationship Id="rId3" Type="http://schemas.openxmlformats.org/officeDocument/2006/relationships/hyperlink" Target="http://lotoskay.ucoz.ru/load/shablony_dlja_prezentacij/priroda/poljana/144-1-0-3574" TargetMode="External"/><Relationship Id="rId7" Type="http://schemas.openxmlformats.org/officeDocument/2006/relationships/hyperlink" Target="http://1pokirpichy.ru/wp-content/uploads/2013/12/kirpicnaya-stena.jpg" TargetMode="External"/><Relationship Id="rId12" Type="http://schemas.openxmlformats.org/officeDocument/2006/relationships/hyperlink" Target="http://www.7dach.ru/image/600/00/00/28/2014/11/04/d9f8a6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ature-box.ru/wp-content/uploads/2013/01/rak1.jpg" TargetMode="External"/><Relationship Id="rId11" Type="http://schemas.openxmlformats.org/officeDocument/2006/relationships/hyperlink" Target="http://clubfile.ru/files/9e0b7dec719ea13797adca97067f5c4f.png" TargetMode="External"/><Relationship Id="rId5" Type="http://schemas.openxmlformats.org/officeDocument/2006/relationships/hyperlink" Target="http://ru.coolclips.com/media/?D=vc034685&amp;Ref=CSb,2356" TargetMode="External"/><Relationship Id="rId10" Type="http://schemas.openxmlformats.org/officeDocument/2006/relationships/hyperlink" Target="http://www.fresher.ru/images9/carstvo-zhivotnyx/big/10.jpg" TargetMode="External"/><Relationship Id="rId4" Type="http://schemas.openxmlformats.org/officeDocument/2006/relationships/hyperlink" Target="http://image.slidesharecdn.com/22842-140213040653-phpapp01/95/22842-5-2012-128-1-638.jpg?cb=1392287583" TargetMode="External"/><Relationship Id="rId9" Type="http://schemas.openxmlformats.org/officeDocument/2006/relationships/hyperlink" Target="http://thewomenlife.com/wp-content/uploads/2011/04/nose.jpg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timenews.in.ua/wp-content/uploads/2014/07/672x508xcholera-pictures-2.jpg.pagespeed.ic.UFLzmoPtuj.jpg" TargetMode="External"/><Relationship Id="rId13" Type="http://schemas.openxmlformats.org/officeDocument/2006/relationships/hyperlink" Target="http://www.medicalnewstoday.com/images/articles/275/275572/streptococcus-infection.jpg" TargetMode="External"/><Relationship Id="rId3" Type="http://schemas.openxmlformats.org/officeDocument/2006/relationships/hyperlink" Target="http://www.metod-kopilka.ru/images/doc/28/22740/hello_html_700a03a3.gif" TargetMode="External"/><Relationship Id="rId7" Type="http://schemas.openxmlformats.org/officeDocument/2006/relationships/hyperlink" Target="http://www.stevenround-birdphotography.com/source/image/mistle-thrush-01.jpg" TargetMode="External"/><Relationship Id="rId12" Type="http://schemas.openxmlformats.org/officeDocument/2006/relationships/hyperlink" Target="http://img-fotki.yandex.ru/get/6505/96587932.11/0_869ab_62145886_XL.jpg" TargetMode="External"/><Relationship Id="rId2" Type="http://schemas.openxmlformats.org/officeDocument/2006/relationships/notesSlide" Target="../notesSlides/notesSlide18.xml"/><Relationship Id="rId16" Type="http://schemas.openxmlformats.org/officeDocument/2006/relationships/hyperlink" Target="http://glodealer.com/sites/default/files/sale/4-9/skidki-Syktyvkar-13801887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4.imageban.ru/out/2012/01/23/50170a9030c4e4595c024e4cc4a42bce.jpg" TargetMode="External"/><Relationship Id="rId11" Type="http://schemas.openxmlformats.org/officeDocument/2006/relationships/hyperlink" Target="http://24veg.ru.images.1c-bitrix-cdn.ru/upload/iblock/71d/lam.jpg?1301572302157271" TargetMode="External"/><Relationship Id="rId5" Type="http://schemas.openxmlformats.org/officeDocument/2006/relationships/hyperlink" Target="http://smayli.ru/smile/priguni-136.html" TargetMode="External"/><Relationship Id="rId15" Type="http://schemas.openxmlformats.org/officeDocument/2006/relationships/hyperlink" Target="http://vash-aromat.ru/_pu/2/36692276.jpg" TargetMode="External"/><Relationship Id="rId10" Type="http://schemas.openxmlformats.org/officeDocument/2006/relationships/hyperlink" Target="http://physicist.in.ua/uploads/posts/2015-03/1426626623_acornleafoak4.jpg" TargetMode="External"/><Relationship Id="rId4" Type="http://schemas.openxmlformats.org/officeDocument/2006/relationships/hyperlink" Target="http://ds9ishim.ru/sites/default/files/48.jpg" TargetMode="External"/><Relationship Id="rId9" Type="http://schemas.openxmlformats.org/officeDocument/2006/relationships/hyperlink" Target="http://a702.phobos.apple.com/us/r1000/087/Purple/v4/b4/3e/80/b43e80c8-fae3-7215-30c1-ed5478e92c93/mzm.bcnydkfl.png" TargetMode="External"/><Relationship Id="rId14" Type="http://schemas.openxmlformats.org/officeDocument/2006/relationships/hyperlink" Target="http://zoyler.com/wp-content/uploads/2013/06/Humpback-whale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0.gif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11" Type="http://schemas.openxmlformats.org/officeDocument/2006/relationships/image" Target="../media/image12.jpeg"/><Relationship Id="rId5" Type="http://schemas.openxmlformats.org/officeDocument/2006/relationships/image" Target="../media/image9.png"/><Relationship Id="rId10" Type="http://schemas.openxmlformats.org/officeDocument/2006/relationships/slide" Target="slide13.xml"/><Relationship Id="rId4" Type="http://schemas.microsoft.com/office/2007/relationships/hdphoto" Target="../media/hdphoto2.wdp"/><Relationship Id="rId9" Type="http://schemas.microsoft.com/office/2007/relationships/hdphoto" Target="../media/hdphoto4.wdp"/><Relationship Id="rId1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4.png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Знакомство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6552728" cy="4525963"/>
          </a:xfrm>
        </p:spPr>
        <p:txBody>
          <a:bodyPr/>
          <a:lstStyle/>
          <a:p>
            <a:r>
              <a:rPr lang="ru-RU" dirty="0" smtClean="0"/>
              <a:t>1. Правила поведения в кабинете биологии и химии.</a:t>
            </a:r>
          </a:p>
          <a:p>
            <a:r>
              <a:rPr lang="ru-RU" dirty="0" smtClean="0"/>
              <a:t>2. Знакомство с учебником, рабочей тетрадью.</a:t>
            </a:r>
          </a:p>
          <a:p>
            <a:r>
              <a:rPr lang="ru-RU" dirty="0" smtClean="0"/>
              <a:t>Требования к ведению записей, к наличию учебных принадлежностей.</a:t>
            </a:r>
          </a:p>
          <a:p>
            <a:endParaRPr lang="ru-RU" dirty="0"/>
          </a:p>
        </p:txBody>
      </p:sp>
      <p:pic>
        <p:nvPicPr>
          <p:cNvPr id="17410" name="Picture 2" descr="http://www.spheres.ru/upload/iblock/5ff/5ffa67e45abb451c297c8ebb491d15f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00866">
            <a:off x="6791259" y="658857"/>
            <a:ext cx="1882889" cy="2603072"/>
          </a:xfrm>
          <a:prstGeom prst="rect">
            <a:avLst/>
          </a:prstGeom>
          <a:noFill/>
        </p:spPr>
      </p:pic>
      <p:pic>
        <p:nvPicPr>
          <p:cNvPr id="17412" name="Picture 4" descr="http://bumaga-kirov.ru/uploads/images/new_tovars2/umk_2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72309">
            <a:off x="4705319" y="4217652"/>
            <a:ext cx="1670255" cy="2277114"/>
          </a:xfrm>
          <a:prstGeom prst="rect">
            <a:avLst/>
          </a:prstGeom>
          <a:noFill/>
        </p:spPr>
      </p:pic>
      <p:pic>
        <p:nvPicPr>
          <p:cNvPr id="17414" name="Picture 6" descr="http://www.spheres.ru/upload/iblock/01b/01b02115b06d7caf5fc9b9917196ff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4365104"/>
            <a:ext cx="1549059" cy="2065412"/>
          </a:xfrm>
          <a:prstGeom prst="rect">
            <a:avLst/>
          </a:prstGeom>
          <a:noFill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25805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Проверь себя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680520"/>
          </a:xfrm>
          <a:prstGeom prst="roundRect">
            <a:avLst/>
          </a:prstGeom>
          <a:solidFill>
            <a:srgbClr val="B8F68E"/>
          </a:solidFill>
          <a:ln w="5715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u="sng" dirty="0" smtClean="0"/>
              <a:t>Царство бактерии:</a:t>
            </a:r>
            <a:r>
              <a:rPr lang="ru-RU" sz="3600" b="1" dirty="0" smtClean="0"/>
              <a:t> холерный вибрион, стрептококк.</a:t>
            </a:r>
          </a:p>
          <a:p>
            <a:pPr marL="0" indent="0">
              <a:buNone/>
            </a:pPr>
            <a:r>
              <a:rPr lang="ru-RU" sz="3600" b="1" u="sng" dirty="0" smtClean="0"/>
              <a:t>Царство грибы:</a:t>
            </a:r>
            <a:r>
              <a:rPr lang="ru-RU" sz="3600" b="1" dirty="0" smtClean="0"/>
              <a:t> мухомор, трутовик.</a:t>
            </a:r>
          </a:p>
          <a:p>
            <a:pPr marL="0" indent="0">
              <a:buNone/>
            </a:pPr>
            <a:r>
              <a:rPr lang="ru-RU" sz="3600" b="1" u="sng" dirty="0" smtClean="0"/>
              <a:t>Царство растения:</a:t>
            </a:r>
            <a:r>
              <a:rPr lang="ru-RU" sz="3600" b="1" dirty="0"/>
              <a:t> </a:t>
            </a:r>
            <a:r>
              <a:rPr lang="ru-RU" sz="3600" b="1" dirty="0" smtClean="0"/>
              <a:t>дуб, ламинария, лотос.</a:t>
            </a:r>
          </a:p>
          <a:p>
            <a:pPr marL="0" indent="0">
              <a:buNone/>
            </a:pPr>
            <a:r>
              <a:rPr lang="ru-RU" sz="3600" b="1" u="sng" dirty="0" smtClean="0"/>
              <a:t>Царство животные:</a:t>
            </a:r>
            <a:r>
              <a:rPr lang="ru-RU" sz="3600" b="1" dirty="0" smtClean="0"/>
              <a:t> дрозд, бабочка, кит.</a:t>
            </a:r>
            <a:endParaRPr lang="ru-RU" sz="3600" b="1" u="sng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85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25805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Физкультминутка</a:t>
            </a:r>
            <a:br>
              <a:rPr lang="ru-RU" b="1" dirty="0" smtClean="0"/>
            </a:br>
            <a:r>
              <a:rPr lang="ru-RU" b="1" dirty="0" smtClean="0"/>
              <a:t>«Угадай царство»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4042792" cy="532656"/>
          </a:xfrm>
          <a:prstGeom prst="roundRect">
            <a:avLst/>
          </a:prstGeom>
          <a:solidFill>
            <a:srgbClr val="A5F470"/>
          </a:solidFill>
          <a:ln w="5715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>
                <a:latin typeface="Comic Sans MS" pitchFamily="66" charset="0"/>
              </a:rPr>
              <a:t>ЦАРСТВО РАСТЕНИЯ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4427984" y="2599936"/>
            <a:ext cx="4474840" cy="532656"/>
          </a:xfrm>
          <a:prstGeom prst="roundRect">
            <a:avLst/>
          </a:prstGeom>
          <a:solidFill>
            <a:srgbClr val="A5F470"/>
          </a:solidFill>
          <a:ln w="57150">
            <a:solidFill>
              <a:srgbClr val="0070C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ru-RU" sz="2800" dirty="0" smtClean="0">
                <a:latin typeface="Comic Sans MS" pitchFamily="66" charset="0"/>
              </a:rPr>
              <a:t>ЦАРСТВО ЖИВОТНЫЕ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251520" y="3501008"/>
            <a:ext cx="4042792" cy="532656"/>
          </a:xfrm>
          <a:prstGeom prst="roundRect">
            <a:avLst/>
          </a:prstGeom>
          <a:solidFill>
            <a:srgbClr val="A5F470"/>
          </a:solidFill>
          <a:ln w="57150">
            <a:solidFill>
              <a:srgbClr val="0070C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ru-RU" sz="2800" dirty="0" smtClean="0">
                <a:latin typeface="Comic Sans MS" pitchFamily="66" charset="0"/>
              </a:rPr>
              <a:t>ЦАРСТВО ГРИБЫ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1026" name="Picture 2" descr="http://ds9ishim.ru/sites/default/file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42" l="800" r="100000">
                        <a14:foregroundMark x1="83600" y1="23656" x2="86400" y2="62366"/>
                        <a14:foregroundMark x1="88400" y1="67025" x2="91600" y2="86022"/>
                        <a14:foregroundMark x1="83200" y1="63799" x2="80200" y2="83513"/>
                        <a14:foregroundMark x1="75000" y1="49104" x2="80000" y2="50179"/>
                        <a14:foregroundMark x1="88600" y1="49821" x2="93400" y2="47312"/>
                        <a14:foregroundMark x1="73200" y1="81362" x2="72000" y2="88172"/>
                        <a14:foregroundMark x1="34000" y1="4301" x2="40400" y2="14695"/>
                        <a14:foregroundMark x1="62800" y1="48746" x2="59400" y2="67025"/>
                        <a14:foregroundMark x1="66200" y1="51971" x2="70000" y2="66667"/>
                        <a14:foregroundMark x1="69200" y1="33692" x2="73600" y2="31183"/>
                        <a14:foregroundMark x1="38000" y1="59857" x2="43200" y2="59857"/>
                        <a14:foregroundMark x1="52800" y1="58781" x2="57400" y2="56631"/>
                        <a14:foregroundMark x1="21400" y1="34409" x2="25600" y2="34409"/>
                        <a14:foregroundMark x1="32600" y1="50179" x2="35200" y2="63441"/>
                        <a14:foregroundMark x1="29800" y1="51971" x2="26200" y2="68459"/>
                        <a14:foregroundMark x1="46800" y1="75627" x2="43000" y2="92832"/>
                        <a14:foregroundMark x1="50600" y1="77778" x2="52000" y2="91398"/>
                        <a14:foregroundMark x1="4600" y1="88172" x2="22000" y2="88172"/>
                        <a14:foregroundMark x1="27400" y1="86380" x2="3400" y2="89247"/>
                        <a14:foregroundMark x1="13000" y1="91039" x2="13000" y2="91039"/>
                        <a14:foregroundMark x1="3200" y1="83513" x2="9400" y2="88889"/>
                        <a14:foregroundMark x1="27800" y1="84946" x2="21000" y2="90681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263" y="4365104"/>
            <a:ext cx="4197876" cy="23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Дневник вечно худеющей fitni - Просмотр темы - - Женские фор…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073" y="1556792"/>
            <a:ext cx="1023609" cy="688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gifportal.ru/data/smiles/sportsmen-220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501008"/>
            <a:ext cx="641378" cy="659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Прыгающие смайлики, смайлики прыгуны, прыгающие смайлы | Smayli.r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54957"/>
            <a:ext cx="936104" cy="842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4294312" y="1900936"/>
            <a:ext cx="1728192" cy="0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294312" y="3767336"/>
            <a:ext cx="1728192" cy="0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699792" y="2863364"/>
            <a:ext cx="1728192" cy="0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97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9482" y="-232585"/>
            <a:ext cx="725805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Биологические науки</a:t>
            </a:r>
            <a:endParaRPr lang="ru-RU" sz="5400" b="1" dirty="0"/>
          </a:p>
        </p:txBody>
      </p:sp>
      <p:pic>
        <p:nvPicPr>
          <p:cNvPr id="2050" name="Picture 2" descr="http://www.metod-kopilka.ru/images/doc/28/22740/hello_html_700a03a3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5" b="99656" l="0" r="99481">
                        <a14:backgroundMark x1="64026" y1="26117" x2="63896" y2="28179"/>
                        <a14:backgroundMark x1="70779" y1="23482" x2="71688" y2="25659"/>
                        <a14:backgroundMark x1="69481" y1="26575" x2="69091" y2="26346"/>
                        <a14:backgroundMark x1="67662" y1="18671" x2="68961" y2="15922"/>
                        <a14:backgroundMark x1="43896" y1="18557" x2="44026" y2="19359"/>
                        <a14:backgroundMark x1="50519" y1="23139" x2="49221" y2="22795"/>
                        <a14:backgroundMark x1="50390" y1="27262" x2="52468" y2="28522"/>
                        <a14:backgroundMark x1="53377" y1="29439" x2="55065" y2="31157"/>
                        <a14:backgroundMark x1="57013" y1="28293" x2="56364" y2="28637"/>
                        <a14:backgroundMark x1="58571" y1="28179" x2="57922" y2="28293"/>
                        <a14:backgroundMark x1="56623" y1="31386" x2="56753" y2="32532"/>
                        <a14:backgroundMark x1="62727" y1="35395" x2="61429" y2="37228"/>
                        <a14:backgroundMark x1="63766" y1="37342" x2="64805" y2="37342"/>
                        <a14:backgroundMark x1="36753" y1="31959" x2="39351" y2="31615"/>
                        <a14:backgroundMark x1="34156" y1="41810" x2="35844" y2="43757"/>
                        <a14:backgroundMark x1="51818" y1="50515" x2="52857" y2="51317"/>
                        <a14:backgroundMark x1="50779" y1="53494" x2="51688" y2="54525"/>
                        <a14:backgroundMark x1="54416" y1="50515" x2="54545" y2="52234"/>
                        <a14:backgroundMark x1="57922" y1="51432" x2="56623" y2="52119"/>
                        <a14:backgroundMark x1="41039" y1="55097" x2="40909" y2="57045"/>
                        <a14:backgroundMark x1="43506" y1="52577" x2="45325" y2="53608"/>
                        <a14:backgroundMark x1="47792" y1="69301" x2="49610" y2="70103"/>
                        <a14:backgroundMark x1="55844" y1="69301" x2="52987" y2="71249"/>
                        <a14:backgroundMark x1="25844" y1="57159" x2="25844" y2="58763"/>
                        <a14:backgroundMark x1="30130" y1="59679" x2="32078" y2="59679"/>
                        <a14:backgroundMark x1="12208" y1="54525" x2="11818" y2="55441"/>
                        <a14:backgroundMark x1="20390" y1="41237" x2="22468" y2="41810"/>
                        <a14:backgroundMark x1="18571" y1="42268" x2="18571" y2="42955"/>
                        <a14:backgroundMark x1="72597" y1="28637" x2="73896" y2="26804"/>
                        <a14:backgroundMark x1="83896" y1="34021" x2="85065" y2="34135"/>
                        <a14:backgroundMark x1="74935" y1="36655" x2="73766" y2="36655"/>
                        <a14:backgroundMark x1="66234" y1="32646" x2="65974" y2="336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031" y="691018"/>
            <a:ext cx="4513538" cy="5117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5"/>
          <p:cNvGrpSpPr/>
          <p:nvPr/>
        </p:nvGrpSpPr>
        <p:grpSpPr>
          <a:xfrm>
            <a:off x="179512" y="5517232"/>
            <a:ext cx="1748337" cy="1058302"/>
            <a:chOff x="1314748" y="1196752"/>
            <a:chExt cx="2168047" cy="1008112"/>
          </a:xfrm>
        </p:grpSpPr>
        <p:sp>
          <p:nvSpPr>
            <p:cNvPr id="4" name="Овал 3"/>
            <p:cNvSpPr/>
            <p:nvPr/>
          </p:nvSpPr>
          <p:spPr>
            <a:xfrm>
              <a:off x="1354657" y="1196752"/>
              <a:ext cx="2088232" cy="1008112"/>
            </a:xfrm>
            <a:prstGeom prst="ellipse">
              <a:avLst/>
            </a:prstGeom>
            <a:solidFill>
              <a:srgbClr val="82E9EE"/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314748" y="1438359"/>
              <a:ext cx="2168047" cy="50612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анатомия</a:t>
              </a:r>
              <a:endParaRPr lang="ru-RU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6" name="Группа 7"/>
          <p:cNvGrpSpPr/>
          <p:nvPr/>
        </p:nvGrpSpPr>
        <p:grpSpPr>
          <a:xfrm>
            <a:off x="5910273" y="2692431"/>
            <a:ext cx="1850592" cy="936104"/>
            <a:chOff x="1259632" y="1196752"/>
            <a:chExt cx="2088232" cy="1008112"/>
          </a:xfrm>
        </p:grpSpPr>
        <p:sp>
          <p:nvSpPr>
            <p:cNvPr id="9" name="Овал 8"/>
            <p:cNvSpPr/>
            <p:nvPr/>
          </p:nvSpPr>
          <p:spPr>
            <a:xfrm>
              <a:off x="1259632" y="1196752"/>
              <a:ext cx="2088232" cy="1008112"/>
            </a:xfrm>
            <a:prstGeom prst="ellipse">
              <a:avLst/>
            </a:prstGeom>
            <a:solidFill>
              <a:srgbClr val="B8F68E"/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497279" y="1412776"/>
              <a:ext cx="1612942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зоология</a:t>
              </a:r>
              <a:endParaRPr lang="ru-RU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7" name="Группа 10"/>
          <p:cNvGrpSpPr/>
          <p:nvPr/>
        </p:nvGrpSpPr>
        <p:grpSpPr>
          <a:xfrm>
            <a:off x="1753808" y="1374005"/>
            <a:ext cx="2008117" cy="888119"/>
            <a:chOff x="1259632" y="1196752"/>
            <a:chExt cx="2101632" cy="1008112"/>
          </a:xfrm>
        </p:grpSpPr>
        <p:sp>
          <p:nvSpPr>
            <p:cNvPr id="12" name="Овал 11"/>
            <p:cNvSpPr/>
            <p:nvPr/>
          </p:nvSpPr>
          <p:spPr>
            <a:xfrm>
              <a:off x="1259632" y="1196752"/>
              <a:ext cx="2088232" cy="1008112"/>
            </a:xfrm>
            <a:prstGeom prst="ellipse">
              <a:avLst/>
            </a:prstGeom>
            <a:solidFill>
              <a:srgbClr val="B8F68E"/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332647" y="1229171"/>
              <a:ext cx="2028617" cy="94327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cap="none" spc="50" dirty="0" err="1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микробио</a:t>
              </a:r>
              <a:r>
                <a:rPr lang="ru-RU" sz="2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-</a:t>
              </a:r>
            </a:p>
            <a:p>
              <a:pPr algn="ctr"/>
              <a:r>
                <a:rPr lang="ru-RU" sz="2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логия</a:t>
              </a:r>
              <a:endParaRPr lang="ru-RU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8" name="Группа 13"/>
          <p:cNvGrpSpPr/>
          <p:nvPr/>
        </p:nvGrpSpPr>
        <p:grpSpPr>
          <a:xfrm>
            <a:off x="4816061" y="1043954"/>
            <a:ext cx="1944216" cy="919555"/>
            <a:chOff x="1259632" y="1196752"/>
            <a:chExt cx="2088232" cy="1008112"/>
          </a:xfrm>
        </p:grpSpPr>
        <p:sp>
          <p:nvSpPr>
            <p:cNvPr id="15" name="Овал 14"/>
            <p:cNvSpPr/>
            <p:nvPr/>
          </p:nvSpPr>
          <p:spPr>
            <a:xfrm>
              <a:off x="1259632" y="1196752"/>
              <a:ext cx="2088232" cy="1008112"/>
            </a:xfrm>
            <a:prstGeom prst="ellipse">
              <a:avLst/>
            </a:prstGeom>
            <a:solidFill>
              <a:srgbClr val="B8F68E"/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313563" y="1411835"/>
              <a:ext cx="2014785" cy="50612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микология</a:t>
              </a:r>
              <a:endParaRPr lang="ru-RU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7020272" y="692696"/>
            <a:ext cx="160011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rgbClr val="FF0000"/>
                </a:solidFill>
                <a:latin typeface="Comic Sans MS" pitchFamily="66" charset="0"/>
              </a:rPr>
              <a:t>3. грибы</a:t>
            </a:r>
            <a:endParaRPr lang="ru-RU" sz="2400" b="1" cap="none" spc="50" dirty="0">
              <a:ln w="11430"/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60389" y="1844824"/>
            <a:ext cx="218361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rgbClr val="FF0000"/>
                </a:solidFill>
                <a:latin typeface="Comic Sans MS" pitchFamily="66" charset="0"/>
              </a:rPr>
              <a:t>4. животные</a:t>
            </a:r>
            <a:endParaRPr lang="ru-RU" sz="2400" b="1" cap="none" spc="50" dirty="0">
              <a:ln w="11430"/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2" name="Объект 21"/>
          <p:cNvSpPr>
            <a:spLocks noGrp="1"/>
          </p:cNvSpPr>
          <p:nvPr>
            <p:ph idx="1"/>
          </p:nvPr>
        </p:nvSpPr>
        <p:spPr>
          <a:xfrm>
            <a:off x="-67282" y="1255316"/>
            <a:ext cx="19271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400" b="1" spc="50" dirty="0" smtClean="0">
                <a:ln w="11430"/>
                <a:solidFill>
                  <a:srgbClr val="FF0000"/>
                </a:solidFill>
                <a:latin typeface="Comic Sans MS" pitchFamily="66" charset="0"/>
              </a:rPr>
              <a:t>1.бактерии</a:t>
            </a:r>
            <a:endParaRPr lang="ru-RU" sz="2400" b="1" cap="none" spc="50" dirty="0">
              <a:ln w="11430"/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0" y="2852936"/>
            <a:ext cx="204254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ru-RU" sz="2400" b="1" spc="50" dirty="0" smtClean="0">
                <a:ln w="11430"/>
                <a:solidFill>
                  <a:srgbClr val="FF0000"/>
                </a:solidFill>
                <a:latin typeface="Comic Sans MS" pitchFamily="66" charset="0"/>
              </a:rPr>
              <a:t>. растения</a:t>
            </a:r>
            <a:endParaRPr lang="ru-RU" sz="2400" b="1" cap="none" spc="50" dirty="0">
              <a:ln w="11430"/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11" name="Группа 24"/>
          <p:cNvGrpSpPr/>
          <p:nvPr/>
        </p:nvGrpSpPr>
        <p:grpSpPr>
          <a:xfrm>
            <a:off x="1637987" y="3132516"/>
            <a:ext cx="1944216" cy="919554"/>
            <a:chOff x="1259632" y="1196752"/>
            <a:chExt cx="2088232" cy="1008112"/>
          </a:xfrm>
        </p:grpSpPr>
        <p:sp>
          <p:nvSpPr>
            <p:cNvPr id="26" name="Овал 25"/>
            <p:cNvSpPr/>
            <p:nvPr/>
          </p:nvSpPr>
          <p:spPr>
            <a:xfrm>
              <a:off x="1259632" y="1196752"/>
              <a:ext cx="2088232" cy="1008112"/>
            </a:xfrm>
            <a:prstGeom prst="ellipse">
              <a:avLst/>
            </a:prstGeom>
            <a:solidFill>
              <a:srgbClr val="B8F68E"/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458298" y="1447745"/>
              <a:ext cx="1704871" cy="50612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ботаника</a:t>
              </a:r>
              <a:endParaRPr lang="ru-RU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14" name="Группа 27"/>
          <p:cNvGrpSpPr/>
          <p:nvPr/>
        </p:nvGrpSpPr>
        <p:grpSpPr>
          <a:xfrm>
            <a:off x="2267744" y="5589240"/>
            <a:ext cx="1728193" cy="1032652"/>
            <a:chOff x="1259632" y="1196752"/>
            <a:chExt cx="2088232" cy="1008112"/>
          </a:xfrm>
        </p:grpSpPr>
        <p:sp>
          <p:nvSpPr>
            <p:cNvPr id="29" name="Овал 28"/>
            <p:cNvSpPr/>
            <p:nvPr/>
          </p:nvSpPr>
          <p:spPr>
            <a:xfrm>
              <a:off x="1259632" y="1196752"/>
              <a:ext cx="2088232" cy="100811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1531067" y="1213234"/>
              <a:ext cx="1654552" cy="81124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cap="none" spc="50" dirty="0" err="1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физио</a:t>
              </a:r>
              <a:r>
                <a:rPr lang="ru-RU" sz="2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-</a:t>
              </a:r>
            </a:p>
            <a:p>
              <a:pPr algn="ctr"/>
              <a:r>
                <a:rPr lang="ru-RU" sz="2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логия</a:t>
              </a:r>
              <a:endParaRPr lang="ru-RU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18" name="Группа 33"/>
          <p:cNvGrpSpPr/>
          <p:nvPr/>
        </p:nvGrpSpPr>
        <p:grpSpPr>
          <a:xfrm>
            <a:off x="6804248" y="5589240"/>
            <a:ext cx="1692696" cy="1017618"/>
            <a:chOff x="1123394" y="1242790"/>
            <a:chExt cx="2088232" cy="1008112"/>
          </a:xfrm>
        </p:grpSpPr>
        <p:sp>
          <p:nvSpPr>
            <p:cNvPr id="35" name="Овал 34"/>
            <p:cNvSpPr/>
            <p:nvPr/>
          </p:nvSpPr>
          <p:spPr>
            <a:xfrm>
              <a:off x="1123394" y="1242790"/>
              <a:ext cx="2088232" cy="100811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330570" y="1457281"/>
              <a:ext cx="1673880" cy="5061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генетика</a:t>
              </a:r>
              <a:endParaRPr lang="ru-RU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sp>
        <p:nvSpPr>
          <p:cNvPr id="39" name="Овал 38"/>
          <p:cNvSpPr/>
          <p:nvPr/>
        </p:nvSpPr>
        <p:spPr>
          <a:xfrm>
            <a:off x="1979712" y="4653136"/>
            <a:ext cx="2558773" cy="856929"/>
          </a:xfrm>
          <a:prstGeom prst="ellipse">
            <a:avLst/>
          </a:prstGeom>
          <a:noFill/>
          <a:ln>
            <a:noFill/>
          </a:ln>
          <a:scene3d>
            <a:camera prst="orthographicFront">
              <a:rot lat="1200000" lon="0" rev="0"/>
            </a:camera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>
                <a:rot lat="600000" lon="0" rev="0"/>
              </a:camera>
              <a:lightRig rig="soft" dir="tl">
                <a:rot lat="0" lon="0" rev="0"/>
              </a:lightRig>
            </a:scene3d>
            <a:sp3d extrusionH="50800"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70000"/>
              </a:lnSpc>
            </a:pPr>
            <a:r>
              <a:rPr lang="ru-RU" sz="2400" b="1" cap="none" spc="5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/>
                <a:latin typeface="Comic Sans MS" pitchFamily="66" charset="0"/>
              </a:rPr>
              <a:t>6. работа</a:t>
            </a:r>
          </a:p>
          <a:p>
            <a:pPr algn="ctr">
              <a:lnSpc>
                <a:spcPct val="70000"/>
              </a:lnSpc>
            </a:pPr>
            <a:r>
              <a:rPr lang="ru-RU" sz="2400" b="1" spc="5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/>
                <a:latin typeface="Comic Sans MS" pitchFamily="66" charset="0"/>
              </a:rPr>
              <a:t>органов</a:t>
            </a:r>
            <a:endParaRPr lang="ru-RU" sz="2400" b="1" cap="none" spc="50" dirty="0">
              <a:ln w="11430"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0353" y="4800741"/>
            <a:ext cx="2209259" cy="6093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70000"/>
              </a:lnSpc>
            </a:pPr>
            <a:r>
              <a:rPr lang="ru-RU" sz="2400" b="1" spc="50" dirty="0" smtClean="0">
                <a:ln w="11430"/>
                <a:solidFill>
                  <a:srgbClr val="0070C0"/>
                </a:solidFill>
                <a:latin typeface="Comic Sans MS" pitchFamily="66" charset="0"/>
              </a:rPr>
              <a:t>5. строение </a:t>
            </a:r>
          </a:p>
          <a:p>
            <a:pPr algn="ctr">
              <a:lnSpc>
                <a:spcPct val="70000"/>
              </a:lnSpc>
            </a:pPr>
            <a:r>
              <a:rPr lang="ru-RU" sz="2400" b="1" spc="50" dirty="0" smtClean="0">
                <a:ln w="11430"/>
                <a:solidFill>
                  <a:srgbClr val="0070C0"/>
                </a:solidFill>
                <a:latin typeface="Comic Sans MS" pitchFamily="66" charset="0"/>
              </a:rPr>
              <a:t>органов</a:t>
            </a:r>
            <a:endParaRPr lang="ru-RU" sz="2400" b="1" cap="none" spc="50" dirty="0">
              <a:ln w="11430"/>
              <a:solidFill>
                <a:srgbClr val="0070C0"/>
              </a:solidFill>
              <a:latin typeface="Comic Sans MS" pitchFamily="66" charset="0"/>
            </a:endParaRPr>
          </a:p>
        </p:txBody>
      </p:sp>
      <p:cxnSp>
        <p:nvCxnSpPr>
          <p:cNvPr id="42" name="Соединительная линия уступом 41"/>
          <p:cNvCxnSpPr/>
          <p:nvPr/>
        </p:nvCxnSpPr>
        <p:spPr>
          <a:xfrm>
            <a:off x="251520" y="1674466"/>
            <a:ext cx="1634337" cy="379028"/>
          </a:xfrm>
          <a:prstGeom prst="bentConnector3">
            <a:avLst>
              <a:gd name="adj1" fmla="val 73072"/>
            </a:avLst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Соединительная линия уступом 49"/>
          <p:cNvCxnSpPr/>
          <p:nvPr/>
        </p:nvCxnSpPr>
        <p:spPr>
          <a:xfrm>
            <a:off x="251520" y="3265346"/>
            <a:ext cx="1441148" cy="432318"/>
          </a:xfrm>
          <a:prstGeom prst="bentConnector3">
            <a:avLst>
              <a:gd name="adj1" fmla="val 73548"/>
            </a:avLst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Соединительная линия уступом 61"/>
          <p:cNvCxnSpPr/>
          <p:nvPr/>
        </p:nvCxnSpPr>
        <p:spPr>
          <a:xfrm rot="10800000" flipV="1">
            <a:off x="6760975" y="1124703"/>
            <a:ext cx="1619969" cy="379028"/>
          </a:xfrm>
          <a:prstGeom prst="bentConnector3">
            <a:avLst>
              <a:gd name="adj1" fmla="val 61638"/>
            </a:avLst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Соединительная линия уступом 68"/>
          <p:cNvCxnSpPr/>
          <p:nvPr/>
        </p:nvCxnSpPr>
        <p:spPr>
          <a:xfrm rot="10800000" flipV="1">
            <a:off x="7250556" y="2332936"/>
            <a:ext cx="1745512" cy="379028"/>
          </a:xfrm>
          <a:prstGeom prst="bentConnector3">
            <a:avLst>
              <a:gd name="adj1" fmla="val 74303"/>
            </a:avLst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/>
          <p:cNvSpPr/>
          <p:nvPr/>
        </p:nvSpPr>
        <p:spPr>
          <a:xfrm>
            <a:off x="4355976" y="4797152"/>
            <a:ext cx="1952779" cy="6093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70000"/>
              </a:lnSpc>
            </a:pPr>
            <a:r>
              <a:rPr lang="ru-RU" sz="24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7. внешнее</a:t>
            </a:r>
          </a:p>
          <a:p>
            <a:pPr algn="ctr">
              <a:lnSpc>
                <a:spcPct val="70000"/>
              </a:lnSpc>
            </a:pPr>
            <a:r>
              <a:rPr lang="ru-RU" sz="24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 строение 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6156176" y="4365104"/>
            <a:ext cx="2778325" cy="11264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70000"/>
              </a:lnSpc>
            </a:pPr>
            <a:r>
              <a:rPr lang="ru-RU" sz="24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8. наследствен-</a:t>
            </a:r>
          </a:p>
          <a:p>
            <a:pPr algn="ctr">
              <a:lnSpc>
                <a:spcPct val="70000"/>
              </a:lnSpc>
            </a:pPr>
            <a:r>
              <a:rPr lang="ru-RU" sz="24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ность</a:t>
            </a:r>
            <a:r>
              <a:rPr lang="ru-RU" sz="24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и измен-</a:t>
            </a:r>
          </a:p>
          <a:p>
            <a:pPr algn="ctr">
              <a:lnSpc>
                <a:spcPct val="70000"/>
              </a:lnSpc>
            </a:pPr>
            <a:r>
              <a:rPr lang="ru-RU" sz="24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чивость</a:t>
            </a:r>
            <a:r>
              <a:rPr lang="ru-RU" sz="24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cap="none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орга</a:t>
            </a:r>
            <a:r>
              <a:rPr lang="ru-RU" sz="2400" b="1" cap="none" spc="5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-</a:t>
            </a:r>
          </a:p>
          <a:p>
            <a:pPr algn="ctr">
              <a:lnSpc>
                <a:spcPct val="70000"/>
              </a:lnSpc>
            </a:pPr>
            <a:r>
              <a:rPr lang="ru-RU" sz="2400" b="1" cap="none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низмов</a:t>
            </a:r>
            <a:endParaRPr lang="ru-RU" sz="2400" b="1" cap="none" spc="50" dirty="0">
              <a:ln w="11430"/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1" name="Picture 2" descr="Download ручка и тетрадь pictures for free and share now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454">
                        <a14:foregroundMark x1="47814" y1="40476" x2="51366" y2="43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244" y="109196"/>
            <a:ext cx="872756" cy="80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Трапеция 37"/>
          <p:cNvSpPr/>
          <p:nvPr/>
        </p:nvSpPr>
        <p:spPr>
          <a:xfrm>
            <a:off x="4296814" y="5673181"/>
            <a:ext cx="613932" cy="216514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30"/>
          <p:cNvGrpSpPr/>
          <p:nvPr/>
        </p:nvGrpSpPr>
        <p:grpSpPr>
          <a:xfrm>
            <a:off x="4572000" y="5517232"/>
            <a:ext cx="1759696" cy="1075588"/>
            <a:chOff x="1259632" y="1196752"/>
            <a:chExt cx="2094007" cy="1008112"/>
          </a:xfrm>
        </p:grpSpPr>
        <p:sp>
          <p:nvSpPr>
            <p:cNvPr id="32" name="Овал 31"/>
            <p:cNvSpPr/>
            <p:nvPr/>
          </p:nvSpPr>
          <p:spPr>
            <a:xfrm>
              <a:off x="1259632" y="1196752"/>
              <a:ext cx="2088232" cy="100811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304258" y="1244838"/>
              <a:ext cx="2049381" cy="7788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cap="none" spc="50" dirty="0" smtClean="0">
                  <a:ln w="11430">
                    <a:noFill/>
                  </a:ln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морфо-</a:t>
              </a:r>
            </a:p>
            <a:p>
              <a:pPr algn="ctr"/>
              <a:r>
                <a:rPr lang="ru-RU" sz="2400" b="1" cap="none" spc="50" dirty="0" smtClean="0">
                  <a:ln w="11430">
                    <a:noFill/>
                  </a:ln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логия</a:t>
              </a:r>
              <a:endParaRPr lang="ru-RU" sz="2400" b="1" cap="none" spc="50" dirty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10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70" grpId="0"/>
      <p:bldP spid="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76" y="2074933"/>
            <a:ext cx="4464732" cy="1556005"/>
          </a:xfrm>
          <a:prstGeom prst="roundRect">
            <a:avLst/>
          </a:prstGeom>
          <a:solidFill>
            <a:srgbClr val="B8F68E"/>
          </a:solidFill>
          <a:ln w="5715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200" b="1" dirty="0" smtClean="0"/>
              <a:t>Биологические знания </a:t>
            </a:r>
            <a:br>
              <a:rPr lang="ru-RU" sz="3200" b="1" dirty="0" smtClean="0"/>
            </a:br>
            <a:r>
              <a:rPr lang="ru-RU" sz="3200" b="1" dirty="0" smtClean="0"/>
              <a:t>в жизни человека 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332656"/>
            <a:ext cx="6599148" cy="576064"/>
          </a:xfrm>
        </p:spPr>
        <p:txBody>
          <a:bodyPr/>
          <a:lstStyle/>
          <a:p>
            <a:pPr marL="0" indent="0" algn="ctr">
              <a:lnSpc>
                <a:spcPct val="70000"/>
              </a:lnSpc>
              <a:buNone/>
            </a:pPr>
            <a:r>
              <a:rPr lang="ru-RU" sz="2400" b="1" dirty="0" smtClean="0">
                <a:latin typeface="Comic Sans MS" pitchFamily="66" charset="0"/>
              </a:rPr>
              <a:t>Охрана окружающей среды</a:t>
            </a:r>
            <a:r>
              <a:rPr lang="ru-RU" sz="2400" dirty="0" smtClean="0">
                <a:latin typeface="Comic Sans MS" pitchFamily="66" charset="0"/>
              </a:rPr>
              <a:t>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2195736" y="5517232"/>
            <a:ext cx="5472608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70000"/>
              </a:lnSpc>
              <a:buFont typeface="Arial" charset="0"/>
              <a:buNone/>
            </a:pP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Разработка новых средств и методов лечения болезней.</a:t>
            </a:r>
            <a:endParaRPr lang="ru-RU" sz="24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3203848" y="1556792"/>
            <a:ext cx="6216714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70000"/>
              </a:lnSpc>
              <a:buFont typeface="Arial" charset="0"/>
              <a:buNone/>
            </a:pPr>
            <a:r>
              <a:rPr lang="ru-RU" sz="2400" dirty="0" smtClean="0">
                <a:latin typeface="Comic Sans MS" pitchFamily="66" charset="0"/>
              </a:rPr>
              <a:t>Производство лекарств, витаминов, вакцин, сывороток.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 bwMode="auto">
          <a:xfrm>
            <a:off x="1979712" y="4653136"/>
            <a:ext cx="6441447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70000"/>
              </a:lnSpc>
              <a:buFont typeface="Arial" charset="0"/>
              <a:buNone/>
            </a:pPr>
            <a:r>
              <a:rPr lang="ru-RU" sz="2400" dirty="0" smtClean="0">
                <a:latin typeface="Comic Sans MS" pitchFamily="66" charset="0"/>
              </a:rPr>
              <a:t>Производство биологических средств защиты от вредителей и болезней.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2627784" y="836712"/>
            <a:ext cx="5899487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70000"/>
              </a:lnSpc>
              <a:buFont typeface="Arial" charset="0"/>
              <a:buNone/>
            </a:pP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Производство кормовых добавок </a:t>
            </a:r>
          </a:p>
          <a:p>
            <a:pPr marL="0" indent="0" algn="ctr">
              <a:lnSpc>
                <a:spcPct val="70000"/>
              </a:lnSpc>
              <a:buFont typeface="Arial" charset="0"/>
              <a:buNone/>
            </a:pP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для животных.</a:t>
            </a:r>
            <a:endParaRPr lang="ru-RU" sz="24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 bwMode="auto">
          <a:xfrm>
            <a:off x="4211960" y="3212976"/>
            <a:ext cx="4833068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70000"/>
              </a:lnSpc>
              <a:buFont typeface="Arial" charset="0"/>
              <a:buNone/>
            </a:pPr>
            <a:r>
              <a:rPr lang="ru-RU" sz="2400" dirty="0" smtClean="0">
                <a:latin typeface="Comic Sans MS" pitchFamily="66" charset="0"/>
              </a:rPr>
              <a:t>Создание новых сортов культурных растений.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 bwMode="auto">
          <a:xfrm>
            <a:off x="3995936" y="2420888"/>
            <a:ext cx="540060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70000"/>
              </a:lnSpc>
              <a:buFont typeface="Arial" charset="0"/>
              <a:buNone/>
            </a:pP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Выведение новых пород животных.</a:t>
            </a:r>
            <a:endParaRPr lang="ru-RU" sz="24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 bwMode="auto">
          <a:xfrm>
            <a:off x="2699792" y="4149080"/>
            <a:ext cx="6216714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70000"/>
              </a:lnSpc>
              <a:buFont typeface="Arial" charset="0"/>
              <a:buNone/>
            </a:pP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</a:rPr>
              <a:t>Производство продуктов питания.</a:t>
            </a:r>
            <a:endParaRPr lang="ru-RU" sz="24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0" y="260648"/>
            <a:ext cx="8964488" cy="5760640"/>
          </a:xfrm>
          <a:prstGeom prst="wedgeEllipse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763688" y="1052736"/>
            <a:ext cx="58326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Зачем нам нужно изучать биологию?</a:t>
            </a:r>
            <a:r>
              <a:rPr lang="ru-RU" sz="7200" i="1" dirty="0" smtClean="0"/>
              <a:t> </a:t>
            </a:r>
            <a:endParaRPr lang="ru-RU" sz="720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29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  <p:bldP spid="10" grpId="0"/>
      <p:bldP spid="12" grpId="0"/>
      <p:bldP spid="15" grpId="0"/>
      <p:bldP spid="17" grpId="0"/>
      <p:bldP spid="18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sz="5400" b="1" dirty="0" smtClean="0"/>
              <a:t>Выводы</a:t>
            </a: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098" name="Picture 2" descr="http://2.bp.blogspot.com/_njVdTuJaIls/TTF-uNmixtI/AAAAAAAAA5Y/Cc9mvp8BCNw/s1600/f56b0a10c63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7518"/>
            <a:ext cx="7740352" cy="421048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507288" cy="4929411"/>
          </a:xfrm>
        </p:spPr>
        <p:txBody>
          <a:bodyPr/>
          <a:lstStyle/>
          <a:p>
            <a:pPr lvl="0"/>
            <a:r>
              <a:rPr lang="ru-RU" dirty="0" smtClean="0"/>
              <a:t>Что такое биология? </a:t>
            </a:r>
          </a:p>
          <a:p>
            <a:pPr lvl="0"/>
            <a:r>
              <a:rPr lang="ru-RU" dirty="0" smtClean="0"/>
              <a:t>Назовите тему нашего урока.</a:t>
            </a:r>
          </a:p>
          <a:p>
            <a:r>
              <a:rPr lang="ru-RU" dirty="0" smtClean="0"/>
              <a:t>Что будет, если человек лишится биологических знаний? 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hkola-znaniy.ru/static/img/0000/0001/3047/13047617.cas6cctum0.jpg?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3720" y="4215643"/>
            <a:ext cx="2520280" cy="26423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/>
              <a:t>Подводим итоги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525963"/>
          </a:xfrm>
        </p:spPr>
        <p:txBody>
          <a:bodyPr/>
          <a:lstStyle/>
          <a:p>
            <a:pPr algn="ctr"/>
            <a:r>
              <a:rPr lang="ru-RU" b="1" dirty="0" smtClean="0"/>
              <a:t>Я узнал…</a:t>
            </a:r>
          </a:p>
          <a:p>
            <a:pPr algn="ctr"/>
            <a:r>
              <a:rPr lang="ru-RU" b="1" dirty="0" smtClean="0"/>
              <a:t>Я научился….</a:t>
            </a:r>
          </a:p>
          <a:p>
            <a:pPr algn="ctr"/>
            <a:r>
              <a:rPr lang="ru-RU" b="1" dirty="0" smtClean="0"/>
              <a:t>Мне понравилось…</a:t>
            </a:r>
          </a:p>
          <a:p>
            <a:pPr algn="ctr"/>
            <a:r>
              <a:rPr lang="ru-RU" b="1" dirty="0" smtClean="0"/>
              <a:t>Я затруднялся …..</a:t>
            </a:r>
          </a:p>
          <a:p>
            <a:pPr algn="ctr"/>
            <a:r>
              <a:rPr lang="ru-RU" b="1" dirty="0" smtClean="0"/>
              <a:t>Мое настроение…</a:t>
            </a:r>
          </a:p>
          <a:p>
            <a:pPr algn="ctr"/>
            <a:r>
              <a:rPr lang="ru-RU" b="1" dirty="0" smtClean="0"/>
              <a:t>Все что запланировал, на уроке сделал</a:t>
            </a:r>
          </a:p>
          <a:p>
            <a:pPr algn="ctr">
              <a:buNone/>
            </a:pPr>
            <a:r>
              <a:rPr lang="ru-RU" b="1" dirty="0" smtClean="0"/>
              <a:t>(да, нет)</a:t>
            </a:r>
            <a:endParaRPr lang="ru-RU" b="1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258050" cy="11430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Домашнее задание</a:t>
            </a:r>
            <a:endParaRPr lang="ru-RU" b="1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/>
          <a:lstStyle/>
          <a:p>
            <a:pPr lvl="0">
              <a:buNone/>
            </a:pPr>
            <a:r>
              <a:rPr lang="ru-RU" b="1" dirty="0" smtClean="0"/>
              <a:t>1. С. 8-9, вопросы с.9</a:t>
            </a:r>
            <a:endParaRPr lang="ru-RU" dirty="0" smtClean="0"/>
          </a:p>
          <a:p>
            <a:pPr lvl="0">
              <a:buNone/>
            </a:pPr>
            <a:r>
              <a:rPr lang="ru-RU" b="1" dirty="0" smtClean="0"/>
              <a:t>2. РТ с.5, №1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3. Составить словарь биологических наук.</a:t>
            </a:r>
          </a:p>
          <a:p>
            <a:endParaRPr lang="ru-RU" dirty="0"/>
          </a:p>
        </p:txBody>
      </p:sp>
      <p:pic>
        <p:nvPicPr>
          <p:cNvPr id="8194" name="Picture 2" descr="http://img12.nnm.me/1/f/0/3/c/1f03cd25088c73df8a10e3f0de007aa2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429000"/>
            <a:ext cx="2928392" cy="3009736"/>
          </a:xfrm>
          <a:prstGeom prst="rect">
            <a:avLst/>
          </a:prstGeom>
          <a:noFill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84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Используемые ресурсы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sz="1400" b="0" dirty="0" smtClean="0">
                <a:latin typeface="Comic Sans MS" pitchFamily="66" charset="0"/>
              </a:rPr>
              <a:t>Шаблон презентации: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3"/>
              </a:rPr>
              <a:t>http://</a:t>
            </a:r>
            <a:r>
              <a:rPr lang="en-US" sz="1400" b="0" dirty="0" smtClean="0">
                <a:latin typeface="Comic Sans MS" pitchFamily="66" charset="0"/>
                <a:hlinkClick r:id="rId3"/>
              </a:rPr>
              <a:t>lotoskay.ucoz.ru/load/shablony_dlja_prezentacij/priroda/poljana/144-1-0-3574</a:t>
            </a:r>
            <a:endParaRPr lang="ru-RU" sz="1400" b="0" dirty="0" smtClean="0">
              <a:latin typeface="Comic Sans MS" pitchFamily="66" charset="0"/>
            </a:endParaRPr>
          </a:p>
          <a:p>
            <a:r>
              <a:rPr lang="ru-RU" sz="1400" b="0" dirty="0">
                <a:latin typeface="Comic Sans MS" pitchFamily="66" charset="0"/>
              </a:rPr>
              <a:t>Изображение на слайде 2: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4"/>
              </a:rPr>
              <a:t>http://image.slidesharecdn.com/22842-140213040653-phpapp01/95/22842-5-2012-128-1-638.jpg?cb=1392287583</a:t>
            </a:r>
            <a:endParaRPr lang="ru-RU" sz="1400" b="0" dirty="0">
              <a:latin typeface="Comic Sans MS" pitchFamily="66" charset="0"/>
            </a:endParaRPr>
          </a:p>
          <a:p>
            <a:r>
              <a:rPr lang="ru-RU" sz="1400" b="0" dirty="0" smtClean="0">
                <a:latin typeface="Comic Sans MS" pitchFamily="66" charset="0"/>
              </a:rPr>
              <a:t>Тетрадь </a:t>
            </a:r>
            <a:r>
              <a:rPr lang="ru-RU" sz="1400" b="0" dirty="0">
                <a:latin typeface="Comic Sans MS" pitchFamily="66" charset="0"/>
              </a:rPr>
              <a:t>с ручкой: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5"/>
              </a:rPr>
              <a:t>http://ru.coolclips.com/media/?D=vc034685&amp;Ref=CSb,2356</a:t>
            </a:r>
            <a:endParaRPr lang="ru-RU" sz="1400" b="0" dirty="0">
              <a:latin typeface="Comic Sans MS" pitchFamily="66" charset="0"/>
            </a:endParaRPr>
          </a:p>
          <a:p>
            <a:r>
              <a:rPr lang="ru-RU" sz="1400" b="0" dirty="0">
                <a:latin typeface="Comic Sans MS" pitchFamily="66" charset="0"/>
              </a:rPr>
              <a:t>Рак: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6"/>
              </a:rPr>
              <a:t>http://nature-box.ru/wp-content/uploads/2013/01/rak1.jpg</a:t>
            </a:r>
            <a:endParaRPr lang="ru-RU" sz="1400" b="0" dirty="0">
              <a:latin typeface="Comic Sans MS" pitchFamily="66" charset="0"/>
            </a:endParaRPr>
          </a:p>
          <a:p>
            <a:r>
              <a:rPr lang="ru-RU" sz="1400" b="0" dirty="0">
                <a:latin typeface="Comic Sans MS" pitchFamily="66" charset="0"/>
              </a:rPr>
              <a:t>Стена: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7"/>
              </a:rPr>
              <a:t>http://1pokirpichy.ru/wp-content/uploads/2013/12/kirpicnaya-stena.jpg</a:t>
            </a:r>
            <a:endParaRPr lang="ru-RU" sz="1400" b="0" dirty="0">
              <a:latin typeface="Comic Sans MS" pitchFamily="66" charset="0"/>
            </a:endParaRPr>
          </a:p>
          <a:p>
            <a:r>
              <a:rPr lang="ru-RU" sz="1400" b="0" dirty="0">
                <a:latin typeface="Comic Sans MS" pitchFamily="66" charset="0"/>
              </a:rPr>
              <a:t>Еж: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8"/>
              </a:rPr>
              <a:t>http://uspexkostina.ru/ulibnis/yogik1_230.gif</a:t>
            </a:r>
            <a:endParaRPr lang="ru-RU" sz="1400" b="0" dirty="0">
              <a:latin typeface="Comic Sans MS" pitchFamily="66" charset="0"/>
            </a:endParaRPr>
          </a:p>
          <a:p>
            <a:r>
              <a:rPr lang="ru-RU" sz="1400" b="0" dirty="0">
                <a:latin typeface="Comic Sans MS" pitchFamily="66" charset="0"/>
              </a:rPr>
              <a:t>Нос: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9"/>
              </a:rPr>
              <a:t>http://</a:t>
            </a:r>
            <a:r>
              <a:rPr lang="en-US" sz="1400" b="0" dirty="0" smtClean="0">
                <a:latin typeface="Comic Sans MS" pitchFamily="66" charset="0"/>
                <a:hlinkClick r:id="rId9"/>
              </a:rPr>
              <a:t>thewomenlife.com/wp-content/uploads/2011/04/nose.jpg</a:t>
            </a:r>
            <a:endParaRPr lang="ru-RU" sz="1400" b="0" dirty="0" smtClean="0">
              <a:latin typeface="Comic Sans MS" pitchFamily="66" charset="0"/>
            </a:endParaRPr>
          </a:p>
          <a:p>
            <a:r>
              <a:rPr lang="ru-RU" sz="1400" b="0" dirty="0" smtClean="0">
                <a:latin typeface="Comic Sans MS" pitchFamily="66" charset="0"/>
              </a:rPr>
              <a:t>Изображения на слайде 7: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10"/>
              </a:rPr>
              <a:t>http://www.fresher.ru/images9/carstvo-zhivotnyx/big/10.jpg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11"/>
              </a:rPr>
              <a:t>http://clubfile.ru/files/9e0b7dec719ea13797adca97067f5c4f.png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12"/>
              </a:rPr>
              <a:t>http://www.7dach.ru/image/600/00/00/28/2014/11/04/d9f8a6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sz="1400" b="0" dirty="0">
              <a:latin typeface="Comic Sans MS" pitchFamily="66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32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-99392"/>
            <a:ext cx="7258050" cy="1143000"/>
          </a:xfrm>
        </p:spPr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Используемые ресурсы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sz="1400" b="0" dirty="0">
                <a:latin typeface="Comic Sans MS" pitchFamily="66" charset="0"/>
              </a:rPr>
              <a:t>Дерево: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3"/>
              </a:rPr>
              <a:t>http://www.metod-kopilka.ru/images/doc/28/22740/hello_html_700a03a3.gif</a:t>
            </a:r>
            <a:endParaRPr lang="ru-RU" sz="1400" b="0" dirty="0">
              <a:latin typeface="Comic Sans MS" pitchFamily="66" charset="0"/>
            </a:endParaRPr>
          </a:p>
          <a:p>
            <a:r>
              <a:rPr lang="ru-RU" sz="1400" b="0" dirty="0">
                <a:latin typeface="Comic Sans MS" pitchFamily="66" charset="0"/>
              </a:rPr>
              <a:t>Изображение на слайде 9: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4"/>
              </a:rPr>
              <a:t>http://ds9ishim.ru/sites/default/files/48.jpg</a:t>
            </a:r>
            <a:endParaRPr lang="ru-RU" sz="1400" b="0" dirty="0">
              <a:latin typeface="Comic Sans MS" pitchFamily="66" charset="0"/>
            </a:endParaRPr>
          </a:p>
          <a:p>
            <a:r>
              <a:rPr lang="ru-RU" sz="1400" b="0" dirty="0" err="1">
                <a:latin typeface="Comic Sans MS" pitchFamily="66" charset="0"/>
              </a:rPr>
              <a:t>Смайлы</a:t>
            </a:r>
            <a:r>
              <a:rPr lang="ru-RU" sz="1400" b="0" dirty="0">
                <a:latin typeface="Comic Sans MS" pitchFamily="66" charset="0"/>
              </a:rPr>
              <a:t>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5"/>
              </a:rPr>
              <a:t>http://smayli.ru/smile/priguni-136.html</a:t>
            </a:r>
            <a:endParaRPr lang="ru-RU" sz="1400" b="0" dirty="0">
              <a:latin typeface="Comic Sans MS" pitchFamily="66" charset="0"/>
            </a:endParaRPr>
          </a:p>
          <a:p>
            <a:r>
              <a:rPr lang="ru-RU" sz="1400" b="0" dirty="0">
                <a:latin typeface="Comic Sans MS" pitchFamily="66" charset="0"/>
              </a:rPr>
              <a:t>Изображения на слайде 11: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6"/>
              </a:rPr>
              <a:t>http://i4.imageban.ru/out/2012/01/23/50170a9030c4e4595c024e4cc4a42bce.jpg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7"/>
              </a:rPr>
              <a:t>http://www.stevenround-birdphotography.com/source/image/mistle-thrush-01.jpg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8"/>
              </a:rPr>
              <a:t>http://timenews.in.ua/wp-content/uploads/2014/07/672x508xcholera-pictures-2.jpg.pagespeed.ic.UFLzmoPtuj.jpg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9"/>
              </a:rPr>
              <a:t>http://a702.phobos.apple.com/us/r1000/087/Purple/v4/b4/3e/80/b43e80c8-fae3-7215-30c1-ed5478e92c93/mzm.bcnydkfl.png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10"/>
              </a:rPr>
              <a:t>http://physicist.in.ua/uploads/posts/2015-03/1426626623_acornleafoak4.jpg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11"/>
              </a:rPr>
              <a:t>http://24veg.ru.images.1c-bitrix-cdn.ru/upload/iblock/71d/lam.jpg?1301572302157271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12"/>
              </a:rPr>
              <a:t>http://img-fotki.yandex.ru/get/6505/96587932.11/0_869ab_62145886_XL.jpg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13"/>
              </a:rPr>
              <a:t>http://www.medicalnewstoday.com/images/articles/275/275572/streptococcus-infection.jpg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14"/>
              </a:rPr>
              <a:t>http://zoyler.com/wp-content/uploads/2013/06/Humpback-whale.jpg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15"/>
              </a:rPr>
              <a:t>http://vash-aromat.ru/_pu/2/36692276.jpg</a:t>
            </a:r>
            <a:endParaRPr lang="ru-RU" sz="1400" b="0" dirty="0">
              <a:latin typeface="Comic Sans MS" pitchFamily="66" charset="0"/>
            </a:endParaRPr>
          </a:p>
          <a:p>
            <a:r>
              <a:rPr lang="ru-RU" sz="1400" b="0" dirty="0">
                <a:latin typeface="Comic Sans MS" pitchFamily="66" charset="0"/>
              </a:rPr>
              <a:t>Изображение на слайде 13:</a:t>
            </a:r>
          </a:p>
          <a:p>
            <a:pPr marL="0" indent="0">
              <a:buNone/>
            </a:pPr>
            <a:r>
              <a:rPr lang="en-US" sz="1400" b="0" dirty="0">
                <a:latin typeface="Comic Sans MS" pitchFamily="66" charset="0"/>
                <a:hlinkClick r:id="rId16"/>
              </a:rPr>
              <a:t>http://glodealer.com/sites/default/files/sale/4-9/skidki-Syktyvkar-1380188701.jpg</a:t>
            </a:r>
            <a:endParaRPr lang="ru-RU" sz="1400" b="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sz="140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sz="140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sz="1400" dirty="0">
              <a:latin typeface="Comic Sans MS" pitchFamily="66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60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Выделите естественные тела живой природы: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3212976"/>
            <a:ext cx="6120680" cy="29523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/>
              <a:t>А. Вода                        Е. Воздух</a:t>
            </a:r>
          </a:p>
          <a:p>
            <a:pPr>
              <a:buNone/>
            </a:pPr>
            <a:r>
              <a:rPr lang="ru-RU" b="1" dirty="0" smtClean="0"/>
              <a:t>Б. Животные              Ж. Растения</a:t>
            </a:r>
          </a:p>
          <a:p>
            <a:pPr>
              <a:buNone/>
            </a:pPr>
            <a:r>
              <a:rPr lang="ru-RU" b="1" dirty="0" smtClean="0"/>
              <a:t>В. Бактерии                З.Тепло </a:t>
            </a:r>
          </a:p>
          <a:p>
            <a:pPr>
              <a:buNone/>
            </a:pPr>
            <a:r>
              <a:rPr lang="ru-RU" b="1" dirty="0" smtClean="0"/>
              <a:t>Г. Горные породы     И. Грибы </a:t>
            </a:r>
          </a:p>
          <a:p>
            <a:pPr>
              <a:buNone/>
            </a:pPr>
            <a:r>
              <a:rPr lang="ru-RU" b="1" dirty="0" smtClean="0"/>
              <a:t>Д.Почва.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55576" y="1412776"/>
          <a:ext cx="7632848" cy="1512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  <a:gridCol w="4032448"/>
              </a:tblGrid>
              <a:tr h="7560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Живая природа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60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Неживая природа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0" y="1412776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Б, В, Ж, И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2204864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А,Г, Д, Е, З</a:t>
            </a:r>
            <a:endParaRPr lang="ru-RU" sz="4800" b="1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1. Назовите </a:t>
            </a:r>
            <a:r>
              <a:rPr lang="ru-RU" b="1" dirty="0" smtClean="0"/>
              <a:t>признаки</a:t>
            </a:r>
            <a:r>
              <a:rPr lang="ru-RU" dirty="0" smtClean="0"/>
              <a:t>, по которым выделили тела живой природы.</a:t>
            </a:r>
          </a:p>
          <a:p>
            <a:pPr lvl="0">
              <a:buNone/>
            </a:pPr>
            <a:r>
              <a:rPr lang="ru-RU" dirty="0" smtClean="0"/>
              <a:t>2. Назовите </a:t>
            </a:r>
            <a:r>
              <a:rPr lang="ru-RU" b="1" dirty="0" smtClean="0"/>
              <a:t>науку</a:t>
            </a:r>
            <a:r>
              <a:rPr lang="ru-RU" dirty="0" smtClean="0"/>
              <a:t>, которая изучает жизнь.</a:t>
            </a:r>
          </a:p>
          <a:p>
            <a:pPr lvl="0">
              <a:buNone/>
            </a:pPr>
            <a:r>
              <a:rPr lang="ru-RU" dirty="0" smtClean="0"/>
              <a:t>3. Что такое </a:t>
            </a:r>
            <a:r>
              <a:rPr lang="ru-RU" b="1" dirty="0" smtClean="0"/>
              <a:t>биология</a:t>
            </a:r>
            <a:r>
              <a:rPr lang="ru-RU" dirty="0" smtClean="0"/>
              <a:t>?</a:t>
            </a:r>
          </a:p>
          <a:p>
            <a:pPr algn="ctr">
              <a:buNone/>
            </a:pPr>
            <a:r>
              <a:rPr lang="ru-RU" dirty="0" smtClean="0"/>
              <a:t>Биология – наука</a:t>
            </a:r>
          </a:p>
          <a:p>
            <a:pPr algn="ctr">
              <a:buNone/>
            </a:pPr>
            <a:r>
              <a:rPr lang="ru-RU" dirty="0" smtClean="0"/>
              <a:t>О букашках и лесах,</a:t>
            </a:r>
          </a:p>
          <a:p>
            <a:pPr algn="ctr">
              <a:buNone/>
            </a:pPr>
            <a:r>
              <a:rPr lang="ru-RU" dirty="0" smtClean="0"/>
              <a:t>Рыбах, птицах и прудах.</a:t>
            </a:r>
          </a:p>
          <a:p>
            <a:pPr algn="ctr">
              <a:buNone/>
            </a:pPr>
            <a:r>
              <a:rPr lang="ru-RU" dirty="0" smtClean="0"/>
              <a:t>О грибочках на пеньке,</a:t>
            </a:r>
          </a:p>
          <a:p>
            <a:pPr algn="ctr">
              <a:buNone/>
            </a:pPr>
            <a:r>
              <a:rPr lang="ru-RU" dirty="0" smtClean="0"/>
              <a:t>О цветочках на лужке.</a:t>
            </a:r>
          </a:p>
          <a:p>
            <a:pPr algn="ctr">
              <a:buNone/>
            </a:pPr>
            <a:r>
              <a:rPr lang="ru-RU" dirty="0" smtClean="0"/>
              <a:t>Обо всем живом на свете,</a:t>
            </a:r>
          </a:p>
          <a:p>
            <a:pPr algn="ctr">
              <a:buNone/>
            </a:pPr>
            <a:r>
              <a:rPr lang="ru-RU" dirty="0" smtClean="0"/>
              <a:t>Кто проживает у нас на планете</a:t>
            </a:r>
          </a:p>
          <a:p>
            <a:pPr lvl="0"/>
            <a:r>
              <a:rPr lang="ru-RU" dirty="0" smtClean="0"/>
              <a:t>Назовите </a:t>
            </a:r>
            <a:r>
              <a:rPr lang="ru-RU" b="1" dirty="0" smtClean="0"/>
              <a:t>тему</a:t>
            </a:r>
            <a:r>
              <a:rPr lang="ru-RU" dirty="0" smtClean="0"/>
              <a:t> нашего урока</a:t>
            </a:r>
          </a:p>
          <a:p>
            <a:r>
              <a:rPr lang="ru-RU" dirty="0" smtClean="0"/>
              <a:t>Сформулируйте </a:t>
            </a:r>
            <a:r>
              <a:rPr lang="ru-RU" b="1" dirty="0" smtClean="0"/>
              <a:t>цель</a:t>
            </a:r>
            <a:r>
              <a:rPr lang="ru-RU" dirty="0" smtClean="0"/>
              <a:t> урока.</a:t>
            </a:r>
            <a:endParaRPr lang="ru-RU" dirty="0"/>
          </a:p>
        </p:txBody>
      </p:sp>
      <p:pic>
        <p:nvPicPr>
          <p:cNvPr id="2050" name="Picture 2" descr="http://www.zanimatika.narod.ru/Biolog_deti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852936"/>
            <a:ext cx="2232248" cy="3308152"/>
          </a:xfrm>
          <a:prstGeom prst="rect">
            <a:avLst/>
          </a:prstGeom>
          <a:noFill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412776"/>
            <a:ext cx="5540152" cy="2808312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Биология – </a:t>
            </a:r>
            <a:br>
              <a:rPr lang="ru-RU" sz="5400" b="1" dirty="0" smtClean="0"/>
            </a:br>
            <a:r>
              <a:rPr lang="ru-RU" sz="5400" b="1" dirty="0" smtClean="0"/>
              <a:t>наука о живой природе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5157192"/>
            <a:ext cx="6400800" cy="1343000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</a:rPr>
              <a:t>Урок биологии</a:t>
            </a:r>
          </a:p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</a:rPr>
              <a:t>5 класс</a:t>
            </a:r>
          </a:p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</a:rPr>
              <a:t>Л.К.Юшкова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404664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МАОУ «Ленская СОШ»</a:t>
            </a:r>
            <a:endParaRPr lang="ru-RU" sz="2400" b="1" dirty="0"/>
          </a:p>
        </p:txBody>
      </p:sp>
      <p:sp>
        <p:nvSpPr>
          <p:cNvPr id="18434" name="AutoShape 2" descr="data:image/jpeg;base64,/9j/4AAQSkZJRgABAQAAAQABAAD/2wCEAAkGBxQTEhUUExMWFRQXGRwbGBcYGBwZHhwhFhwcICEeHiIaHCghGhwlHhgYITEhJSktLjEuHSA1ODMvNygtLisBCgoKDg0OGxAQGy8mICQ3NzQ0LywvLC8sLDQyNywsNDQsNCwsLDA0LC8sLCwsLCwvLCwsNCwsLCwsLCwsNCwsLP/AABEIALwAvAMBEQACEQEDEQH/xAAcAAACAwEBAQEAAAAAAAAAAAAABQMEBgIHAQj/xABBEAABAwMCBAQDBQUHAgcAAAABAgMRAAQhEjEFQVFhBhMicTKBkRQjQlKhB2KxwdEVM3KCkqLwFrIkQ1Njc8Lh/8QAGwEAAgMBAQEAAAAAAAAAAAAAAAQCAwUBBgf/xAA7EQABAwIEAgkEAQQABQUAAAABAAIDBBESITFBBVETImFxgZGhwfAysdHhFCNCUvEzgqKy4gYVJGJy/9oADAMBAAIRAxEAPwD3GhCKEIoQihCKEIoQihCKEIoQihCKEIoQihCKEIoQihC5SsEkA5G46TXLi9l0tIF1Hb3SVpKgcAqB90Eg/wAKiyQOFx8spvicwgHex881KhQIBGxyKkDcXCgQQbFfa6uIoQihCKEIoQihCKEIoQihCKEIoQihCTX3iBsA+T98rAlHrQkqISNak4TkyRvANVSyhjSdbC/zko4heyr31sghS7i6WC3AltRZCCQFfCk+s5BhWrEY3mDrgXkdbuy98/mSjIABdxt6KLgHitNwylSG3XHQdKgEaASndQKiEhM95zETRHUNcO1cZJiaCntheB1JOlSCCQpKolJHIwSOhkHnVzXXU2m6s1JSRQhRJuElRQFDWBJTORNRD2kloOYXLi9l2lYOxBqMcrJBdjge4rq5eUQJSnUekxPtPOpOJAuBdSYATYmyzvEOKAOpUlC0uaIVJAIBMgEZEjJnO/evL8S4qWTWjuCBY8+7cZc81rQUpMZa5wLb5fnY/ZfUvpcQW1AgKOUYAVmSJSBBPfelY+KNkbhBP/5NrHxABBPwFBjdG7GDmN9x4G+id210VnCCE/mMCZ6Df6xXqqapFQ0PaDY7lZskQYM3Z8ht3/CrVNKlFCEUIRQhFCEUIRQhFCEUIRQhU7riKUONtbqWfoADk/SKXkqWMkbEdXJiOnc+N0mw9VHx5MsKHI6QR1GoSn2IkHsTXKyQRwPe7QApfVIfEviJDbRSlv04klQQIBGB3IxBgVhv4rFURuhgaRcEX0t5XUXEtIAbfuWLZvRdXjqGyVhxKCifzJEK+oIz+6KQZTz4WXF33PbkdPnamamm6SkbIAQQSMwQfX5mtlwrjRas2QhsE+UkgkwMgEEgc4Oc7zTMfHBH/RDMwSL37e5LEFjBZZ/w9xG+VfOOIBeCketBVoQCI0mYOg77AkitKnqnSPBGZ9vmiTgkeXuvmt5wriTi1qafa8p1IChCtaVJJiUqgbHBBGJHWtVjyTZwsmmOJNnCyv3KSUkJ3jFU1okNO/ovqtl3q0a5pbZWIbVrXylWo/mXhRPyAA5R+ilFC6IF8x03PM6n7AdgUMIBuoWkOodSnTrG6VRjSY1gnkRgjrn5L0FFLSua09awyPYdR4G1uY9OOc7Em90lZTDakpV1Ukq/QKFbTw4jqmx7r+4V8ZYHdcEjsNvYrMcStShwqJ1E/Ee+MxyHLt8xXhuKUbmucRmQbnxzv3ajwWzTyh8eEZclHcvggADNYLGEG5U42EG5Wi4cy4AmVpKYynTmefqCuvavo3C4ZYoGhxytpbMeN/ZZM743E2ab87+1vdX61EqihCKEIoQihCKEIoQihCo8Wu3Gk6kNBwD4hr0kDqPSZpaqnfCwva3FbXP9Jmmhjldhe7Dyyv7hRcN4wHB6kFB+oz3/AK1n0vG4JvqGHtOmfbt42U6ijMRyN/uqi7b7/wAwnOrHsMAf86152qq3jiLX74j5A2t42PmrhKBB0Y0smHGiPJXqTrmAEzpklQCc/h9RGeXevbzYTG4OFxbTn2LNSG68PqDa1PPoCQCcIOBHMqc9WewntWH/AOxwh2MHANwDceZVclyLuOSx/HuGw3butDy1eWEqW2dMkpEKBAGSCoTzxWUziYe+zW4S3t1/HmV6XhUplvDKb7i/r7FR+Frd0uKQXFpZDStI0lY1iIhIBJAnIERIyNQpyKkp6q2MZ7ka/PVYVd0wqpGyNwja2hHPx3W3/wCoGrRkJcZcaWACGzpJM7kFJKTmedagmjo42MLTf5f5qu0lNJUHBG3T0us/wm6du7px46mFhCSgIUTpEkEKnCyfRMj8Iqv+QZ3Ym5WV8RiLnx5ODTa/fy7Lgra8M4kpR8t0AORhQwlcbx0UOafmJzGlDNjyOqqmhw5t0XF5w5xTilpWkAwQCCTIAwJMDInbnSlbSyy3LCPHP3slcJxXTG1aKUgEyedXUNM+CLC92I+ngOSsJupjTi4lt1YBLelpI1KUCVHJ9R9SjzJiaQqaJj2WaM767i+pv3JyOcufikOQGg9B5r41w5LbyShA0EGcSQREZPIiaXi4VBDOHtbcdudjsQh1Q6SIhxz+4V21tUtjSgQmZA5D26DtWnHE2MYW6JeSV0hu7VTVYq0UIRQhFCEUIRQhRvuhCVKOyQSfYCai5wa0uOyCu0qBEjIO1dBuLhC+11CXO2YR6kkJFeQruCCGXp45Qxv27Lb92+lubHTlws7NV13EDUhOs9YOMdBMVyCFw/qwMDjs518stm528SqnyWCqq4kt5tSC05qwfhICgDJAJgA4rc/+VNSvY7J5GR2SzJw51rHySTi9si4cbbudRSVSUKkGADkA7e4rzsctTBMP5pcB5+Vslb/eC05pXxiztftNqzbW2gawlTiYSqDzyDqjclXKa1nTU9WAxl7fe/y6nBxKSnns0Xxa3umlk4LK6eRrR8CdMnBkk5/KQAnnmT0rPkfUcNfZgxXv5ZW/fKw5rTraj+XG17R9N79mmvZll4qnccNurq6S8ZUlqQRgCCPhA99J+Qq4Pnr6dxAudtgO7wWAzpWzYgezzVHxg/c8KZbvW0hX3oQ62rYtqBiSNjqAgjbG9P8ADqV8Fum1dlb1/KagGBjrbkHyuPdX+EeO7O9tHHg59mU0UyXdm1qnRJAgoKkkTzEgwTFaZizy1TLZbWvputa94maSww6SNVwE+U2VJBUpQB0yqBicn+oFW4xYHmodCQ4g6DUr4608o/eOkE/ga9IA9/iV01GJ6DaqJHSHTJWs6MbeaoO8KWpwIbdeQd1rDizoT2CiUlRIIEiME8oNUTZC/wCoqx72Bl8IWqQmABJMczvT6QVG44w0hwtknWNPpAJPrnTt1g/SqzI0Ow7qb2OYxsh0cbDttql/Crt0XVwHijyysBoAyoQkbjoQRnkcVBkhxkFUwtkcXm2QWgq9TRQhFCEUIRQhFCFU4sPuHf8AAr/tNU1H/Cd3Fcdos9w7iLiFLQkgpStQAUNhJiCOURWGysmikcxpBaCbA7Ktrk6a4ieYSfYkfxFaTK139wHhf3CndQ8ZSp5KEN4JVkq5ADfvkjFcqoGVbWtOxvmoSl5sGbpgw0lpETgbk8+9NgMgjzyAVjGaNCPtJ/Ir/b/WqBVuIv0bvQe6sLQN0p47dhTWgoUklScnl6hmQY5RvzpOvrWmlkBYb20I/Fxlr4Iwi9gVl7m9uW1K8tltqceYHCsx2Ckgprz8FfGy7oeqTtbTuJJTEUFKc5JCPD3z+yyrfBXnHyW5WYUVnMQBOT1JGO9ORl07bHX1T1LxCipniOlac9T+Scz2eOicfsq4gRduNydLjcxylBwfooitXhpIcWlMcXjb0QIFrH7r0TxPwVF5au269nEkT0PI/IxWpKzEMtVgMIBz0X508PcBetLq7sLpBSH7Z1IPJRbSVoUkkRujf3qIlB115Jg07rZZg6Hb/eeib+LX0Wgt13aA8400lu1tVfCCACp14dATpCOZSeVciBtbdWVTmk5aX8z+h90r8H2nGOKPEt3Vwy0SNboWtDaRtCUpIBIAgJT05V10gacLcz81O335BKlrtXZD5ovYuOu3HDWmGbIMuFU6y+panFqx68fETmST0FRc8RAA5k+qngfNcjIDnoEv4Z4s4mVfetWxH7qiD+ppKfiOEdX1Cl/AqdRbzWh4ffuOOL0JbS6tI+ImBpmSIByRA6ekVRQ8RdUyFhABVUjHscGS5ZbZ+43U1p4UR5wff0uOJjRCYgzOomZWueeABgAVqNpmh2I6pttc6Kn/AI8Nw05m5uT7AdnqpeNeL7W2UUOLJUI1BCSrTO2qNt+ddfURsNiVZS8IqqluONuR0ubX7uai8L+Lmr119DeA2UlJMjUlQ3g5EKkfTrXYp2yEgLldwyWkYx0m/of9LR1cs1FCEUIRQhfFARnai10LFotSl4yqIEKJG+n05j2BnvXl3QltSQTlb7ZeyqAzVxLxUE6djM9RHKOu/wBKnjcQ3Bp+Pnou3Tq1eBT15H3rYika5qmFC8/BCVH0zMnty+sUlVThpayQ9UnU9mdvOymw2up3XYBJxGT7DemnydU3UFmr7j240pKTuDnAyqfqB7z0rIdVyPOQy9tT+O+6ofKAvvALL7SyTrKShakH8QIBkRORAMb1OLhEFQy/0uBNyN91aHOkYHE6/myZXXFbayb8rVKswkepRJ5kCvRUlD0cYYzTmd1W6aOLLksB4O4e4wsrtm1uOadJWqIA7JkATA3VNXxcPigzcczz+FFVxyWsJbGzIbDPzJsPILWOJ4hHqJk7JS4hJPsPLUf1pgCHY+n7STn1Nvp/6s/Rqgv+GXZ0koUVJnSolu40yIPpIbMEYI1ZqOGBxzI8rfn7KxstTH/YbH/F1/Q2SR7iznmeYu2t7xQwYGl0xy0LGY6JKu01J9DE7Nwt9vP9Kyn4kT1I5COw5LReHP2g2b/3aSGlpx5avRBHKI9Oe1Vvo3xDIZJgzuJvJ56rL8N4sRfPDiMt3SgPIiC3EkBKCcGcCSeskGstnVlLn67LcnjbLTNbT5s/u5nv+eaY+JVJYguHS+o/CnZQ6jsNpOarrmRluJ319m6X4aJsRbHnGOeo/wB8tElb4+WryxWPhW75KwOfnQE/IGaToYW9JfcKXFGG7H94+eRXsLwVpOkwrkTy7946VtG9slnswhwxaKFizS22UNgJ3zE+pW6lfmJOTO9cDQ0WCsfM6STHJn+OQ5DlyWc8N+A2bN0OoccUsAjJSBnfAH86XhpWxnECtXiHHJqyMxua0Dsvf7rWU0sRcKcAIBOTMD23rhcAQELuuoRQhIPEvG0s+ifUf57f1+nUUzBCX5rPratsQw7qncPJdSh9Pwrwr91Yx+sR8h1rB4vSlj8fz4fZXwyiVgeN0OMwNSYnmk7K6eyu9Z2CwxN8tj++1WkclPZXqSCE4I+JJ3B71fFO21hl2boBUF28VIGQVE7DlgnM/TI3NK1I6eHMi4Og+eGim123NZ+44wrCQSII9OE5nGyiomdgADmuQ4nNAGnl7k+VkjJMQbKrxO6SEF1JGslIDUidSlGCgaj6VKKTM4I6GtIQt+oa8vx4qs9bMa8vhXHDOJPNMFhgwSsqeeTsFL/AjkAAI1dj0zv0NCIm9fU7Kuar6NgjZnb1v9hy3PqrNn4dd3CM8yTk/PnT5mY3dIfxppdR4bJsi3uinQhQSlP4WzA+o3PzqouiBufVMCOoIwtNgNh891EfD9wrJBJ7qz/Gu/yIwq/4M7sz919V4duikp1HSdx5hg/KYo/kRXv7LpoagjDfLvySbiPDXGgULCQCZj0mcRI57Gr2SNfmElNTviGF1vT/AGs5x3hKLkDzPS6PgeHxCNgqMrT/ALhyPKmGOLPp05K6l4g6LqyZt9R+Qlti9clJtr+3W7bpJCXtvLPVDivSqRGJzzGMLVVJDM27Tny3XoqepdC7HEdfIrT+HPDE67u8uUvWzKAG16idSQDBUCZSEjGmTn2zhfxQx95c7LWk4k6SLo6cYXE59nd3811wXwQviFut5K1WqFLSu11DWoaFAhZyOmBPPtmiGAB5eMhsFZXz3jbCTdw1O1+xevuuBIkmBTT3tYLuKy1VTfBQJGEj8R/kKXZUdJ9OQ5rl1A/eZ0hRCt4OKWlqOtgBN1y6XXd+pKZ1qA679ufekp6iZgycR2/7XCbLvw0lTii8sqJgiVZwoiB2gJn/AD9qb4c1zx0rzc8z2/oX8Vxmea0VaqsRQheb8Jtrp5hNxCELeKlLJSFqOcJIWPQAMaR8z005Hxtdg2CyP40n1ZXOp1v56DsTnglvpuri3LWhlbKHNMyAolSSREROk9PhpWpDZYRiN9R4Jmmh6N7gBYHO3apHUKZUG3DM/AvbXH8FDmPmO3lZonU7rOzGx+bprTIqG+ZSsBQJQsbLG+ev5h2qiVzX9Y681wi6Wu8ULeHsDB8wfDMc/wAu5GcVRiceq03+65itquP7JbuFp1FQC1BOpCokKCjuMH4f1qyhDnS4DcXPsT7eq4Y2PN3C/n7Khxrh9u28LVhpTihCn3fjc7JBj09yP0ivZUdGyNuM67E/dJVMjW/02Ny33J++Q38lpbTgaUqTpQkAACJJPpOIx9d6vM2VlWKYF+JTobQlJAAdzEJMYPUDpjrOdqiS4m+ikGsa22vch6xDaNTS1Jz6k6o9hgbx1oDy42cEOhDG3jJHYmnArhSklKjJTzO5n/kVTM0A3CbpXlzbHZF3xttGACvrH/7vQ2FxXJKuNumayfGdTp81WgTgJBEwO2/zNOxWb1QsipxSHpDbu3SB5mcASelNArOcxV+NeC1vNNqdc8jSqEgySQsZGmRnAgzIGoEHERbVNa44RdadL0sEX9TTYbqLgPCPsQW24oXFq58bC0chnUDqyRE4A5VTUFs4zGachriHg6HndezW76C2FpIDemQRAAAH0Aisp3V1WoHYhdZu8vS8qThA/Dzg7SPbJ945V5uqnM7/AP6jb55ny74XurKnxpzt7xt/Cr2zgDNdVVN0peUAr/ePpQDtvuoxjH6VQ2Rz8259u37UcV9FUdsypQk61Hpjfknp75pZ1O6Z4bdcstfY23loCefOOvbtXqYoxGwNVoFgrFWLqKEKgvh6gSWnVNgkkpASoSdyNQxJzjE1PFzCFNZ2Yb1GSpao1LVEmNtgAAMwBjJ6muF10Jfe3fnamkNpcSDClrJCQRyECVKB6RB5zWfPOHExtaDzvook3ySC8sXW9QCg5HIyk/ImZ+ea8fUVAjndFIMNuWY9c13oja4N1Gzw5xwAoRPP+9R+oiRWpHwt7wHNIP8Azf8Aj7qrCSuL/hqrJpVyvy2w2dSW25UVrOE6lGBufyk9626HhjulaXu02H7JVUl4mYh8KS+E7Il1JX6lSVrJzKt/nnnXpJXWaseHryjs+ftehttgiDkGkSVrtbfJRMcJbKklJKYMwe3vneK6ZXWzUG0zLgjJML1tBErTPKQMiqmE7JmVrCOsEnftIOMjkavDrpJ8djkqTzNWAqhzEuuGqtaUs9quW3Bg8EqZUUFCskgExMgmD8X6be9QdMWEhwvdXspRKA6M2IPzxTW84UV6AtwkIMwBEmNyZ+YiPnVDZbXsNU3JTl9sTtPXv/VllrxEHJANMNWXILI4bxQtsuW6vgBSoGYhBV6xnAAMZ2hQ6Gs3iwIgLm+PdfP0WlRz4mWK7cu1gmQEDfUcz1wmB8wo14uQ4Tfnytbw/wBJ1mJ7sIGZVTw1xdLyHFvJhbSjIVkBJkpMewj3BprDEwhxz7StGp4c+KVsbc76e/zkmfCvFCbhKRp0rWtaW2+ag2d+gxB7bcqdc9zyGszVdRSvhcW62tfxWp4XZBtQ8wpLygSEzsBAMdfiTKu4rSpaUQi5zcUuG7prTi6ihCKEIoQqPHLgt2z7icKQ0tQPdKSR/CuO0UXGwJSthh1ttCLZDRCUgS4tSduyUK1TvOoVmUjRgB3U4wz+6/gs/wAY4y82VC4bbSoggFl0E456FCTWPxGijmlMjtRkbEeoP5T/AEVM5hwS2dydlfxur11dn0BpxpaSJa8tBBBVt6tagtXPYTJkipVEbTPEyM2e3TCPQ+XdnnZJxOhcMLiRffUeWvqsv+1XxKpQt0eUtshZWUuaZOmAD6VHElQr3PDG9IC4i23z0WfxKPC8MBBFr5duQ1A2umXgq4Q4QtKhKkk6eYz+uQofKrKgFuRWbSswvzW4YFIlajVO4+EJnEnbvUQ0kqwvDQq6AVEk86mclWLuN126xXA5dcxLrlFWtKWeEoukVe0pOQLQ3Vo4tADISxqErMDV7DT0zmlWvaD1s1pSRPc20dm315+iztw9cW7iU6FOkqgKBgKAG3OTJmVbRjfDTWxyNve3t87FmvfPA8Nw4r78/vn3+HYjSkPqJcQ4h2PURqSDE9IjYYq512DqkWSbD0pJe0h2+oC5ZHlXdu+mdSVBtX7yXDEb8lEGf8XWq3dZhaU5Sy4H4ea2/FuAthpamUQoJJCEmEkgfl2neIrzdZQRyxuwizjyy816OkwNmY52l1iLLgDoQpyQjzC2C2s6JShKyScSBqcAiJ9Ku1ZckNNE1rZngEZ2utmXiEbZS7W17Hlcj2HqnPDPD6UOWwaGvygVqd0lJUvVKtx+IEgZwMVowMY57XxnIDkQkv5zHxvbu4jyAsPJfeHl1l83t0hQcd8thDcyfvHBJ56UJx752xU4A6I3mddzvmXYrp8Ezeig0bc3+blb2tFZCKEIoQuXXAkFSiEpAkkmAAOZJ2oQqDvE7dY0qWkpWkjIOkg43IiD70s2sp3Owh7SeVxdBB5JF/aKrFvy3gpSUABp+JQpOw8wj4FpEAzhW4OSArNjpmEsbi5ftU4iwWPmqgukt2o1MvOLfQFlbbRc1LICslM6YJgaoxSjog+B7ANd8tdb+auiiMmQtftIH3Wb4t4fLx1MsOqcI9Q9LRO2/mAkkbfDGRk0rR07s4ycVthlbz/C16BgpHEvkaL7fUfMflYHx4z9ncYaCHGwG50OlJUkqJKgSkAETsQNq+gcIjDYbBYlc4zVUjiQdNNPVHgzjpt7hteNOr1csKEKE9PhPbSI5y9PEJGkLMeTHovdrhJd0FtQIHeIPWsQENuHKbgZLFhXTKQPSTEE8sf1G1cOea60AdU7JgyuOYNVkJlpspXXqiApOellyurmhKvKOCtJU6Sc6RI+u9EpIaimaHPudk/UaVWiVRunIBNWNCXebC6yPFdWk6fiGR3jl89qbjtfNZU17ZLL8a0usLWN0pUpKtikpH6HEGrwC02KoikLXi269RecWEai4lDcSVExA7nlXiaql4o6VzWygMJOe4B202+Fenis5osM0vslBalG2fbccR8aFAgjnkHImd6rpeES0rzJFIHHtH7K7KyRoBIXauL3YV5YtmVORMfaQkx1jQoxkfUVtxyTHJ7Rfv8A0lrzf45c7/pKi/DIWlpq4ct3VakSuUEyVHUoSuVJ+LRA6GKqfIyNgcBiwm3MhbEUcj34ZHYcQHceQ8lq+EcRRcMtvN/AtIInf2PcU41wcAQkJYzG8sdqFcqSgihCW8TVqcba5ZWr2bIgH3UoH/KaTqyHYYzode4ex0Pki9lJcuekzgQe1Uz2fEWnQiy5fdJOBca++S0TKVAx2ImPkQD+nelOEzPb/Sebjb526hVtlDnWTdzhqgCltQCFGdJG0mTBB27R86ZreHvnjdHG/CHa5X8sxqrW5Fc2Vq2wqVuJ8xQgSQnHRIJnJid5gdBUuH8PioWlrTcnUndSwudnZeHft7aIv0q5FtNev4af6aUYf6zx3LFcMV6RWgUrVDrL1jwdxnzEBCj94gfMgbEfzrNqI7G+xWaDYre8Pd85Y1AyBkg9OuP51nvGAZLRhd0rusnKrFMHTg8ulUYzunTENktuiUGFVa2x0S0l2GxS996rQEu56jseJeU5qIlJwa6+PG2yhFUdE+50TR/xOwIEqOY+E4755VSKZ6bfxCEb+iguuIpcSCgyk5B610MLTYqD5g9oLdEkunKtASL3Lz79oJbDQUrUXCQEJCyAYIJVpGDA5kcxTsGLPkpUhcXZaBe5v8PS5bllXwqRp+o3rCmbjBbzXoKZ5jLXjZeUcdZcsFoIMPM5aXnKebavzNn9NsTjzsE80L+jlFiNDzH45L1eGKqjL2/SdR28+9T+LuPN6xesKMlLagdJgLbEhOrYmCtKokgKUOdNyzubVWByIGW470hQ9HNC6E6tJB7j+CPO11tPD3EbdV08oBxm4eSiWnQEz5WvKIkK+MzBPKnqaSCS7ojqsQ1Zka2N39ul+1ahtsJEAADeAI33ppRvddUIRQhZ7xFcC3WH1K9BR5e2EqkkEkclGE/IVn12JtpBsD7fhVyOw5rKpvypZ1qEK9KjIwFfiOMgGDGNtxWRSwuLsT875HRJmW5UfhyzcduUrTIaZUfNd1YlIykK/F0J2xy2GlBT2cDy3RTxOdIDy9U78R+KVK+6tJJOC4BPyQOZ7/SeVNZxQA9HDmef4XrqLhQH9SoyHL8rLo/ZvcPAqWUIKsnzCSozzMA5965DRVDus82TE3FKdhwsubctFlv2keEXbS0Z8wpUEKWElExCiFZkDMqVjtXrODYmNLHH4f2vM187ZKtsjdHCx7x+vssFwtzcVulI1Td1pOHXBSoKSYI2IqtwBFisaUWXrvgLxAl0LQoaXBBPQjbHTJ271kVcJbYjROUEwzadVt23aQIWqHL682hY9SQaASNF1zWu1CynG9CHClBkcx0PSnIrubcrIqsLH2aklzcAbmmWtSL32SHiF/OE/WmGM5pCSXEbBMvDPFCptSD/AOXEeypx+hpepjAdcbrQp5Tgsdlceemev/JqoBSLrrzy2tXLrjLTSjOl1J6gIRCo9iMHuaekc1lPcbrUpmjohh3XuHiXiriFIt7chLq0lSnFCQ0hMDVH4lEmANsEnaD47iXEG0cWMi5OQHMrRDXPcI2an0WUtuFouwtTpecbmEKcdUVKP4lgAhLY5AJHXsK8nU8UqSRicL62sLDsWi6nNE+zXHFvnl3cj5JkjhDYYbYUNaGwiNXVsggmO4pQTvMhkGRN/VLukdiLhkSuOK2vmIgHSsHU2vmlY+FQ+f6SKZpZ3QPD2/AlXsxCy2nC7rzWWnSILiErjpqSDH6175SabgFWqF1KuOcTU0nS0lK3YmFEgJTMajAk84HOD0NL1FQIW3tcqD3EDILJXHi65CHCpm3uEBJKkai3j5heoZAiBNLw1nSC+VksKk53C5vfByniHGEWJbOUK+9yD+6CU/KrjADm2yejipL4nNJ7rLP8Ut1sf+GU8HVI+FhhKlIClGQFyUhOe5PQUhPC55DXPy5D56p9vFKWjaWws63hl9/LJaHg/iZm1IbetXGnBha5SvIwSIM6Z7VZTxwUxybnzOqz6jir5nWly7NluFcTaCUqLiQlYlOdwa0HzxsF3OAUC4DdKvGXCE3tk42mFEjUgjOR0jqJHzpummDXhwOSpqGdJHduozC/LCmy04Uq5GDXpwcQuuYhNHibunVq7USFlysTzhd+ptYWgwobf07zVT2BwsUgQWOxNXsDN8pP4qxS0FabZSN1ze+JPKEqUOwjJiuspy85Lkld0YuSsS9xhaiSTkmTjma0hC0LAdVPdmVQfuydzNWBtlUS5yXXFxUwFbHGmPhe/wDjb/zD+B/l+tL1DNCnmjC1Mr270pUokYBOTAx35VU1lyuC7jYLOeHbe7+zXHE20kLUpKErTgoSnK1gcx6Up/1E7ZV4vKWsEbNl6zhcEXShjtB6lN7rxS9cBxcJDriWkkgwIa8wmOhUVpxtg9q8TXuFQ9jpB9N/XD+CvS0fDRBOZWm99Advl+xa6w4y0hhCQZUlAEbSQM5Pec15x8DzISdyl5eG1MkpcdzqqXB7rznC484Ncw2zOE9wPxKOwO4G25pp7MDcLBludz2KviFMYWhsbDbd3P8AS2PBG2nNeQ4U4VGUpJ/DOxV1javRcN4bG1hdJmTtsP3z+XynxPZbELXSni9ueHQ/bavJB+9YHwkbkoGyVRJERJweRDZc6leMyWOyz1B/B+6WczCMTdtvm62bLoUkKSZSoAgjmDkGtNWg3S59gF9Ux62kgd/LUvV8vvU/Wk6hge8NO4Pt+fRFlnvEdl5aUhClRJMSfw4G/ucd+1ZEzxSlrGk93p76JaWMkZJhw21cteHKCQfNCFqSmNlLkgR0BIx2raZeOHMZqyMGOOx2WVTwdbeFbmSVblRO5HvzJxkYMVguqXsPWyv8y7O05dhSnQO3U/FOFkQtQCQoCAcmdIBOnB+eT/CrJ5nNs45A+fll90Ph3TfgPC0LQCT60iAZmByHtS8dK2ujc0us77cvBNQsAsUx4ZfNtPKZUsJKoIB/NKgY94TXf/T87oQ+nmNs7D39U/8AxnvaZWDIa/O5eU/to8KoD/mska1JK1NjeAcn5mT9a+gUFY2/RuOazDG6A9JbqE68j+1grOxc+z+ePU0FaCRuFadREbwkRKtvUK0+kGPAdVCaK+YTbw4rW+0P3gf9Of5VGbJhWZKywuvSneIBCSpRgAE/SswMJNgqA4lY/ifGS8ufwjCR2/qafjiwCyXlaXnNVDdVZZU9ConLqu2VjYVA3rcWlttJWtRhKUiSTQSGi50TUUJJsE44/Yf2cGjIW4FHz1A4ClDDKDzKU6lKPVSJjFLxSdOTy2/P48VoSUoDMO6rcO83irotWEqQg5dcVHpT8jGffPaiQinbiOuyjT0ZjdiJudvyv0BwrhyLdlDLYhCEgAe1YL3FxuVrsbhFl5zZ8DtnkruC2AFqWpIQShIQCQmAMCQAfcmvD8TrHipcxmQGWi0KOuqC0AO1OV8+5VPDPBtRW66dSPhQjl3PXGw+dUTzZBrRnzWrxOtfC4Rxuz3Vv/pVq4vA0ZQ2WlKISYOCACJnmRWnwePpiceyXZxCQU2Mm7r2z81o+A8IurD7oOC5tJwCkIdan29Lo67HpXpGMwCw0WdPM2c4iLH0K+ePbuLdTYGpxz0oSNyVYAHuSP16UjWHGWRDUkHwBv8ApKPNmH5qtLwu2LTLTZMlCEpJHPSkD+VagQ0WACkftkrgqGU/CdiJ6EVXJEyQWcPnYuqO3sEpzKlnqs6iPaaqZSQsdjAz5kkn1uhTXDKVoUhQlKgUkdQoQf0plCTsEsQ28cTDbp2VyAVySvYd+XSstzOgNnfTsfzytz+y4Bsvl2w0XocI1QNOZUOwAyOvf5UrVQQyPLJdCMiP18zUbDFfdLeIX5tSC5alxlR/vEkSknEaSMAxMkjnStHTGlprVLMQBNjoQPvY627VpU1IypuGus7kRr4/pJvHHE2LltDbaDKT6VjBE7pAjIO30qdRXQyARQs00OnkFr8OoZoCXvdYclW8O+E37m5TcXYWEJz65ClkCAI3Cesx+taFFDNj6WS9/VLcQqYBCYI7EHloqXHPCL/DLhV7YIS4gpIcaUJBSrcGM16qOds7ejkyXkyHQZHNvPcLEcM4oLi+1i3bttCTLbcgHuZ335YxTpZgjte9+aorbdFiGd0t4pxYuuqVqlIJCd4jtPXFXxswtsqm09mgFRJuqlZQMK6+1UWUehTPwvw03lwGhqCRlxSElZSPkIBOwnFUzydEzEr4qbEV6GoWfDgpRP2ZtIUnUSF3D6uekg+gDKccyfh0is68k+Wp9B8+XT7WBmTR+Vg+JOO8Wc8xDf2ayt0kBRBIQkmVEx8bisEgdsnctGSOjYS43O6kxjpZBHGLuOyG5dCLW1bUlvV8O63lclORjEYGyc+9eVqqySqdlovoHC+CQ8PjM1Q7rbnl3LfW/FHeEJatlOIdUtOtSFlUMwY0p0gkhQPaNB31Y5iMDQCb+y8zxuuhmlD4mYdc/wDIC2ZHn3+C++HrxCmlMagk+sI3jSokiJAnTMdcd68txGK8xmaMisikqAxwHIpjwZJSw2lQhQT6h0POk5QC8kaJ2rl6WZzxuVrODWidKHI9cKAPZZSSP9ifpXr+ExCOlaeeaoubWV15VPuKAs14Wt23bi5fI1rQ7oQomdIKEkhI5H1b7wQOVJcPDXNdJuSc+Y28OSgQC/u9FrK0VJFCEUIRQhcrQCCCAQRBByCDyNCFmnrFNuyVyGS2kqU4RKRpHx7+rbbnNeZHDXtlikju1zfq5W+ed1KFguG2vcrGPuXVz9nfu4Da1DSzJSrRuVhI2nHOduVXVhthfUHLl2c1ufzqWjxRx5E7658lq+J+GbO4ZKkANKbGFwRHOFA7g02GUlRTl0RAHMbd6Rg4pNHJjeSRuD7Kfw34glpIdCpGPM3EdSd/nS1FxaIWimd1uex/aUqZoZJS+EHD3W+BM/E3GU2lut5SSsjCUDdROw2P8DW1JII24iqHuwi68Y8T3KvNK7qxDJBKfOtlFJBBMiTKV/CfSSmQCciro+IvjyeMlnyRchb7JBb+DFXJJsn0PHctqHlrH+XpPSa2YeKRPGam1zrWLb9ypXXhO/aMLtnJ7DV/CnG1MTtCol8e9x4KFPh+9OPsrwnqhQ/UiKkZ4xugujG69Js18bU23bsNM2DQASgCNR3JgrJKjEk89zWW80rXYnkuJTAkcR1GlXuCfshabPnXzyn1DcZj2JJJV/zFU1PFcDCR1WhAie76jbuWkU2F279mEISnKQR6YS5KkGADtkb50nrXlKvi5wYi3EHb3trmNu/yWtC3+I+OeIDnY8xqPnNY/wAOPsWoW39nLl594AtXwDy9RBScqHwchMxTdPURFoLdT+LrQ4nx7+S4BriGj+3cne50t55bKW98KJw75b7gWkKDzJDhVqjLjTh1BQwDoXE8hRMGvzsfDP0XmpyZDjNzfl+OXIBcWTCBGlSz/iQEfwcVXn6pzQMifK3uUowC60abNxwJ0OlHX7sOEjsCRB759qzaeZnS4HsLgf8AHXw5+netENcRcGyY6Lqz/u0rumTmDpDiDzwmApPtkdDvXsGQSQtBgGX+LvY7duyjdzdcx6qhc8du7mW7e0dSTgqcSptInqVgEj/CCai5tVP1XAMHfc+y703+AJPbkFp/DXBhashvVrWSVOLiNSlbn22A7AVoxRtjYGN0CGNwjPVNasU0UIRQhFCEUISTiXCvNUrVKpIgHKIEESNsHPesStp6l8odG4ggi3+JGV7obkbq5d233mrTqSUgEdNJJGOfxH6CmqqAukxFuJpFiPmxXLZ3UH9nHS5A+LTCTzCCTB95is6j4W+nimw6OIIG9h8suv6yicaSoelJ180xEz1/rSPEaKOqaOh/4gtlbO3bytrcqUbsOqX8Xtyt1luRFukKk7a4ASo/4fi+ta8st5mxX+gXPfoPLVUEaDkqTtkI/KAIEidAxkzuYSgwf/QV1phsg+bfPYoSa14EhN/aqZbDTmsqVpOEoQkgpI2USVaJ/wDbn8VSa8dI1oGf2+aeCjh6wstfxPiZWSlBISN4MT8xnbYD37UlVV7nOLI/nzYePYrCUjYuFNuqU3CcJMAYzPxARrEpUeuTBFZ8VY6J2No7/wB/L69yhmDkmfHbg3NuChJQ43DiTMwpGYT1ETnpyp6XibJ3COMZ637Rt+1o0Lh0gxDqnI+K6TfFxCHdZKVQdOIE/Lkay+IVEzzhLuq7MD28Cq54OglLSdCuVIlYUMEJKT3G/wBQRPsVVVBIHQPhd3j729/NBkOHD4pHxfgkOIcG7iVKjOACkE+x8wfWrv6sEDZHaH02F+9Z0sV35fPl1ruFWqhaNpTAWlMonaRMA9jsexr0FHeWlY4a2yVzWkMsNVdsXm32m3QkELSFCQDEiYpwBkjQ4hdY4PaHDdWkIAwAAO2Km1jWizRZTXVSQihCKEIoQihCKEIoQihCKEIoQihCgS+IUr8Ikf6d/wBZFLGYMa+VxyHt+/ZAzWeS8CpR/MZUlWx7ahygkQRzryMPEGOeX3sXG5DtD3OG1srEZX1KCxd69tQgnYnZR9xiJ/71VosqwLY8ieehPeMtf+4qFl3wi0/vnhnUNCJ30p3J7qOTTdETKySYZg5N7hv4lAG67ftggaRmNz3Ocnqd67JTCNtvnwoSlpHqeIGyUf8A3P8AOsxrMnkbW91HmmLS4CY5RFY7XuY8ObqE3layoWbAbLjQH3c+Y2OWlzC0d9CwPk4K2K5rZaZszNAfK+o8CBbvVs8vS2cddD22/IU1otLaipwFTQjO+kqMAKG6gTsR8xzqvhrInvLpG3tbuudMvb4EXHDrom7CkvuuKSQpAbShKgZErlStuwar0bmMqmvadCLff8rjTd9x8+ZKh434a85aaLWfOCkaSFaIzCs8hpJq0U4ZE2NmyjURmRthqmHhfhzlvbNsurQtSBEoSUiOQyTPvj2q9jcLbKcbMDQ3kmtSU0UIRQhFCEUIRQhFCEUIRQhFCFivHHjwWSwyhpSnVCQpUpQB1B/Gew+Z5VVJIW6BLVE5jGQzV7hHHl3jaEspWAUjzX1J0pBj1BsH4lTPYb52qvG6QYWZcz+O30XI5jKAGjvP4WkaaCUhKRAAgD2q9rA1oaBkmgLJBxm2cS8FpaU4ypGkpb06krBkKhREggxvyFZFZwWmmNw3CebcvTRVvkkY64FwuLWxe0BWgoKt0EgkCcaoxMZjMdTWGeDV1NnCbg+HmDcfdWtdiFyLLQIZARpGMRXr2QhkQjGwXEivSVSDMnBA/X596x57yGx8lApdZv4cV+ZZj2Aj+R+tJtlAae0qDdyvtupSUp1CErnyz1HIdjGR1FJ1dDJE0SEZH0VjH26p8FatypUoSJ1fp3qFJ0j8UDBfF6W3+fhTJVviluG2W0DKlPNfMhxJP6JNekjpG08TIxqXA95Gf2CqkOXiPunTbSUzpSBJkwIknmep71qqYAGi7oXUUIRQhFCEUIRQhFCEUIRQhFCEUIRQhL+OcFZu2i0+gLQfqD1Sdwe4rhAIsVFzQ4WKYV1SRQhFCEUIRQhZrjzalO6WhJI9RgkJPKYG5HLsKxK6ndLMBH4/OardrkpeGeHwAPMyB+Hr/i7dufM5gXUnDRF1n5n58+WXQxO7q3S4koWJSdx/zY9603NDhZwyUnNDhYpOh1VpIcGpjcPJHqT/APIByH5x8wN6Rjh/iAhjbtPLUd/Meo7dq8RZ9WnP8/ldXL4duLZKSFJAW8SCIhICU++XKkx4mmBabhov4nIel796HG7mgd/zzTunlaihCKEIoQihCKEIoQihCKEIoQihCKEIoQihCKEIoQihCKEIoQihCKEIoQihCpWfCmmlrW2gIUsAKjAwScDYZUZjeohjQSQMyoNja03AV2pKaKEIoQihCKEIoQihCKEIoQihCKEIoQihCKEIoQihCKEIoQihCKEIoQihCKEIoQihCKEIoQihCKEIoQihCKE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data:image/jpeg;base64,/9j/4AAQSkZJRgABAQAAAQABAAD/2wCEAAkGBxQTEhUUExMWFRQXGRwbGBcYGBwZHhwhFhwcICEeHiIaHCghGhwlHhgYITEhJSktLjEuHSA1ODMvNygtLisBCgoKDg0OGxAQGy8mICQ3NzQ0LywvLC8sLDQyNywsNDQsNCwsLDA0LC8sLCwsLCwvLCwsNCwsLCwsLCwsNCwsLP/AABEIALwAvAMBEQACEQEDEQH/xAAcAAACAwEBAQEAAAAAAAAAAAAABQMEBgIHAQj/xABBEAABAwMCBAQDBQUHAgcAAAABAgMRAAQhEjEFQVFhBhMicTKBkRQjQlKhB2KxwdEVM3KCkqLwFrIkQ1Njc8Lh/8QAGwEAAgMBAQEAAAAAAAAAAAAAAAQCAwUBBgf/xAA7EQABAwIEAgkEAQQABQUAAAABAAIDBBESITFBBVETImFxgZGhwfAysdHhFCNCUvEzgqKy4gYVJGJy/9oADAMBAAIRAxEAPwD3GhCKEIoQihCKEIoQihCKEIoQihCKEIoQihCKEIoQihC5SsEkA5G46TXLi9l0tIF1Hb3SVpKgcAqB90Eg/wAKiyQOFx8spvicwgHex881KhQIBGxyKkDcXCgQQbFfa6uIoQihCKEIoQihCKEIoQihCKEIoQihCTX3iBsA+T98rAlHrQkqISNak4TkyRvANVSyhjSdbC/zko4heyr31sghS7i6WC3AltRZCCQFfCk+s5BhWrEY3mDrgXkdbuy98/mSjIABdxt6KLgHitNwylSG3XHQdKgEaASndQKiEhM95zETRHUNcO1cZJiaCntheB1JOlSCCQpKolJHIwSOhkHnVzXXU2m6s1JSRQhRJuElRQFDWBJTORNRD2kloOYXLi9l2lYOxBqMcrJBdjge4rq5eUQJSnUekxPtPOpOJAuBdSYATYmyzvEOKAOpUlC0uaIVJAIBMgEZEjJnO/evL8S4qWTWjuCBY8+7cZc81rQUpMZa5wLb5fnY/ZfUvpcQW1AgKOUYAVmSJSBBPfelY+KNkbhBP/5NrHxABBPwFBjdG7GDmN9x4G+id210VnCCE/mMCZ6Df6xXqqapFQ0PaDY7lZskQYM3Z8ht3/CrVNKlFCEUIRQhFCEUIRQhFCEUIRQhU7riKUONtbqWfoADk/SKXkqWMkbEdXJiOnc+N0mw9VHx5MsKHI6QR1GoSn2IkHsTXKyQRwPe7QApfVIfEviJDbRSlv04klQQIBGB3IxBgVhv4rFURuhgaRcEX0t5XUXEtIAbfuWLZvRdXjqGyVhxKCifzJEK+oIz+6KQZTz4WXF33PbkdPnamamm6SkbIAQQSMwQfX5mtlwrjRas2QhsE+UkgkwMgEEgc4Oc7zTMfHBH/RDMwSL37e5LEFjBZZ/w9xG+VfOOIBeCketBVoQCI0mYOg77AkitKnqnSPBGZ9vmiTgkeXuvmt5wriTi1qafa8p1IChCtaVJJiUqgbHBBGJHWtVjyTZwsmmOJNnCyv3KSUkJ3jFU1okNO/ovqtl3q0a5pbZWIbVrXylWo/mXhRPyAA5R+ilFC6IF8x03PM6n7AdgUMIBuoWkOodSnTrG6VRjSY1gnkRgjrn5L0FFLSua09awyPYdR4G1uY9OOc7Em90lZTDakpV1Ukq/QKFbTw4jqmx7r+4V8ZYHdcEjsNvYrMcStShwqJ1E/Ee+MxyHLt8xXhuKUbmucRmQbnxzv3ajwWzTyh8eEZclHcvggADNYLGEG5U42EG5Wi4cy4AmVpKYynTmefqCuvavo3C4ZYoGhxytpbMeN/ZZM743E2ab87+1vdX61EqihCKEIoQihCKEIoQihCo8Wu3Gk6kNBwD4hr0kDqPSZpaqnfCwva3FbXP9Jmmhjldhe7Dyyv7hRcN4wHB6kFB+oz3/AK1n0vG4JvqGHtOmfbt42U6ijMRyN/uqi7b7/wAwnOrHsMAf86152qq3jiLX74j5A2t42PmrhKBB0Y0smHGiPJXqTrmAEzpklQCc/h9RGeXevbzYTG4OFxbTn2LNSG68PqDa1PPoCQCcIOBHMqc9WewntWH/AOxwh2MHANwDceZVclyLuOSx/HuGw3butDy1eWEqW2dMkpEKBAGSCoTzxWUziYe+zW4S3t1/HmV6XhUplvDKb7i/r7FR+Frd0uKQXFpZDStI0lY1iIhIBJAnIERIyNQpyKkp6q2MZ7ka/PVYVd0wqpGyNwja2hHPx3W3/wCoGrRkJcZcaWACGzpJM7kFJKTmedagmjo42MLTf5f5qu0lNJUHBG3T0us/wm6du7px46mFhCSgIUTpEkEKnCyfRMj8Iqv+QZ3Ym5WV8RiLnx5ODTa/fy7Lgra8M4kpR8t0AORhQwlcbx0UOafmJzGlDNjyOqqmhw5t0XF5w5xTilpWkAwQCCTIAwJMDInbnSlbSyy3LCPHP3slcJxXTG1aKUgEyedXUNM+CLC92I+ngOSsJupjTi4lt1YBLelpI1KUCVHJ9R9SjzJiaQqaJj2WaM767i+pv3JyOcufikOQGg9B5r41w5LbyShA0EGcSQREZPIiaXi4VBDOHtbcdudjsQh1Q6SIhxz+4V21tUtjSgQmZA5D26DtWnHE2MYW6JeSV0hu7VTVYq0UIRQhFCEUIRQhRvuhCVKOyQSfYCai5wa0uOyCu0qBEjIO1dBuLhC+11CXO2YR6kkJFeQruCCGXp45Qxv27Lb92+lubHTlws7NV13EDUhOs9YOMdBMVyCFw/qwMDjs518stm528SqnyWCqq4kt5tSC05qwfhICgDJAJgA4rc/+VNSvY7J5GR2SzJw51rHySTi9si4cbbudRSVSUKkGADkA7e4rzsctTBMP5pcB5+Vslb/eC05pXxiztftNqzbW2gawlTiYSqDzyDqjclXKa1nTU9WAxl7fe/y6nBxKSnns0Xxa3umlk4LK6eRrR8CdMnBkk5/KQAnnmT0rPkfUcNfZgxXv5ZW/fKw5rTraj+XG17R9N79mmvZll4qnccNurq6S8ZUlqQRgCCPhA99J+Qq4Pnr6dxAudtgO7wWAzpWzYgezzVHxg/c8KZbvW0hX3oQ62rYtqBiSNjqAgjbG9P8ADqV8Fum1dlb1/KagGBjrbkHyuPdX+EeO7O9tHHg59mU0UyXdm1qnRJAgoKkkTzEgwTFaZizy1TLZbWvputa94maSww6SNVwE+U2VJBUpQB0yqBicn+oFW4xYHmodCQ4g6DUr4608o/eOkE/ga9IA9/iV01GJ6DaqJHSHTJWs6MbeaoO8KWpwIbdeQd1rDizoT2CiUlRIIEiME8oNUTZC/wCoqx72Bl8IWqQmABJMczvT6QVG44w0hwtknWNPpAJPrnTt1g/SqzI0Ow7qb2OYxsh0cbDttql/Crt0XVwHijyysBoAyoQkbjoQRnkcVBkhxkFUwtkcXm2QWgq9TRQhFCEUIRQhFCFU4sPuHf8AAr/tNU1H/Cd3Fcdos9w7iLiFLQkgpStQAUNhJiCOURWGysmikcxpBaCbA7Ktrk6a4ieYSfYkfxFaTK139wHhf3CndQ8ZSp5KEN4JVkq5ADfvkjFcqoGVbWtOxvmoSl5sGbpgw0lpETgbk8+9NgMgjzyAVjGaNCPtJ/Ir/b/WqBVuIv0bvQe6sLQN0p47dhTWgoUklScnl6hmQY5RvzpOvrWmlkBYb20I/Fxlr4Iwi9gVl7m9uW1K8tltqceYHCsx2Ckgprz8FfGy7oeqTtbTuJJTEUFKc5JCPD3z+yyrfBXnHyW5WYUVnMQBOT1JGO9ORl07bHX1T1LxCipniOlac9T+Scz2eOicfsq4gRduNydLjcxylBwfooitXhpIcWlMcXjb0QIFrH7r0TxPwVF5au269nEkT0PI/IxWpKzEMtVgMIBz0X508PcBetLq7sLpBSH7Z1IPJRbSVoUkkRujf3qIlB115Jg07rZZg6Hb/eeib+LX0Wgt13aA8400lu1tVfCCACp14dATpCOZSeVciBtbdWVTmk5aX8z+h90r8H2nGOKPEt3Vwy0SNboWtDaRtCUpIBIAgJT05V10gacLcz81O335BKlrtXZD5ovYuOu3HDWmGbIMuFU6y+panFqx68fETmST0FRc8RAA5k+qngfNcjIDnoEv4Z4s4mVfetWxH7qiD+ppKfiOEdX1Cl/AqdRbzWh4ffuOOL0JbS6tI+ImBpmSIByRA6ekVRQ8RdUyFhABVUjHscGS5ZbZ+43U1p4UR5wff0uOJjRCYgzOomZWueeABgAVqNpmh2I6pttc6Kn/AI8Nw05m5uT7AdnqpeNeL7W2UUOLJUI1BCSrTO2qNt+ddfURsNiVZS8IqqluONuR0ubX7uai8L+Lmr119DeA2UlJMjUlQ3g5EKkfTrXYp2yEgLldwyWkYx0m/of9LR1cs1FCEUIRQhfFARnai10LFotSl4yqIEKJG+n05j2BnvXl3QltSQTlb7ZeyqAzVxLxUE6djM9RHKOu/wBKnjcQ3Bp+Pnou3Tq1eBT15H3rYika5qmFC8/BCVH0zMnty+sUlVThpayQ9UnU9mdvOymw2up3XYBJxGT7DemnydU3UFmr7j240pKTuDnAyqfqB7z0rIdVyPOQy9tT+O+6ofKAvvALL7SyTrKShakH8QIBkRORAMb1OLhEFQy/0uBNyN91aHOkYHE6/myZXXFbayb8rVKswkepRJ5kCvRUlD0cYYzTmd1W6aOLLksB4O4e4wsrtm1uOadJWqIA7JkATA3VNXxcPigzcczz+FFVxyWsJbGzIbDPzJsPILWOJ4hHqJk7JS4hJPsPLUf1pgCHY+n7STn1Nvp/6s/Rqgv+GXZ0koUVJnSolu40yIPpIbMEYI1ZqOGBxzI8rfn7KxstTH/YbH/F1/Q2SR7iznmeYu2t7xQwYGl0xy0LGY6JKu01J9DE7Nwt9vP9Kyn4kT1I5COw5LReHP2g2b/3aSGlpx5avRBHKI9Oe1Vvo3xDIZJgzuJvJ56rL8N4sRfPDiMt3SgPIiC3EkBKCcGcCSeskGstnVlLn67LcnjbLTNbT5s/u5nv+eaY+JVJYguHS+o/CnZQ6jsNpOarrmRluJ319m6X4aJsRbHnGOeo/wB8tElb4+WryxWPhW75KwOfnQE/IGaToYW9JfcKXFGG7H94+eRXsLwVpOkwrkTy7946VtG9slnswhwxaKFizS22UNgJ3zE+pW6lfmJOTO9cDQ0WCsfM6STHJn+OQ5DlyWc8N+A2bN0OoccUsAjJSBnfAH86XhpWxnECtXiHHJqyMxua0Dsvf7rWU0sRcKcAIBOTMD23rhcAQELuuoRQhIPEvG0s+ifUf57f1+nUUzBCX5rPratsQw7qncPJdSh9Pwrwr91Yx+sR8h1rB4vSlj8fz4fZXwyiVgeN0OMwNSYnmk7K6eyu9Z2CwxN8tj++1WkclPZXqSCE4I+JJ3B71fFO21hl2boBUF28VIGQVE7DlgnM/TI3NK1I6eHMi4Og+eGim123NZ+44wrCQSII9OE5nGyiomdgADmuQ4nNAGnl7k+VkjJMQbKrxO6SEF1JGslIDUidSlGCgaj6VKKTM4I6GtIQt+oa8vx4qs9bMa8vhXHDOJPNMFhgwSsqeeTsFL/AjkAAI1dj0zv0NCIm9fU7Kuar6NgjZnb1v9hy3PqrNn4dd3CM8yTk/PnT5mY3dIfxppdR4bJsi3uinQhQSlP4WzA+o3PzqouiBufVMCOoIwtNgNh891EfD9wrJBJ7qz/Gu/yIwq/4M7sz919V4duikp1HSdx5hg/KYo/kRXv7LpoagjDfLvySbiPDXGgULCQCZj0mcRI57Gr2SNfmElNTviGF1vT/AGs5x3hKLkDzPS6PgeHxCNgqMrT/ALhyPKmGOLPp05K6l4g6LqyZt9R+Qlti9clJtr+3W7bpJCXtvLPVDivSqRGJzzGMLVVJDM27Tny3XoqepdC7HEdfIrT+HPDE67u8uUvWzKAG16idSQDBUCZSEjGmTn2zhfxQx95c7LWk4k6SLo6cYXE59nd3811wXwQviFut5K1WqFLSu11DWoaFAhZyOmBPPtmiGAB5eMhsFZXz3jbCTdw1O1+xevuuBIkmBTT3tYLuKy1VTfBQJGEj8R/kKXZUdJ9OQ5rl1A/eZ0hRCt4OKWlqOtgBN1y6XXd+pKZ1qA679ufekp6iZgycR2/7XCbLvw0lTii8sqJgiVZwoiB2gJn/AD9qb4c1zx0rzc8z2/oX8Vxmea0VaqsRQheb8Jtrp5hNxCELeKlLJSFqOcJIWPQAMaR8z005Hxtdg2CyP40n1ZXOp1v56DsTnglvpuri3LWhlbKHNMyAolSSREROk9PhpWpDZYRiN9R4Jmmh6N7gBYHO3apHUKZUG3DM/AvbXH8FDmPmO3lZonU7rOzGx+bprTIqG+ZSsBQJQsbLG+ev5h2qiVzX9Y681wi6Wu8ULeHsDB8wfDMc/wAu5GcVRiceq03+65itquP7JbuFp1FQC1BOpCokKCjuMH4f1qyhDnS4DcXPsT7eq4Y2PN3C/n7Khxrh9u28LVhpTihCn3fjc7JBj09yP0ivZUdGyNuM67E/dJVMjW/02Ny33J++Q38lpbTgaUqTpQkAACJJPpOIx9d6vM2VlWKYF+JTobQlJAAdzEJMYPUDpjrOdqiS4m+ikGsa22vch6xDaNTS1Jz6k6o9hgbx1oDy42cEOhDG3jJHYmnArhSklKjJTzO5n/kVTM0A3CbpXlzbHZF3xttGACvrH/7vQ2FxXJKuNumayfGdTp81WgTgJBEwO2/zNOxWb1QsipxSHpDbu3SB5mcASelNArOcxV+NeC1vNNqdc8jSqEgySQsZGmRnAgzIGoEHERbVNa44RdadL0sEX9TTYbqLgPCPsQW24oXFq58bC0chnUDqyRE4A5VTUFs4zGachriHg6HndezW76C2FpIDemQRAAAH0Aisp3V1WoHYhdZu8vS8qThA/Dzg7SPbJ945V5uqnM7/AP6jb55ny74XurKnxpzt7xt/Cr2zgDNdVVN0peUAr/ePpQDtvuoxjH6VQ2Rz8259u37UcV9FUdsypQk61Hpjfknp75pZ1O6Z4bdcstfY23loCefOOvbtXqYoxGwNVoFgrFWLqKEKgvh6gSWnVNgkkpASoSdyNQxJzjE1PFzCFNZ2Yb1GSpao1LVEmNtgAAMwBjJ6muF10Jfe3fnamkNpcSDClrJCQRyECVKB6RB5zWfPOHExtaDzvook3ySC8sXW9QCg5HIyk/ImZ+ea8fUVAjndFIMNuWY9c13oja4N1Gzw5xwAoRPP+9R+oiRWpHwt7wHNIP8Azf8Aj7qrCSuL/hqrJpVyvy2w2dSW25UVrOE6lGBufyk9626HhjulaXu02H7JVUl4mYh8KS+E7Il1JX6lSVrJzKt/nnnXpJXWaseHryjs+ftehttgiDkGkSVrtbfJRMcJbKklJKYMwe3vneK6ZXWzUG0zLgjJML1tBErTPKQMiqmE7JmVrCOsEnftIOMjkavDrpJ8djkqTzNWAqhzEuuGqtaUs9quW3Bg8EqZUUFCskgExMgmD8X6be9QdMWEhwvdXspRKA6M2IPzxTW84UV6AtwkIMwBEmNyZ+YiPnVDZbXsNU3JTl9sTtPXv/VllrxEHJANMNWXILI4bxQtsuW6vgBSoGYhBV6xnAAMZ2hQ6Gs3iwIgLm+PdfP0WlRz4mWK7cu1gmQEDfUcz1wmB8wo14uQ4Tfnytbw/wBJ1mJ7sIGZVTw1xdLyHFvJhbSjIVkBJkpMewj3BprDEwhxz7StGp4c+KVsbc76e/zkmfCvFCbhKRp0rWtaW2+ag2d+gxB7bcqdc9zyGszVdRSvhcW62tfxWp4XZBtQ8wpLygSEzsBAMdfiTKu4rSpaUQi5zcUuG7prTi6ihCKEIoQqPHLgt2z7icKQ0tQPdKSR/CuO0UXGwJSthh1ttCLZDRCUgS4tSduyUK1TvOoVmUjRgB3U4wz+6/gs/wAY4y82VC4bbSoggFl0E456FCTWPxGijmlMjtRkbEeoP5T/AEVM5hwS2dydlfxur11dn0BpxpaSJa8tBBBVt6tagtXPYTJkipVEbTPEyM2e3TCPQ+XdnnZJxOhcMLiRffUeWvqsv+1XxKpQt0eUtshZWUuaZOmAD6VHElQr3PDG9IC4i23z0WfxKPC8MBBFr5duQ1A2umXgq4Q4QtKhKkk6eYz+uQofKrKgFuRWbSswvzW4YFIlajVO4+EJnEnbvUQ0kqwvDQq6AVEk86mclWLuN126xXA5dcxLrlFWtKWeEoukVe0pOQLQ3Vo4tADISxqErMDV7DT0zmlWvaD1s1pSRPc20dm315+iztw9cW7iU6FOkqgKBgKAG3OTJmVbRjfDTWxyNve3t87FmvfPA8Nw4r78/vn3+HYjSkPqJcQ4h2PURqSDE9IjYYq512DqkWSbD0pJe0h2+oC5ZHlXdu+mdSVBtX7yXDEb8lEGf8XWq3dZhaU5Sy4H4ea2/FuAthpamUQoJJCEmEkgfl2neIrzdZQRyxuwizjyy816OkwNmY52l1iLLgDoQpyQjzC2C2s6JShKyScSBqcAiJ9Ku1ZckNNE1rZngEZ2utmXiEbZS7W17Hlcj2HqnPDPD6UOWwaGvygVqd0lJUvVKtx+IEgZwMVowMY57XxnIDkQkv5zHxvbu4jyAsPJfeHl1l83t0hQcd8thDcyfvHBJ56UJx752xU4A6I3mddzvmXYrp8Ezeig0bc3+blb2tFZCKEIoQuXXAkFSiEpAkkmAAOZJ2oQqDvE7dY0qWkpWkjIOkg43IiD70s2sp3Owh7SeVxdBB5JF/aKrFvy3gpSUABp+JQpOw8wj4FpEAzhW4OSArNjpmEsbi5ftU4iwWPmqgukt2o1MvOLfQFlbbRc1LICslM6YJgaoxSjog+B7ANd8tdb+auiiMmQtftIH3Wb4t4fLx1MsOqcI9Q9LRO2/mAkkbfDGRk0rR07s4ycVthlbz/C16BgpHEvkaL7fUfMflYHx4z9ncYaCHGwG50OlJUkqJKgSkAETsQNq+gcIjDYbBYlc4zVUjiQdNNPVHgzjpt7hteNOr1csKEKE9PhPbSI5y9PEJGkLMeTHovdrhJd0FtQIHeIPWsQENuHKbgZLFhXTKQPSTEE8sf1G1cOea60AdU7JgyuOYNVkJlpspXXqiApOellyurmhKvKOCtJU6Sc6RI+u9EpIaimaHPudk/UaVWiVRunIBNWNCXebC6yPFdWk6fiGR3jl89qbjtfNZU17ZLL8a0usLWN0pUpKtikpH6HEGrwC02KoikLXi269RecWEai4lDcSVExA7nlXiaql4o6VzWygMJOe4B202+Fenis5osM0vslBalG2fbccR8aFAgjnkHImd6rpeES0rzJFIHHtH7K7KyRoBIXauL3YV5YtmVORMfaQkx1jQoxkfUVtxyTHJ7Rfv8A0lrzf45c7/pKi/DIWlpq4ct3VakSuUEyVHUoSuVJ+LRA6GKqfIyNgcBiwm3MhbEUcj34ZHYcQHceQ8lq+EcRRcMtvN/AtIInf2PcU41wcAQkJYzG8sdqFcqSgihCW8TVqcba5ZWr2bIgH3UoH/KaTqyHYYzode4ex0Pki9lJcuekzgQe1Uz2fEWnQiy5fdJOBca++S0TKVAx2ImPkQD+nelOEzPb/Sebjb526hVtlDnWTdzhqgCltQCFGdJG0mTBB27R86ZreHvnjdHG/CHa5X8sxqrW5Fc2Vq2wqVuJ8xQgSQnHRIJnJid5gdBUuH8PioWlrTcnUndSwudnZeHft7aIv0q5FtNev4af6aUYf6zx3LFcMV6RWgUrVDrL1jwdxnzEBCj94gfMgbEfzrNqI7G+xWaDYre8Pd85Y1AyBkg9OuP51nvGAZLRhd0rusnKrFMHTg8ulUYzunTENktuiUGFVa2x0S0l2GxS996rQEu56jseJeU5qIlJwa6+PG2yhFUdE+50TR/xOwIEqOY+E4755VSKZ6bfxCEb+iguuIpcSCgyk5B610MLTYqD5g9oLdEkunKtASL3Lz79oJbDQUrUXCQEJCyAYIJVpGDA5kcxTsGLPkpUhcXZaBe5v8PS5bllXwqRp+o3rCmbjBbzXoKZ5jLXjZeUcdZcsFoIMPM5aXnKebavzNn9NsTjzsE80L+jlFiNDzH45L1eGKqjL2/SdR28+9T+LuPN6xesKMlLagdJgLbEhOrYmCtKokgKUOdNyzubVWByIGW470hQ9HNC6E6tJB7j+CPO11tPD3EbdV08oBxm4eSiWnQEz5WvKIkK+MzBPKnqaSCS7ojqsQ1Zka2N39ul+1ahtsJEAADeAI33ppRvddUIRQhZ7xFcC3WH1K9BR5e2EqkkEkclGE/IVn12JtpBsD7fhVyOw5rKpvypZ1qEK9KjIwFfiOMgGDGNtxWRSwuLsT875HRJmW5UfhyzcduUrTIaZUfNd1YlIykK/F0J2xy2GlBT2cDy3RTxOdIDy9U78R+KVK+6tJJOC4BPyQOZ7/SeVNZxQA9HDmef4XrqLhQH9SoyHL8rLo/ZvcPAqWUIKsnzCSozzMA5965DRVDus82TE3FKdhwsubctFlv2keEXbS0Z8wpUEKWElExCiFZkDMqVjtXrODYmNLHH4f2vM187ZKtsjdHCx7x+vssFwtzcVulI1Td1pOHXBSoKSYI2IqtwBFisaUWXrvgLxAl0LQoaXBBPQjbHTJ271kVcJbYjROUEwzadVt23aQIWqHL682hY9SQaASNF1zWu1CynG9CHClBkcx0PSnIrubcrIqsLH2aklzcAbmmWtSL32SHiF/OE/WmGM5pCSXEbBMvDPFCptSD/AOXEeypx+hpepjAdcbrQp5Tgsdlceemev/JqoBSLrrzy2tXLrjLTSjOl1J6gIRCo9iMHuaekc1lPcbrUpmjohh3XuHiXiriFIt7chLq0lSnFCQ0hMDVH4lEmANsEnaD47iXEG0cWMi5OQHMrRDXPcI2an0WUtuFouwtTpecbmEKcdUVKP4lgAhLY5AJHXsK8nU8UqSRicL62sLDsWi6nNE+zXHFvnl3cj5JkjhDYYbYUNaGwiNXVsggmO4pQTvMhkGRN/VLukdiLhkSuOK2vmIgHSsHU2vmlY+FQ+f6SKZpZ3QPD2/AlXsxCy2nC7rzWWnSILiErjpqSDH6175SabgFWqF1KuOcTU0nS0lK3YmFEgJTMajAk84HOD0NL1FQIW3tcqD3EDILJXHi65CHCpm3uEBJKkai3j5heoZAiBNLw1nSC+VksKk53C5vfByniHGEWJbOUK+9yD+6CU/KrjADm2yejipL4nNJ7rLP8Ut1sf+GU8HVI+FhhKlIClGQFyUhOe5PQUhPC55DXPy5D56p9vFKWjaWws63hl9/LJaHg/iZm1IbetXGnBha5SvIwSIM6Z7VZTxwUxybnzOqz6jir5nWly7NluFcTaCUqLiQlYlOdwa0HzxsF3OAUC4DdKvGXCE3tk42mFEjUgjOR0jqJHzpummDXhwOSpqGdJHduozC/LCmy04Uq5GDXpwcQuuYhNHibunVq7USFlysTzhd+ptYWgwobf07zVT2BwsUgQWOxNXsDN8pP4qxS0FabZSN1ze+JPKEqUOwjJiuspy85Lkld0YuSsS9xhaiSTkmTjma0hC0LAdVPdmVQfuydzNWBtlUS5yXXFxUwFbHGmPhe/wDjb/zD+B/l+tL1DNCnmjC1Mr270pUokYBOTAx35VU1lyuC7jYLOeHbe7+zXHE20kLUpKErTgoSnK1gcx6Up/1E7ZV4vKWsEbNl6zhcEXShjtB6lN7rxS9cBxcJDriWkkgwIa8wmOhUVpxtg9q8TXuFQ9jpB9N/XD+CvS0fDRBOZWm99Advl+xa6w4y0hhCQZUlAEbSQM5Pec15x8DzISdyl5eG1MkpcdzqqXB7rznC484Ncw2zOE9wPxKOwO4G25pp7MDcLBludz2KviFMYWhsbDbd3P8AS2PBG2nNeQ4U4VGUpJ/DOxV1javRcN4bG1hdJmTtsP3z+XynxPZbELXSni9ueHQ/bavJB+9YHwkbkoGyVRJERJweRDZc6leMyWOyz1B/B+6WczCMTdtvm62bLoUkKSZSoAgjmDkGtNWg3S59gF9Ux62kgd/LUvV8vvU/Wk6hge8NO4Pt+fRFlnvEdl5aUhClRJMSfw4G/ucd+1ZEzxSlrGk93p76JaWMkZJhw21cteHKCQfNCFqSmNlLkgR0BIx2raZeOHMZqyMGOOx2WVTwdbeFbmSVblRO5HvzJxkYMVguqXsPWyv8y7O05dhSnQO3U/FOFkQtQCQoCAcmdIBOnB+eT/CrJ5nNs45A+fll90Ph3TfgPC0LQCT60iAZmByHtS8dK2ujc0us77cvBNQsAsUx4ZfNtPKZUsJKoIB/NKgY94TXf/T87oQ+nmNs7D39U/8AxnvaZWDIa/O5eU/to8KoD/mska1JK1NjeAcn5mT9a+gUFY2/RuOazDG6A9JbqE68j+1grOxc+z+ePU0FaCRuFadREbwkRKtvUK0+kGPAdVCaK+YTbw4rW+0P3gf9Of5VGbJhWZKywuvSneIBCSpRgAE/SswMJNgqA4lY/ifGS8ufwjCR2/qafjiwCyXlaXnNVDdVZZU9ConLqu2VjYVA3rcWlttJWtRhKUiSTQSGi50TUUJJsE44/Yf2cGjIW4FHz1A4ClDDKDzKU6lKPVSJjFLxSdOTy2/P48VoSUoDMO6rcO83irotWEqQg5dcVHpT8jGffPaiQinbiOuyjT0ZjdiJudvyv0BwrhyLdlDLYhCEgAe1YL3FxuVrsbhFl5zZ8DtnkruC2AFqWpIQShIQCQmAMCQAfcmvD8TrHipcxmQGWi0KOuqC0AO1OV8+5VPDPBtRW66dSPhQjl3PXGw+dUTzZBrRnzWrxOtfC4Rxuz3Vv/pVq4vA0ZQ2WlKISYOCACJnmRWnwePpiceyXZxCQU2Mm7r2z81o+A8IurD7oOC5tJwCkIdan29Lo67HpXpGMwCw0WdPM2c4iLH0K+ePbuLdTYGpxz0oSNyVYAHuSP16UjWHGWRDUkHwBv8ApKPNmH5qtLwu2LTLTZMlCEpJHPSkD+VagQ0WACkftkrgqGU/CdiJ6EVXJEyQWcPnYuqO3sEpzKlnqs6iPaaqZSQsdjAz5kkn1uhTXDKVoUhQlKgUkdQoQf0plCTsEsQ28cTDbp2VyAVySvYd+XSstzOgNnfTsfzytz+y4Bsvl2w0XocI1QNOZUOwAyOvf5UrVQQyPLJdCMiP18zUbDFfdLeIX5tSC5alxlR/vEkSknEaSMAxMkjnStHTGlprVLMQBNjoQPvY627VpU1IypuGus7kRr4/pJvHHE2LltDbaDKT6VjBE7pAjIO30qdRXQyARQs00OnkFr8OoZoCXvdYclW8O+E37m5TcXYWEJz65ClkCAI3Cesx+taFFDNj6WS9/VLcQqYBCYI7EHloqXHPCL/DLhV7YIS4gpIcaUJBSrcGM16qOds7ejkyXkyHQZHNvPcLEcM4oLi+1i3bttCTLbcgHuZ335YxTpZgjte9+aorbdFiGd0t4pxYuuqVqlIJCd4jtPXFXxswtsqm09mgFRJuqlZQMK6+1UWUehTPwvw03lwGhqCRlxSElZSPkIBOwnFUzydEzEr4qbEV6GoWfDgpRP2ZtIUnUSF3D6uekg+gDKccyfh0is68k+Wp9B8+XT7WBmTR+Vg+JOO8Wc8xDf2ayt0kBRBIQkmVEx8bisEgdsnctGSOjYS43O6kxjpZBHGLuOyG5dCLW1bUlvV8O63lclORjEYGyc+9eVqqySqdlovoHC+CQ8PjM1Q7rbnl3LfW/FHeEJatlOIdUtOtSFlUMwY0p0gkhQPaNB31Y5iMDQCb+y8zxuuhmlD4mYdc/wDIC2ZHn3+C++HrxCmlMagk+sI3jSokiJAnTMdcd68txGK8xmaMisikqAxwHIpjwZJSw2lQhQT6h0POk5QC8kaJ2rl6WZzxuVrODWidKHI9cKAPZZSSP9ifpXr+ExCOlaeeaoubWV15VPuKAs14Wt23bi5fI1rQ7oQomdIKEkhI5H1b7wQOVJcPDXNdJuSc+Y28OSgQC/u9FrK0VJFCEUIRQhcrQCCCAQRBByCDyNCFmnrFNuyVyGS2kqU4RKRpHx7+rbbnNeZHDXtlikju1zfq5W+ed1KFguG2vcrGPuXVz9nfu4Da1DSzJSrRuVhI2nHOduVXVhthfUHLl2c1ufzqWjxRx5E7658lq+J+GbO4ZKkANKbGFwRHOFA7g02GUlRTl0RAHMbd6Rg4pNHJjeSRuD7Kfw34glpIdCpGPM3EdSd/nS1FxaIWimd1uex/aUqZoZJS+EHD3W+BM/E3GU2lut5SSsjCUDdROw2P8DW1JII24iqHuwi68Y8T3KvNK7qxDJBKfOtlFJBBMiTKV/CfSSmQCciro+IvjyeMlnyRchb7JBb+DFXJJsn0PHctqHlrH+XpPSa2YeKRPGam1zrWLb9ypXXhO/aMLtnJ7DV/CnG1MTtCol8e9x4KFPh+9OPsrwnqhQ/UiKkZ4xugujG69Js18bU23bsNM2DQASgCNR3JgrJKjEk89zWW80rXYnkuJTAkcR1GlXuCfshabPnXzyn1DcZj2JJJV/zFU1PFcDCR1WhAie76jbuWkU2F279mEISnKQR6YS5KkGADtkb50nrXlKvi5wYi3EHb3trmNu/yWtC3+I+OeIDnY8xqPnNY/wAOPsWoW39nLl594AtXwDy9RBScqHwchMxTdPURFoLdT+LrQ4nx7+S4BriGj+3cne50t55bKW98KJw75b7gWkKDzJDhVqjLjTh1BQwDoXE8hRMGvzsfDP0XmpyZDjNzfl+OXIBcWTCBGlSz/iQEfwcVXn6pzQMifK3uUowC60abNxwJ0OlHX7sOEjsCRB759qzaeZnS4HsLgf8AHXw5+netENcRcGyY6Lqz/u0rumTmDpDiDzwmApPtkdDvXsGQSQtBgGX+LvY7duyjdzdcx6qhc8du7mW7e0dSTgqcSptInqVgEj/CCai5tVP1XAMHfc+y703+AJPbkFp/DXBhashvVrWSVOLiNSlbn22A7AVoxRtjYGN0CGNwjPVNasU0UIRQhFCEUISTiXCvNUrVKpIgHKIEESNsHPesStp6l8odG4ggi3+JGV7obkbq5d233mrTqSUgEdNJJGOfxH6CmqqAukxFuJpFiPmxXLZ3UH9nHS5A+LTCTzCCTB95is6j4W+nimw6OIIG9h8suv6yicaSoelJ180xEz1/rSPEaKOqaOh/4gtlbO3bytrcqUbsOqX8Xtyt1luRFukKk7a4ASo/4fi+ta8st5mxX+gXPfoPLVUEaDkqTtkI/KAIEidAxkzuYSgwf/QV1phsg+bfPYoSa14EhN/aqZbDTmsqVpOEoQkgpI2USVaJ/wDbn8VSa8dI1oGf2+aeCjh6wstfxPiZWSlBISN4MT8xnbYD37UlVV7nOLI/nzYePYrCUjYuFNuqU3CcJMAYzPxARrEpUeuTBFZ8VY6J2No7/wB/L69yhmDkmfHbg3NuChJQ43DiTMwpGYT1ETnpyp6XibJ3COMZ637Rt+1o0Lh0gxDqnI+K6TfFxCHdZKVQdOIE/Lkay+IVEzzhLuq7MD28Cq54OglLSdCuVIlYUMEJKT3G/wBQRPsVVVBIHQPhd3j729/NBkOHD4pHxfgkOIcG7iVKjOACkE+x8wfWrv6sEDZHaH02F+9Z0sV35fPl1ruFWqhaNpTAWlMonaRMA9jsexr0FHeWlY4a2yVzWkMsNVdsXm32m3QkELSFCQDEiYpwBkjQ4hdY4PaHDdWkIAwAAO2Km1jWizRZTXVSQihCKEIoQihCKEIoQihCKEIoQihCgS+IUr8Ikf6d/wBZFLGYMa+VxyHt+/ZAzWeS8CpR/MZUlWx7ahygkQRzryMPEGOeX3sXG5DtD3OG1srEZX1KCxd69tQgnYnZR9xiJ/71VosqwLY8ieehPeMtf+4qFl3wi0/vnhnUNCJ30p3J7qOTTdETKySYZg5N7hv4lAG67ftggaRmNz3Ocnqd67JTCNtvnwoSlpHqeIGyUf8A3P8AOsxrMnkbW91HmmLS4CY5RFY7XuY8ObqE3layoWbAbLjQH3c+Y2OWlzC0d9CwPk4K2K5rZaZszNAfK+o8CBbvVs8vS2cddD22/IU1otLaipwFTQjO+kqMAKG6gTsR8xzqvhrInvLpG3tbuudMvb4EXHDrom7CkvuuKSQpAbShKgZErlStuwar0bmMqmvadCLff8rjTd9x8+ZKh434a85aaLWfOCkaSFaIzCs8hpJq0U4ZE2NmyjURmRthqmHhfhzlvbNsurQtSBEoSUiOQyTPvj2q9jcLbKcbMDQ3kmtSU0UIRQhFCEUIRQhFCEUIRQhFCFivHHjwWSwyhpSnVCQpUpQB1B/Gew+Z5VVJIW6BLVE5jGQzV7hHHl3jaEspWAUjzX1J0pBj1BsH4lTPYb52qvG6QYWZcz+O30XI5jKAGjvP4WkaaCUhKRAAgD2q9rA1oaBkmgLJBxm2cS8FpaU4ypGkpb06krBkKhREggxvyFZFZwWmmNw3CebcvTRVvkkY64FwuLWxe0BWgoKt0EgkCcaoxMZjMdTWGeDV1NnCbg+HmDcfdWtdiFyLLQIZARpGMRXr2QhkQjGwXEivSVSDMnBA/X596x57yGx8lApdZv4cV+ZZj2Aj+R+tJtlAae0qDdyvtupSUp1CErnyz1HIdjGR1FJ1dDJE0SEZH0VjH26p8FatypUoSJ1fp3qFJ0j8UDBfF6W3+fhTJVviluG2W0DKlPNfMhxJP6JNekjpG08TIxqXA95Gf2CqkOXiPunTbSUzpSBJkwIknmep71qqYAGi7oXUUIRQhFCEUIRQhFCEUIRQhFCEUIRQhL+OcFZu2i0+gLQfqD1Sdwe4rhAIsVFzQ4WKYV1SRQhFCEUIRQhZrjzalO6WhJI9RgkJPKYG5HLsKxK6ndLMBH4/OardrkpeGeHwAPMyB+Hr/i7dufM5gXUnDRF1n5n58+WXQxO7q3S4koWJSdx/zY9603NDhZwyUnNDhYpOh1VpIcGpjcPJHqT/APIByH5x8wN6Rjh/iAhjbtPLUd/Meo7dq8RZ9WnP8/ldXL4duLZKSFJAW8SCIhICU++XKkx4mmBabhov4nIel796HG7mgd/zzTunlaihCKEIoQihCKEIoQihCKEIoQihCKEIoQihCKEIoQihCKEIoQihCKEIoQihCpWfCmmlrW2gIUsAKjAwScDYZUZjeohjQSQMyoNja03AV2pKaKEIoQihCKEIoQihCKEIoQihCKEIoQihCKEIoQihCKEIoQihCKEIoQihCKEIoQihCKEIoQihCKEIoQihCKE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8" name="Picture 6" descr="http://desc.ru/storage/SCContent/423/0_6d248_915e92c5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268760"/>
            <a:ext cx="2411760" cy="3805538"/>
          </a:xfrm>
          <a:prstGeom prst="rect">
            <a:avLst/>
          </a:prstGeom>
          <a:noFill/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52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300" b="1" dirty="0" smtClean="0"/>
              <a:t>Работа с учебником</a:t>
            </a:r>
            <a:r>
              <a:rPr lang="ru-RU" dirty="0" smtClean="0"/>
              <a:t> (с. 8)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r>
              <a:rPr lang="ru-RU" dirty="0" smtClean="0"/>
              <a:t>Как расшифровать слово «</a:t>
            </a:r>
            <a:r>
              <a:rPr lang="ru-RU" b="1" dirty="0" smtClean="0"/>
              <a:t>БИОЛОГИЯ</a:t>
            </a:r>
            <a:r>
              <a:rPr lang="ru-RU" dirty="0" smtClean="0"/>
              <a:t>»?</a:t>
            </a:r>
          </a:p>
          <a:p>
            <a:r>
              <a:rPr lang="ru-RU" dirty="0" smtClean="0"/>
              <a:t>Что является </a:t>
            </a:r>
            <a:r>
              <a:rPr lang="ru-RU" b="1" dirty="0" smtClean="0"/>
              <a:t>предметом изучения </a:t>
            </a:r>
            <a:r>
              <a:rPr lang="ru-RU" dirty="0" smtClean="0"/>
              <a:t>биологии?</a:t>
            </a:r>
          </a:p>
          <a:p>
            <a:r>
              <a:rPr lang="ru-RU" dirty="0" smtClean="0"/>
              <a:t>Когда зародилась биология?</a:t>
            </a:r>
          </a:p>
          <a:p>
            <a:r>
              <a:rPr lang="ru-RU" dirty="0" smtClean="0"/>
              <a:t>Почему человеку необходимы биологические знания?</a:t>
            </a:r>
          </a:p>
          <a:p>
            <a:pPr algn="just"/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99392"/>
            <a:ext cx="7258050" cy="9941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 </a:t>
            </a:r>
            <a:br>
              <a:rPr lang="ru-RU" dirty="0" smtClean="0">
                <a:latin typeface="Comic Sans MS" pitchFamily="66" charset="0"/>
              </a:rPr>
            </a:br>
            <a:r>
              <a:rPr lang="ru-RU" sz="6000" b="1" dirty="0" smtClean="0"/>
              <a:t>БИОЛОГИЯ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513" y="1914028"/>
            <a:ext cx="8229600" cy="370527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latin typeface="Comic Sans MS" pitchFamily="66" charset="0"/>
              </a:rPr>
              <a:t>	</a:t>
            </a:r>
            <a:r>
              <a:rPr lang="ru-RU" dirty="0" smtClean="0">
                <a:latin typeface="Comic Sans MS" pitchFamily="66" charset="0"/>
              </a:rPr>
              <a:t>	</a:t>
            </a:r>
            <a:r>
              <a:rPr lang="ru-RU" sz="4000" b="1" dirty="0" smtClean="0">
                <a:solidFill>
                  <a:srgbClr val="0070C0"/>
                </a:solidFill>
              </a:rPr>
              <a:t>«</a:t>
            </a:r>
            <a:r>
              <a:rPr lang="ru-RU" sz="4000" b="1" dirty="0" err="1" smtClean="0">
                <a:solidFill>
                  <a:srgbClr val="0070C0"/>
                </a:solidFill>
              </a:rPr>
              <a:t>биос</a:t>
            </a:r>
            <a:r>
              <a:rPr lang="ru-RU" sz="4000" b="1" dirty="0" smtClean="0">
                <a:solidFill>
                  <a:srgbClr val="0070C0"/>
                </a:solidFill>
              </a:rPr>
              <a:t>»   	    «логос»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0070C0"/>
                </a:solidFill>
              </a:rPr>
              <a:t>	</a:t>
            </a:r>
            <a:r>
              <a:rPr lang="ru-RU" sz="4000" b="1" dirty="0" smtClean="0">
                <a:solidFill>
                  <a:srgbClr val="0070C0"/>
                </a:solidFill>
              </a:rPr>
              <a:t>	ЖИЗНЬ	              НАУКА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87624" y="692696"/>
            <a:ext cx="725805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kern="120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onstantia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onstantia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onstantia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onstantia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onstantia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onstantia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onstantia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ru-RU" dirty="0" smtClean="0">
                <a:solidFill>
                  <a:srgbClr val="0070C0"/>
                </a:solidFill>
                <a:effectLst/>
                <a:latin typeface="+mn-lt"/>
              </a:rPr>
              <a:t>(от греческих слов)</a:t>
            </a:r>
            <a:endParaRPr lang="ru-RU" sz="5400" dirty="0">
              <a:solidFill>
                <a:srgbClr val="0070C0"/>
              </a:solidFill>
              <a:effectLst/>
              <a:latin typeface="+mn-lt"/>
            </a:endParaRPr>
          </a:p>
        </p:txBody>
      </p:sp>
      <p:sp>
        <p:nvSpPr>
          <p:cNvPr id="7" name="Стрелка вниз 6"/>
          <p:cNvSpPr/>
          <p:nvPr/>
        </p:nvSpPr>
        <p:spPr>
          <a:xfrm rot="2649411">
            <a:off x="3148068" y="1509595"/>
            <a:ext cx="308618" cy="5852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8950589" flipH="1">
            <a:off x="5892395" y="1506341"/>
            <a:ext cx="308618" cy="6082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251520" y="2060848"/>
            <a:ext cx="8568952" cy="4392956"/>
            <a:chOff x="251520" y="2060848"/>
            <a:chExt cx="8568952" cy="4392956"/>
          </a:xfrm>
        </p:grpSpPr>
        <p:sp>
          <p:nvSpPr>
            <p:cNvPr id="10" name="Заголовок 1"/>
            <p:cNvSpPr txBox="1">
              <a:spLocks/>
            </p:cNvSpPr>
            <p:nvPr/>
          </p:nvSpPr>
          <p:spPr>
            <a:xfrm>
              <a:off x="251520" y="2060848"/>
              <a:ext cx="8568952" cy="3096344"/>
            </a:xfrm>
            <a:prstGeom prst="roundRect">
              <a:avLst/>
            </a:prstGeom>
            <a:solidFill>
              <a:srgbClr val="B8F68E"/>
            </a:solidFill>
            <a:ln w="57150">
              <a:solidFill>
                <a:srgbClr val="0070C0"/>
              </a:solidFill>
            </a:ln>
          </p:spPr>
          <p:txBody>
            <a:bodyPr vert="horz" lIns="91440" tIns="45720" rIns="91440" bIns="45720" rtlCol="0" anchor="ctr">
              <a:normAutofit fontScale="52500" lnSpcReduction="20000"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>
              <a:lvl1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 b="1" kern="1200" spc="5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nstantia" pitchFamily="18" charset="0"/>
                  <a:ea typeface="+mj-ea"/>
                  <a:cs typeface="+mj-cs"/>
                </a:defRPr>
              </a:lvl1pPr>
              <a:lvl2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 b="1">
                  <a:solidFill>
                    <a:schemeClr val="tx1"/>
                  </a:solidFill>
                  <a:latin typeface="Constantia" pitchFamily="18" charset="0"/>
                </a:defRPr>
              </a:lvl2pPr>
              <a:lvl3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 b="1">
                  <a:solidFill>
                    <a:schemeClr val="tx1"/>
                  </a:solidFill>
                  <a:latin typeface="Constantia" pitchFamily="18" charset="0"/>
                </a:defRPr>
              </a:lvl3pPr>
              <a:lvl4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 b="1">
                  <a:solidFill>
                    <a:schemeClr val="tx1"/>
                  </a:solidFill>
                  <a:latin typeface="Constantia" pitchFamily="18" charset="0"/>
                </a:defRPr>
              </a:lvl4pPr>
              <a:lvl5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 b="1">
                  <a:solidFill>
                    <a:schemeClr val="tx1"/>
                  </a:solidFill>
                  <a:latin typeface="Constantia" pitchFamily="18" charset="0"/>
                </a:defRPr>
              </a:lvl5pPr>
              <a:lvl6pPr marL="4572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 b="1">
                  <a:solidFill>
                    <a:schemeClr val="tx1"/>
                  </a:solidFill>
                  <a:latin typeface="Constantia" pitchFamily="18" charset="0"/>
                </a:defRPr>
              </a:lvl6pPr>
              <a:lvl7pPr marL="9144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 b="1">
                  <a:solidFill>
                    <a:schemeClr val="tx1"/>
                  </a:solidFill>
                  <a:latin typeface="Constantia" pitchFamily="18" charset="0"/>
                </a:defRPr>
              </a:lvl7pPr>
              <a:lvl8pPr marL="13716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 b="1">
                  <a:solidFill>
                    <a:schemeClr val="tx1"/>
                  </a:solidFill>
                  <a:latin typeface="Constantia" pitchFamily="18" charset="0"/>
                </a:defRPr>
              </a:lvl8pPr>
              <a:lvl9pPr marL="18288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4400" b="1"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r>
                <a:rPr lang="ru-RU" sz="13300" dirty="0" smtClean="0">
                  <a:latin typeface="Comic Sans MS" pitchFamily="66" charset="0"/>
                </a:rPr>
                <a:t>Наука о жизни, </a:t>
              </a:r>
            </a:p>
            <a:p>
              <a:r>
                <a:rPr lang="ru-RU" sz="13300" dirty="0" smtClean="0">
                  <a:latin typeface="Comic Sans MS" pitchFamily="66" charset="0"/>
                </a:rPr>
                <a:t>о живой природе</a:t>
              </a:r>
              <a:endParaRPr lang="ru-RU" sz="13300" dirty="0">
                <a:latin typeface="Comic Sans MS" pitchFamily="66" charset="0"/>
              </a:endParaRPr>
            </a:p>
          </p:txBody>
        </p:sp>
        <p:pic>
          <p:nvPicPr>
            <p:cNvPr id="1026" name="Picture 2" descr="Download ручка и тетрадь pictures for free and share now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99454">
                          <a14:foregroundMark x1="47814" y1="40476" x2="51366" y2="43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4437112"/>
              <a:ext cx="2196753" cy="2016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50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5805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Отгадайте загадки и ребусы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340768"/>
            <a:ext cx="4608512" cy="2088232"/>
          </a:xfrm>
          <a:prstGeom prst="roundRect">
            <a:avLst/>
          </a:prstGeom>
          <a:solidFill>
            <a:srgbClr val="B8F68E"/>
          </a:solidFill>
          <a:ln w="57150">
            <a:solidFill>
              <a:srgbClr val="0070C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Comic Sans MS" pitchFamily="66" charset="0"/>
              </a:rPr>
              <a:t>Хоть </a:t>
            </a:r>
            <a:r>
              <a:rPr lang="ru-RU" sz="2400" dirty="0">
                <a:latin typeface="Comic Sans MS" pitchFamily="66" charset="0"/>
              </a:rPr>
              <a:t>меня не видит глаз,</a:t>
            </a:r>
          </a:p>
          <a:p>
            <a:pPr marL="0" indent="0" algn="ctr">
              <a:buNone/>
            </a:pPr>
            <a:r>
              <a:rPr lang="ru-RU" sz="2400" dirty="0">
                <a:latin typeface="Comic Sans MS" pitchFamily="66" charset="0"/>
              </a:rPr>
              <a:t>Заразить могу я вас.</a:t>
            </a:r>
          </a:p>
          <a:p>
            <a:pPr marL="0" indent="0" algn="ctr">
              <a:buNone/>
            </a:pPr>
            <a:r>
              <a:rPr lang="ru-RU" sz="2400" dirty="0">
                <a:latin typeface="Comic Sans MS" pitchFamily="66" charset="0"/>
              </a:rPr>
              <a:t>И холерой, и ангиной,</a:t>
            </a:r>
          </a:p>
          <a:p>
            <a:pPr marL="0" indent="0" algn="ctr">
              <a:buNone/>
            </a:pPr>
            <a:r>
              <a:rPr lang="ru-RU" sz="2400" dirty="0">
                <a:latin typeface="Comic Sans MS" pitchFamily="66" charset="0"/>
              </a:rPr>
              <a:t>Насморком и </a:t>
            </a:r>
            <a:r>
              <a:rPr lang="ru-RU" sz="2400" dirty="0" smtClean="0">
                <a:latin typeface="Comic Sans MS" pitchFamily="66" charset="0"/>
              </a:rPr>
              <a:t>скарлатиной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 bwMode="auto">
          <a:xfrm rot="509219">
            <a:off x="4987185" y="1612572"/>
            <a:ext cx="3996952" cy="1883405"/>
          </a:xfrm>
          <a:prstGeom prst="roundRect">
            <a:avLst/>
          </a:prstGeom>
          <a:solidFill>
            <a:srgbClr val="B8F68E"/>
          </a:solidFill>
          <a:ln w="57150">
            <a:solidFill>
              <a:srgbClr val="0070C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>
                <a:latin typeface="Comic Sans MS" pitchFamily="66" charset="0"/>
              </a:rPr>
              <a:t>Землю пробуравил,</a:t>
            </a:r>
            <a:br>
              <a:rPr lang="ru-RU" sz="2400" dirty="0">
                <a:latin typeface="Comic Sans MS" pitchFamily="66" charset="0"/>
              </a:rPr>
            </a:br>
            <a:r>
              <a:rPr lang="ru-RU" sz="2400" dirty="0">
                <a:latin typeface="Comic Sans MS" pitchFamily="66" charset="0"/>
              </a:rPr>
              <a:t>Корешок оставил,</a:t>
            </a:r>
            <a:br>
              <a:rPr lang="ru-RU" sz="2400" dirty="0">
                <a:latin typeface="Comic Sans MS" pitchFamily="66" charset="0"/>
              </a:rPr>
            </a:br>
            <a:r>
              <a:rPr lang="ru-RU" sz="2400" dirty="0">
                <a:latin typeface="Comic Sans MS" pitchFamily="66" charset="0"/>
              </a:rPr>
              <a:t>Сам на свет явился,</a:t>
            </a:r>
            <a:br>
              <a:rPr lang="ru-RU" sz="2400" dirty="0">
                <a:latin typeface="Comic Sans MS" pitchFamily="66" charset="0"/>
              </a:rPr>
            </a:br>
            <a:r>
              <a:rPr lang="ru-RU" sz="2400" dirty="0">
                <a:latin typeface="Comic Sans MS" pitchFamily="66" charset="0"/>
              </a:rPr>
              <a:t>Шапочкой </a:t>
            </a:r>
            <a:r>
              <a:rPr lang="ru-RU" sz="2400" dirty="0" smtClean="0">
                <a:latin typeface="Comic Sans MS" pitchFamily="66" charset="0"/>
              </a:rPr>
              <a:t>прикрылся</a:t>
            </a:r>
            <a:endParaRPr lang="ru-RU" sz="2400" dirty="0">
              <a:latin typeface="Comic Sans MS" pitchFamily="66" charset="0"/>
            </a:endParaRPr>
          </a:p>
        </p:txBody>
      </p:sp>
      <p:grpSp>
        <p:nvGrpSpPr>
          <p:cNvPr id="8" name="Группа 20"/>
          <p:cNvGrpSpPr/>
          <p:nvPr/>
        </p:nvGrpSpPr>
        <p:grpSpPr>
          <a:xfrm rot="21051076">
            <a:off x="74905" y="3767457"/>
            <a:ext cx="4644729" cy="1545649"/>
            <a:chOff x="134452" y="3757352"/>
            <a:chExt cx="4864418" cy="1631034"/>
          </a:xfrm>
        </p:grpSpPr>
        <p:sp>
          <p:nvSpPr>
            <p:cNvPr id="14" name="Объект 2"/>
            <p:cNvSpPr txBox="1">
              <a:spLocks/>
            </p:cNvSpPr>
            <p:nvPr/>
          </p:nvSpPr>
          <p:spPr bwMode="auto">
            <a:xfrm>
              <a:off x="214265" y="4011802"/>
              <a:ext cx="4464496" cy="1376584"/>
            </a:xfrm>
            <a:prstGeom prst="roundRect">
              <a:avLst/>
            </a:prstGeom>
            <a:solidFill>
              <a:srgbClr val="B8F68E"/>
            </a:solidFill>
            <a:ln w="57150">
              <a:solidFill>
                <a:srgbClr val="0070C0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800" b="1" kern="1200">
                  <a:solidFill>
                    <a:srgbClr val="C00000"/>
                  </a:solidFill>
                  <a:latin typeface="Constantia" pitchFamily="18" charset="0"/>
                  <a:ea typeface="+mn-ea"/>
                  <a:cs typeface="+mn-cs"/>
                </a:defRPr>
              </a:lvl1pPr>
              <a:lvl2pPr marL="742950" indent="-28575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b="1" kern="1200">
                  <a:solidFill>
                    <a:srgbClr val="C00000"/>
                  </a:solidFill>
                  <a:latin typeface="Constantia" pitchFamily="18" charset="0"/>
                  <a:ea typeface="+mn-ea"/>
                  <a:cs typeface="+mn-cs"/>
                </a:defRPr>
              </a:lvl2pPr>
              <a:lvl3pPr marL="1143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000" b="1" kern="1200">
                  <a:solidFill>
                    <a:srgbClr val="C00000"/>
                  </a:solidFill>
                  <a:latin typeface="Constantia" pitchFamily="18" charset="0"/>
                  <a:ea typeface="+mn-ea"/>
                  <a:cs typeface="+mn-cs"/>
                </a:defRPr>
              </a:lvl3pPr>
              <a:lvl4pPr marL="1600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800" b="1" kern="1200">
                  <a:solidFill>
                    <a:srgbClr val="C00000"/>
                  </a:solidFill>
                  <a:latin typeface="Constantia" pitchFamily="18" charset="0"/>
                  <a:ea typeface="+mn-ea"/>
                  <a:cs typeface="+mn-cs"/>
                </a:defRPr>
              </a:lvl4pPr>
              <a:lvl5pPr marL="20574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800" b="1" kern="1200">
                  <a:solidFill>
                    <a:srgbClr val="C00000"/>
                  </a:solidFill>
                  <a:latin typeface="Constantia" pitchFamily="18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charset="0"/>
                <a:buNone/>
              </a:pPr>
              <a:r>
                <a:rPr lang="ru-RU" sz="2400" dirty="0" smtClean="0">
                  <a:latin typeface="Comic Sans MS" pitchFamily="66" charset="0"/>
                </a:rPr>
                <a:t> </a:t>
              </a:r>
              <a:endParaRPr lang="ru-RU" sz="2400" dirty="0">
                <a:latin typeface="Comic Sans MS" pitchFamily="66" charset="0"/>
              </a:endParaRPr>
            </a:p>
          </p:txBody>
        </p:sp>
        <p:pic>
          <p:nvPicPr>
            <p:cNvPr id="1026" name="Picture 2" descr="Живая природа &quot; Nature-box.ru &quot; Pag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867" b="93931" l="10000" r="90000">
                          <a14:foregroundMark x1="38810" y1="23810" x2="17847" y2="39153"/>
                          <a14:backgroundMark x1="30312" y1="17460" x2="30312" y2="17460"/>
                          <a14:backgroundMark x1="30028" y1="42857" x2="30028" y2="42857"/>
                          <a14:backgroundMark x1="65439" y1="23280" x2="65439" y2="23280"/>
                          <a14:backgroundMark x1="47592" y1="72487" x2="47592" y2="724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52" y="4393610"/>
              <a:ext cx="1536105" cy="830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Как и чем покрасить стены в квартире &quot; Строительный портал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87" b="9809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2417" y="4365104"/>
              <a:ext cx="1128191" cy="856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1314083" y="3791676"/>
              <a:ext cx="356474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,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919906" y="3757352"/>
              <a:ext cx="356474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,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982646" y="4282435"/>
              <a:ext cx="2016224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ИЕ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5" name="Группа 23"/>
          <p:cNvGrpSpPr/>
          <p:nvPr/>
        </p:nvGrpSpPr>
        <p:grpSpPr>
          <a:xfrm>
            <a:off x="4644008" y="4437112"/>
            <a:ext cx="3996902" cy="1642591"/>
            <a:chOff x="214265" y="3550137"/>
            <a:chExt cx="4464496" cy="1838249"/>
          </a:xfrm>
        </p:grpSpPr>
        <p:sp>
          <p:nvSpPr>
            <p:cNvPr id="25" name="Объект 2"/>
            <p:cNvSpPr txBox="1">
              <a:spLocks/>
            </p:cNvSpPr>
            <p:nvPr/>
          </p:nvSpPr>
          <p:spPr bwMode="auto">
            <a:xfrm>
              <a:off x="214265" y="4011802"/>
              <a:ext cx="4464496" cy="1376584"/>
            </a:xfrm>
            <a:prstGeom prst="roundRect">
              <a:avLst/>
            </a:prstGeom>
            <a:solidFill>
              <a:srgbClr val="B8F68E"/>
            </a:solidFill>
            <a:ln w="57150">
              <a:solidFill>
                <a:srgbClr val="0070C0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800" b="1" kern="1200">
                  <a:solidFill>
                    <a:srgbClr val="C00000"/>
                  </a:solidFill>
                  <a:latin typeface="Constantia" pitchFamily="18" charset="0"/>
                  <a:ea typeface="+mn-ea"/>
                  <a:cs typeface="+mn-cs"/>
                </a:defRPr>
              </a:lvl1pPr>
              <a:lvl2pPr marL="742950" indent="-28575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400" b="1" kern="1200">
                  <a:solidFill>
                    <a:srgbClr val="C00000"/>
                  </a:solidFill>
                  <a:latin typeface="Constantia" pitchFamily="18" charset="0"/>
                  <a:ea typeface="+mn-ea"/>
                  <a:cs typeface="+mn-cs"/>
                </a:defRPr>
              </a:lvl2pPr>
              <a:lvl3pPr marL="1143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000" b="1" kern="1200">
                  <a:solidFill>
                    <a:srgbClr val="C00000"/>
                  </a:solidFill>
                  <a:latin typeface="Constantia" pitchFamily="18" charset="0"/>
                  <a:ea typeface="+mn-ea"/>
                  <a:cs typeface="+mn-cs"/>
                </a:defRPr>
              </a:lvl3pPr>
              <a:lvl4pPr marL="1600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800" b="1" kern="1200">
                  <a:solidFill>
                    <a:srgbClr val="C00000"/>
                  </a:solidFill>
                  <a:latin typeface="Constantia" pitchFamily="18" charset="0"/>
                  <a:ea typeface="+mn-ea"/>
                  <a:cs typeface="+mn-cs"/>
                </a:defRPr>
              </a:lvl4pPr>
              <a:lvl5pPr marL="20574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800" b="1" kern="1200">
                  <a:solidFill>
                    <a:srgbClr val="C00000"/>
                  </a:solidFill>
                  <a:latin typeface="Constantia" pitchFamily="18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charset="0"/>
                <a:buNone/>
              </a:pPr>
              <a:r>
                <a:rPr lang="ru-RU" sz="2400" dirty="0" smtClean="0">
                  <a:latin typeface="Comic Sans MS" pitchFamily="66" charset="0"/>
                </a:rPr>
                <a:t> </a:t>
              </a:r>
              <a:endParaRPr lang="ru-RU" sz="2400" dirty="0">
                <a:latin typeface="Comic Sans MS" pitchFamily="66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 flipV="1">
              <a:off x="351661" y="4204246"/>
              <a:ext cx="356474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,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3738687" y="3550137"/>
              <a:ext cx="356475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,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988090" y="3933166"/>
              <a:ext cx="2641598" cy="141155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0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О</a:t>
              </a:r>
              <a:endParaRPr lang="ru-RU" sz="80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1" name="Группа 37"/>
          <p:cNvGrpSpPr/>
          <p:nvPr/>
        </p:nvGrpSpPr>
        <p:grpSpPr>
          <a:xfrm>
            <a:off x="4788024" y="4869160"/>
            <a:ext cx="4633117" cy="1113544"/>
            <a:chOff x="5243563" y="4145513"/>
            <a:chExt cx="4429199" cy="1113544"/>
          </a:xfrm>
        </p:grpSpPr>
        <p:pic>
          <p:nvPicPr>
            <p:cNvPr id="1030" name="Picture 6" descr="А я ежиков люблю. (Ленусь, для тебя. - Страница 27 - Форум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866" y="4263877"/>
              <a:ext cx="758564" cy="802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А я ежиков люблю. (Ленусь, для тебя. - Страница 27 - Форум"/>
            <p:cNvPicPr>
              <a:picLocks noChangeAspect="1" noChangeArrowheads="1" noCrop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3563" y="4371909"/>
              <a:ext cx="730606" cy="773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6657801" y="4420562"/>
              <a:ext cx="421478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Т</a:t>
              </a:r>
              <a:endParaRPr lang="ru-RU" sz="28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pic>
          <p:nvPicPr>
            <p:cNvPr id="1036" name="Picture 12" descr="NA-NOSE - искусственный нос, способный &quot;унюхать&quot; рак Наука 2…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8077" l="988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7801" y="4145513"/>
              <a:ext cx="1515305" cy="1113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Прямоугольник 41"/>
            <p:cNvSpPr/>
            <p:nvPr/>
          </p:nvSpPr>
          <p:spPr>
            <a:xfrm>
              <a:off x="7665685" y="4200783"/>
              <a:ext cx="2007077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Е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pic>
        <p:nvPicPr>
          <p:cNvPr id="35" name="Picture 15" descr="Царство Бактерии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01"/>
          <a:stretch/>
        </p:blipFill>
        <p:spPr bwMode="auto">
          <a:xfrm>
            <a:off x="467544" y="1412775"/>
            <a:ext cx="4248472" cy="185029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3" descr="http://www.7dach.ru/image/600/00/00/28/2014/11/04/d9f8a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8136">
            <a:off x="5288393" y="1614451"/>
            <a:ext cx="3420665" cy="189423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1" descr="Царство растений / Kingdom of Plants (2012) BDRip 1080p / 720p + HDRip скачать с letitbit &quot; Новое Кино Фильмы смотреть онлайн ск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8"/>
          <a:stretch/>
        </p:blipFill>
        <p:spPr bwMode="auto">
          <a:xfrm rot="20860902">
            <a:off x="363618" y="3826225"/>
            <a:ext cx="3956148" cy="215283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9" descr="Новини Закарпаття - Царство животных планеты Земля (+ФОТО)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77072"/>
            <a:ext cx="4032448" cy="238623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87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2483768" y="1484784"/>
            <a:ext cx="4608513" cy="4297139"/>
            <a:chOff x="2173761" y="1168199"/>
            <a:chExt cx="4420344" cy="4033320"/>
          </a:xfrm>
          <a:solidFill>
            <a:srgbClr val="B8F68E"/>
          </a:solidFill>
        </p:grpSpPr>
        <p:sp>
          <p:nvSpPr>
            <p:cNvPr id="9" name="Полилиния 8"/>
            <p:cNvSpPr/>
            <p:nvPr/>
          </p:nvSpPr>
          <p:spPr>
            <a:xfrm>
              <a:off x="2173761" y="1168199"/>
              <a:ext cx="2184527" cy="1971137"/>
            </a:xfrm>
            <a:custGeom>
              <a:avLst/>
              <a:gdLst>
                <a:gd name="connsiteX0" fmla="*/ 0 w 1971137"/>
                <a:gd name="connsiteY0" fmla="*/ 1971137 h 1971137"/>
                <a:gd name="connsiteX1" fmla="*/ 1971137 w 1971137"/>
                <a:gd name="connsiteY1" fmla="*/ 0 h 1971137"/>
                <a:gd name="connsiteX2" fmla="*/ 1971137 w 1971137"/>
                <a:gd name="connsiteY2" fmla="*/ 1971137 h 1971137"/>
                <a:gd name="connsiteX3" fmla="*/ 0 w 1971137"/>
                <a:gd name="connsiteY3" fmla="*/ 1971137 h 197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1137" h="1971137">
                  <a:moveTo>
                    <a:pt x="0" y="1971137"/>
                  </a:moveTo>
                  <a:cubicBezTo>
                    <a:pt x="0" y="882508"/>
                    <a:pt x="882508" y="0"/>
                    <a:pt x="1971137" y="0"/>
                  </a:cubicBezTo>
                  <a:lnTo>
                    <a:pt x="1971137" y="1971137"/>
                  </a:lnTo>
                  <a:lnTo>
                    <a:pt x="0" y="1971137"/>
                  </a:lnTo>
                  <a:close/>
                </a:path>
              </a:pathLst>
            </a:custGeom>
            <a:grpFill/>
            <a:ln w="57150">
              <a:solidFill>
                <a:srgbClr val="0070C0"/>
              </a:solidFill>
            </a:ln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12461" tIns="712461" rIns="135128" bIns="135128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 kern="1200" dirty="0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4449334" y="1168199"/>
              <a:ext cx="2144771" cy="1971137"/>
            </a:xfrm>
            <a:custGeom>
              <a:avLst/>
              <a:gdLst>
                <a:gd name="connsiteX0" fmla="*/ 0 w 1971137"/>
                <a:gd name="connsiteY0" fmla="*/ 1971137 h 1971137"/>
                <a:gd name="connsiteX1" fmla="*/ 1971137 w 1971137"/>
                <a:gd name="connsiteY1" fmla="*/ 0 h 1971137"/>
                <a:gd name="connsiteX2" fmla="*/ 1971137 w 1971137"/>
                <a:gd name="connsiteY2" fmla="*/ 1971137 h 1971137"/>
                <a:gd name="connsiteX3" fmla="*/ 0 w 1971137"/>
                <a:gd name="connsiteY3" fmla="*/ 1971137 h 197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1137" h="1971137">
                  <a:moveTo>
                    <a:pt x="0" y="0"/>
                  </a:moveTo>
                  <a:cubicBezTo>
                    <a:pt x="1088629" y="0"/>
                    <a:pt x="1971137" y="882508"/>
                    <a:pt x="1971137" y="1971137"/>
                  </a:cubicBezTo>
                  <a:lnTo>
                    <a:pt x="0" y="19711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57150">
              <a:solidFill>
                <a:srgbClr val="0070C0"/>
              </a:solidFill>
            </a:ln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712461" rIns="712461" bIns="135128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 kern="12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4449334" y="3230381"/>
              <a:ext cx="2144771" cy="1971138"/>
            </a:xfrm>
            <a:custGeom>
              <a:avLst/>
              <a:gdLst>
                <a:gd name="connsiteX0" fmla="*/ 0 w 1971137"/>
                <a:gd name="connsiteY0" fmla="*/ 1971137 h 1971137"/>
                <a:gd name="connsiteX1" fmla="*/ 1971137 w 1971137"/>
                <a:gd name="connsiteY1" fmla="*/ 0 h 1971137"/>
                <a:gd name="connsiteX2" fmla="*/ 1971137 w 1971137"/>
                <a:gd name="connsiteY2" fmla="*/ 1971137 h 1971137"/>
                <a:gd name="connsiteX3" fmla="*/ 0 w 1971137"/>
                <a:gd name="connsiteY3" fmla="*/ 1971137 h 197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1137" h="1971137">
                  <a:moveTo>
                    <a:pt x="1971137" y="0"/>
                  </a:moveTo>
                  <a:cubicBezTo>
                    <a:pt x="1971137" y="1088629"/>
                    <a:pt x="1088629" y="1971137"/>
                    <a:pt x="0" y="1971137"/>
                  </a:cubicBezTo>
                  <a:lnTo>
                    <a:pt x="0" y="0"/>
                  </a:lnTo>
                  <a:lnTo>
                    <a:pt x="1971137" y="0"/>
                  </a:lnTo>
                  <a:close/>
                </a:path>
              </a:pathLst>
            </a:custGeom>
            <a:grpFill/>
            <a:ln w="57150">
              <a:solidFill>
                <a:srgbClr val="0070C0"/>
              </a:solidFill>
            </a:ln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135129" rIns="712461" bIns="712461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 kern="1200" dirty="0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173761" y="3230382"/>
              <a:ext cx="2184528" cy="1971137"/>
            </a:xfrm>
            <a:custGeom>
              <a:avLst/>
              <a:gdLst>
                <a:gd name="connsiteX0" fmla="*/ 0 w 1971137"/>
                <a:gd name="connsiteY0" fmla="*/ 1971137 h 1971137"/>
                <a:gd name="connsiteX1" fmla="*/ 1971137 w 1971137"/>
                <a:gd name="connsiteY1" fmla="*/ 0 h 1971137"/>
                <a:gd name="connsiteX2" fmla="*/ 1971137 w 1971137"/>
                <a:gd name="connsiteY2" fmla="*/ 1971137 h 1971137"/>
                <a:gd name="connsiteX3" fmla="*/ 0 w 1971137"/>
                <a:gd name="connsiteY3" fmla="*/ 1971137 h 197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1137" h="1971137">
                  <a:moveTo>
                    <a:pt x="1971137" y="1971137"/>
                  </a:moveTo>
                  <a:cubicBezTo>
                    <a:pt x="882508" y="1971137"/>
                    <a:pt x="0" y="1088629"/>
                    <a:pt x="0" y="0"/>
                  </a:cubicBezTo>
                  <a:lnTo>
                    <a:pt x="1971137" y="0"/>
                  </a:lnTo>
                  <a:lnTo>
                    <a:pt x="1971137" y="1971137"/>
                  </a:lnTo>
                  <a:close/>
                </a:path>
              </a:pathLst>
            </a:custGeom>
            <a:grpFill/>
            <a:ln w="57150">
              <a:solidFill>
                <a:srgbClr val="0070C0"/>
              </a:solidFill>
            </a:ln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12461" tIns="135128" rIns="135128" bIns="712461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 dirty="0"/>
            </a:p>
          </p:txBody>
        </p:sp>
        <p:sp>
          <p:nvSpPr>
            <p:cNvPr id="13" name="Круговая стрелка 12"/>
            <p:cNvSpPr/>
            <p:nvPr/>
          </p:nvSpPr>
          <p:spPr>
            <a:xfrm>
              <a:off x="4063529" y="2775154"/>
              <a:ext cx="680565" cy="591796"/>
            </a:xfrm>
            <a:prstGeom prst="circularArrow">
              <a:avLst/>
            </a:prstGeom>
            <a:grpFill/>
            <a:scene3d>
              <a:camera prst="orthographicFront"/>
              <a:lightRig rig="threePt" dir="t">
                <a:rot lat="0" lon="0" rev="7500000"/>
              </a:lightRig>
            </a:scene3d>
            <a:sp3d z="15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Круговая стрелка 13"/>
            <p:cNvSpPr/>
            <p:nvPr/>
          </p:nvSpPr>
          <p:spPr>
            <a:xfrm rot="10800000">
              <a:off x="4063529" y="3002768"/>
              <a:ext cx="680565" cy="591796"/>
            </a:xfrm>
            <a:prstGeom prst="circularArrow">
              <a:avLst/>
            </a:prstGeom>
            <a:grpFill/>
            <a:scene3d>
              <a:camera prst="orthographicFront"/>
              <a:lightRig rig="threePt" dir="t">
                <a:rot lat="0" lon="0" rev="7500000"/>
              </a:lightRig>
            </a:scene3d>
            <a:sp3d z="15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2057" name="Picture 9" descr="Новини Закарпаття - Царство животных планеты Земля (+ФОТО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93096"/>
            <a:ext cx="2841694" cy="177677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Царство растений / Kingdom of Plants (2012) BDRip 1080p / 720p + HDRip скачать с letitbit &quot; Новое Кино Фильмы смотреть онлайн ск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8"/>
          <a:stretch/>
        </p:blipFill>
        <p:spPr bwMode="auto">
          <a:xfrm>
            <a:off x="827584" y="4221088"/>
            <a:ext cx="3135299" cy="190510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://www.7dach.ru/image/600/00/00/28/2014/11/04/d9f8a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52736"/>
            <a:ext cx="2889589" cy="187930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Царство Бактерии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01"/>
          <a:stretch/>
        </p:blipFill>
        <p:spPr bwMode="auto">
          <a:xfrm>
            <a:off x="1115616" y="980728"/>
            <a:ext cx="2955478" cy="189857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683568" y="0"/>
            <a:ext cx="7867019" cy="1143000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Царства живой природы</a:t>
            </a:r>
            <a:endParaRPr lang="ru-RU" sz="5400" b="1" dirty="0"/>
          </a:p>
        </p:txBody>
      </p:sp>
      <p:sp>
        <p:nvSpPr>
          <p:cNvPr id="25" name="Текст 5"/>
          <p:cNvSpPr txBox="1">
            <a:spLocks/>
          </p:cNvSpPr>
          <p:nvPr/>
        </p:nvSpPr>
        <p:spPr bwMode="auto">
          <a:xfrm>
            <a:off x="2627784" y="2924944"/>
            <a:ext cx="20634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БАКТЕРИИ</a:t>
            </a:r>
            <a:endParaRPr lang="ru-RU" sz="2400" spc="50" dirty="0">
              <a:ln w="11430">
                <a:solidFill>
                  <a:srgbClr val="C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6" name="Текст 5"/>
          <p:cNvSpPr txBox="1">
            <a:spLocks/>
          </p:cNvSpPr>
          <p:nvPr/>
        </p:nvSpPr>
        <p:spPr bwMode="auto">
          <a:xfrm>
            <a:off x="5292080" y="2924944"/>
            <a:ext cx="20634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ГРИБЫ</a:t>
            </a:r>
            <a:endParaRPr lang="ru-RU" sz="2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7" name="Текст 5"/>
          <p:cNvSpPr txBox="1">
            <a:spLocks/>
          </p:cNvSpPr>
          <p:nvPr/>
        </p:nvSpPr>
        <p:spPr bwMode="auto">
          <a:xfrm>
            <a:off x="2699792" y="3717032"/>
            <a:ext cx="207626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РАСТЕНИЯ</a:t>
            </a:r>
            <a:endParaRPr lang="ru-RU" sz="2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8" name="Текст 5"/>
          <p:cNvSpPr txBox="1">
            <a:spLocks/>
          </p:cNvSpPr>
          <p:nvPr/>
        </p:nvSpPr>
        <p:spPr bwMode="auto">
          <a:xfrm>
            <a:off x="4932040" y="3717032"/>
            <a:ext cx="236558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b="1" kern="1200">
                <a:solidFill>
                  <a:srgbClr val="C00000"/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ЖИВОТНЫЕ</a:t>
            </a:r>
            <a:endParaRPr lang="ru-RU" sz="2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75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рибы картинки - Смотреть картин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4824"/>
            <a:ext cx="5961312" cy="446449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31225" y="4365104"/>
            <a:ext cx="32583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мухомор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8" name="Picture 4" descr="http://www.stevenround-birdphotography.com/source/image/mistle-thrush-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" t="2017" r="2403" b="15235"/>
          <a:stretch/>
        </p:blipFill>
        <p:spPr bwMode="auto">
          <a:xfrm>
            <a:off x="1259632" y="1575186"/>
            <a:ext cx="6321348" cy="473413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064896" cy="129614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+mn-lt"/>
              </a:rPr>
              <a:t>Распределите живые организмы по царствам, записывая их названия.</a:t>
            </a:r>
            <a:endParaRPr lang="ru-RU" sz="3600" b="1" dirty="0"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99876" y="4365104"/>
            <a:ext cx="2121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дрозд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30" name="Picture 6" descr="&quot;ВЕДОМОСТИ Урал&quot; :: Новости :: Новости Екатеринбурга, журналистские расследования, интервью, разоблачения, скандалы, общественн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6336704" cy="479024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187185" y="4421910"/>
            <a:ext cx="6841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холерный вибрион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32" name="Picture 8" descr="http://a702.phobos.apple.com/us/r1000/087/Purple/v4/b4/3e/80/b43e80c8-fae3-7215-30c1-ed5478e92c93/mzm.bcnydkfl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5" b="4975"/>
          <a:stretch/>
        </p:blipFill>
        <p:spPr bwMode="auto">
          <a:xfrm>
            <a:off x="1835696" y="1844824"/>
            <a:ext cx="5328592" cy="476590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034705" y="4574310"/>
            <a:ext cx="2847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бабочка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34" name="Picture 10" descr="http://physicist.in.ua/uploads/posts/2015-03/1426626623_acornleafoak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16832"/>
            <a:ext cx="6192688" cy="464451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707904" y="4623208"/>
            <a:ext cx="13612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дуб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36" name="Picture 12" descr="http://24veg.ru.images.1c-bitrix-cdn.ru/upload/iblock/71d/lam.jpg?130157230215727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696744" cy="463620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449731" y="4478716"/>
            <a:ext cx="39565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ламинария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38" name="Picture 14" descr="http://img-fotki.yandex.ru/get/6505/96587932.11/0_869ab_62145886_XL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698422" cy="46805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873071" y="4558633"/>
            <a:ext cx="3183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трутовик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40" name="Picture 16" descr="http://www.medicalnewstoday.com/images/articles/275/275572/streptococcus-infectio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6768752" cy="508623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320961" y="4540515"/>
            <a:ext cx="4312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стрептококк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44" name="Picture 20" descr="http://zoyler.com/wp-content/uploads/2013/06/Humpback-whale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696744" cy="499380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3803828" y="4589222"/>
            <a:ext cx="1313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кит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46" name="Picture 22" descr="http://vash-aromat.ru/_pu/2/36692276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840760" cy="513057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3479078" y="4662426"/>
            <a:ext cx="2164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лотос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09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7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1000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5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10" grpId="0"/>
      <p:bldP spid="10" grpId="1"/>
      <p:bldP spid="12" grpId="0"/>
      <p:bldP spid="12" grpId="1"/>
      <p:bldP spid="14" grpId="0"/>
      <p:bldP spid="14" grpId="1"/>
      <p:bldP spid="16" grpId="0"/>
      <p:bldP spid="16" grpId="1"/>
      <p:bldP spid="18" grpId="0"/>
      <p:bldP spid="18" grpId="1"/>
      <p:bldP spid="21" grpId="0"/>
      <p:bldP spid="21" grpId="1"/>
      <p:bldP spid="23" grpId="0"/>
      <p:bldP spid="23" grpId="1"/>
      <p:bldP spid="25" grpId="0"/>
      <p:bldP spid="25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1580</Words>
  <Application>Microsoft Office PowerPoint</Application>
  <PresentationFormat>Екран (4:3)</PresentationFormat>
  <Paragraphs>546</Paragraphs>
  <Slides>18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18</vt:i4>
      </vt:variant>
    </vt:vector>
  </HeadingPairs>
  <TitlesOfParts>
    <vt:vector size="19" baseType="lpstr">
      <vt:lpstr>Тема Office</vt:lpstr>
      <vt:lpstr>Знакомство </vt:lpstr>
      <vt:lpstr>Выделите естественные тела живой природы: </vt:lpstr>
      <vt:lpstr>Презентація PowerPoint</vt:lpstr>
      <vt:lpstr>Биология –  наука о живой природе</vt:lpstr>
      <vt:lpstr>Работа с учебником (с. 8)</vt:lpstr>
      <vt:lpstr>  БИОЛОГИЯ</vt:lpstr>
      <vt:lpstr>Отгадайте загадки и ребусы</vt:lpstr>
      <vt:lpstr>Царства живой природы</vt:lpstr>
      <vt:lpstr>Распределите живые организмы по царствам, записывая их названия.</vt:lpstr>
      <vt:lpstr>Проверь себя</vt:lpstr>
      <vt:lpstr>Физкультминутка «Угадай царство»</vt:lpstr>
      <vt:lpstr>Биологические науки</vt:lpstr>
      <vt:lpstr>Биологические знания  в жизни человека </vt:lpstr>
      <vt:lpstr>Выводы  </vt:lpstr>
      <vt:lpstr>Подводим итоги</vt:lpstr>
      <vt:lpstr>Домашнее задание</vt:lpstr>
      <vt:lpstr>Используемые ресурсы</vt:lpstr>
      <vt:lpstr>Используемые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Редактор</dc:creator>
  <cp:lastModifiedBy>LEGION</cp:lastModifiedBy>
  <cp:revision>16</cp:revision>
  <dcterms:created xsi:type="dcterms:W3CDTF">2013-10-31T10:14:44Z</dcterms:created>
  <dcterms:modified xsi:type="dcterms:W3CDTF">2015-11-27T10:48:09Z</dcterms:modified>
</cp:coreProperties>
</file>