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5" r:id="rId2"/>
    <p:sldMasterId id="2147483701" r:id="rId3"/>
    <p:sldMasterId id="2147483717" r:id="rId4"/>
    <p:sldMasterId id="2147483733" r:id="rId5"/>
    <p:sldMasterId id="2147483749" r:id="rId6"/>
  </p:sldMasterIdLst>
  <p:notesMasterIdLst>
    <p:notesMasterId r:id="rId15"/>
  </p:notesMasterIdLst>
  <p:sldIdLst>
    <p:sldId id="273" r:id="rId7"/>
    <p:sldId id="274" r:id="rId8"/>
    <p:sldId id="275" r:id="rId9"/>
    <p:sldId id="276" r:id="rId10"/>
    <p:sldId id="277" r:id="rId11"/>
    <p:sldId id="282" r:id="rId12"/>
    <p:sldId id="281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CCFF"/>
    <a:srgbClr val="FF99FF"/>
    <a:srgbClr val="99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52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D7646-3B12-4AE1-8E71-3F17C3ADEC13}" type="datetimeFigureOut">
              <a:rPr lang="uk-UA" smtClean="0"/>
              <a:t>27.11.2015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A6BF8-FA56-429F-8720-C308DAD8D4A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794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Вирусы и фаги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Урок биологии10класс</a:t>
            </a:r>
          </a:p>
          <a:p>
            <a:r>
              <a:rPr lang="ru-RU" smtClean="0"/>
              <a:t>Учитель СОШ№17</a:t>
            </a:r>
          </a:p>
          <a:p>
            <a:r>
              <a:rPr lang="ru-RU" smtClean="0"/>
              <a:t> г. Уральска  ЗКО</a:t>
            </a:r>
          </a:p>
          <a:p>
            <a:r>
              <a:rPr lang="ru-RU" smtClean="0"/>
              <a:t>Кондрашова О.А.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Вирусы и фаги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Урок биологии10класс</a:t>
            </a:r>
          </a:p>
          <a:p>
            <a:r>
              <a:rPr lang="ru-RU" smtClean="0"/>
              <a:t>Учитель СОШ№17</a:t>
            </a:r>
          </a:p>
          <a:p>
            <a:r>
              <a:rPr lang="ru-RU" smtClean="0"/>
              <a:t> г. Уральска  ЗКО</a:t>
            </a:r>
          </a:p>
          <a:p>
            <a:r>
              <a:rPr lang="ru-RU" smtClean="0"/>
              <a:t>Кондрашова О.А.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81029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Тест – опрос</a:t>
            </a:r>
          </a:p>
          <a:p>
            <a:r>
              <a:rPr lang="ru-RU" smtClean="0"/>
              <a:t>    1. К организмам с автотрофным типом питания относятся:</a:t>
            </a:r>
          </a:p>
          <a:p>
            <a:r>
              <a:rPr lang="ru-RU" smtClean="0"/>
              <a:t>а) высшие растения;                б) животные;</a:t>
            </a:r>
          </a:p>
          <a:p>
            <a:r>
              <a:rPr lang="ru-RU" smtClean="0"/>
              <a:t>в) грибы;                                   г) болезнетворные бактерии.</a:t>
            </a:r>
          </a:p>
          <a:p>
            <a:r>
              <a:rPr lang="ru-RU" smtClean="0"/>
              <a:t>    2. Каким образом бактерии переносят неблагоприятные условия?</a:t>
            </a:r>
          </a:p>
          <a:p>
            <a:r>
              <a:rPr lang="ru-RU" smtClean="0"/>
              <a:t>а) в состоянии споры;              б) в состоянии гаметы;</a:t>
            </a:r>
          </a:p>
          <a:p>
            <a:r>
              <a:rPr lang="ru-RU" smtClean="0"/>
              <a:t>в) в состоянии зиготы;             г) в состоянии активности организма.</a:t>
            </a:r>
          </a:p>
          <a:p>
            <a:r>
              <a:rPr lang="ru-RU" smtClean="0"/>
              <a:t>   </a:t>
            </a:r>
          </a:p>
          <a:p>
            <a:r>
              <a:rPr lang="ru-RU" smtClean="0"/>
              <a:t>3. Ядро играет большую роль в клетке, т.к. оно участвует в синтезе:</a:t>
            </a:r>
          </a:p>
          <a:p>
            <a:endParaRPr lang="ru-RU" smtClean="0"/>
          </a:p>
          <a:p>
            <a:r>
              <a:rPr lang="ru-RU" smtClean="0"/>
              <a:t>а) глюкозы;                                 б) липидов;</a:t>
            </a:r>
          </a:p>
          <a:p>
            <a:r>
              <a:rPr lang="ru-RU" smtClean="0"/>
              <a:t>в) клетчатки;                               г) нуклеиновых кислот.</a:t>
            </a:r>
          </a:p>
          <a:p>
            <a:endParaRPr lang="ru-RU" smtClean="0"/>
          </a:p>
          <a:p>
            <a:r>
              <a:rPr lang="ru-RU" smtClean="0"/>
              <a:t>  4. Как животные, так и растительные клетки имеют:</a:t>
            </a:r>
          </a:p>
          <a:p>
            <a:endParaRPr lang="ru-RU" smtClean="0"/>
          </a:p>
          <a:p>
            <a:r>
              <a:rPr lang="ru-RU" smtClean="0"/>
              <a:t>а) ядро;                                      б) вакуоли с клеточным соком;</a:t>
            </a:r>
          </a:p>
          <a:p>
            <a:r>
              <a:rPr lang="ru-RU" smtClean="0"/>
              <a:t>в) хлоропласты;                         г) оболочку из клетчатки.</a:t>
            </a:r>
          </a:p>
          <a:p>
            <a:r>
              <a:rPr lang="ru-RU" smtClean="0"/>
              <a:t>5. В растительную клетку, в отличие от животной, в процессе обмена </a:t>
            </a:r>
          </a:p>
          <a:p>
            <a:r>
              <a:rPr lang="ru-RU" smtClean="0"/>
              <a:t>     веществ из      окружающей среды поступают:</a:t>
            </a:r>
          </a:p>
          <a:p>
            <a:r>
              <a:rPr lang="ru-RU" smtClean="0"/>
              <a:t>а) углеводы;                               б) жиры;</a:t>
            </a:r>
          </a:p>
          <a:p>
            <a:r>
              <a:rPr lang="ru-RU" smtClean="0"/>
              <a:t>в) неорганические вещества;      г) белки.</a:t>
            </a:r>
          </a:p>
          <a:p>
            <a:r>
              <a:rPr lang="ru-RU" smtClean="0"/>
              <a:t>6. Клетки организмов эукариот , в отличие от прокариот, имеют:</a:t>
            </a:r>
          </a:p>
          <a:p>
            <a:r>
              <a:rPr lang="ru-RU" smtClean="0"/>
              <a:t>а) цитоплазму;         б) ядро, покрытое оболочкой;        в) молекулы ДНК;</a:t>
            </a:r>
          </a:p>
          <a:p>
            <a:r>
              <a:rPr lang="ru-RU" smtClean="0"/>
              <a:t>г) митохондрии;       д) плотную оболочку;           е) эндоплазматическую сеть.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Тест – опрос</a:t>
            </a:r>
          </a:p>
          <a:p>
            <a:r>
              <a:rPr lang="ru-RU" smtClean="0"/>
              <a:t>    1. К организмам с автотрофным типом питания относятся:</a:t>
            </a:r>
          </a:p>
          <a:p>
            <a:r>
              <a:rPr lang="ru-RU" smtClean="0"/>
              <a:t>а) высшие растения;                б) животные;</a:t>
            </a:r>
          </a:p>
          <a:p>
            <a:r>
              <a:rPr lang="ru-RU" smtClean="0"/>
              <a:t>в) грибы;                                   г) болезнетворные бактерии.</a:t>
            </a:r>
          </a:p>
          <a:p>
            <a:r>
              <a:rPr lang="ru-RU" smtClean="0"/>
              <a:t>    2. Каким образом бактерии переносят неблагоприятные условия?</a:t>
            </a:r>
          </a:p>
          <a:p>
            <a:r>
              <a:rPr lang="ru-RU" smtClean="0"/>
              <a:t>а) в состоянии споры;              б) в состоянии гаметы;</a:t>
            </a:r>
          </a:p>
          <a:p>
            <a:r>
              <a:rPr lang="ru-RU" smtClean="0"/>
              <a:t>в) в состоянии зиготы;             г) в состоянии активности организма.</a:t>
            </a:r>
          </a:p>
          <a:p>
            <a:r>
              <a:rPr lang="ru-RU" smtClean="0"/>
              <a:t>   </a:t>
            </a:r>
          </a:p>
          <a:p>
            <a:r>
              <a:rPr lang="ru-RU" smtClean="0"/>
              <a:t>3. Ядро играет большую роль в клетке, т.к. оно участвует в синтезе:</a:t>
            </a:r>
          </a:p>
          <a:p>
            <a:endParaRPr lang="ru-RU" smtClean="0"/>
          </a:p>
          <a:p>
            <a:r>
              <a:rPr lang="ru-RU" smtClean="0"/>
              <a:t>а) глюкозы;                                 б) липидов;</a:t>
            </a:r>
          </a:p>
          <a:p>
            <a:r>
              <a:rPr lang="ru-RU" smtClean="0"/>
              <a:t>в) клетчатки;                               г) нуклеиновых кислот.</a:t>
            </a:r>
          </a:p>
          <a:p>
            <a:endParaRPr lang="ru-RU" smtClean="0"/>
          </a:p>
          <a:p>
            <a:r>
              <a:rPr lang="ru-RU" smtClean="0"/>
              <a:t>  4. Как животные, так и растительные клетки имеют:</a:t>
            </a:r>
          </a:p>
          <a:p>
            <a:endParaRPr lang="ru-RU" smtClean="0"/>
          </a:p>
          <a:p>
            <a:r>
              <a:rPr lang="ru-RU" smtClean="0"/>
              <a:t>а) ядро;                                      б) вакуоли с клеточным соком;</a:t>
            </a:r>
          </a:p>
          <a:p>
            <a:r>
              <a:rPr lang="ru-RU" smtClean="0"/>
              <a:t>в) хлоропласты;                         г) оболочку из клетчатки.</a:t>
            </a:r>
          </a:p>
          <a:p>
            <a:r>
              <a:rPr lang="ru-RU" smtClean="0"/>
              <a:t>5. В растительную клетку, в отличие от животной, в процессе обмена </a:t>
            </a:r>
          </a:p>
          <a:p>
            <a:r>
              <a:rPr lang="ru-RU" smtClean="0"/>
              <a:t>     веществ из      окружающей среды поступают:</a:t>
            </a:r>
          </a:p>
          <a:p>
            <a:r>
              <a:rPr lang="ru-RU" smtClean="0"/>
              <a:t>а) углеводы;                               б) жиры;</a:t>
            </a:r>
          </a:p>
          <a:p>
            <a:r>
              <a:rPr lang="ru-RU" smtClean="0"/>
              <a:t>в) неорганические вещества;      г) белки.</a:t>
            </a:r>
          </a:p>
          <a:p>
            <a:r>
              <a:rPr lang="ru-RU" smtClean="0"/>
              <a:t>6. Клетки организмов эукариот , в отличие от прокариот, имеют:</a:t>
            </a:r>
          </a:p>
          <a:p>
            <a:r>
              <a:rPr lang="ru-RU" smtClean="0"/>
              <a:t>а) цитоплазму;         б) ядро, покрытое оболочкой;        в) молекулы ДНК;</a:t>
            </a:r>
          </a:p>
          <a:p>
            <a:r>
              <a:rPr lang="ru-RU" smtClean="0"/>
              <a:t>г) митохондрии;       д) плотную оболочку;           е) эндоплазматическую сеть.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4411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Взаимопроверка</a:t>
            </a:r>
          </a:p>
          <a:p>
            <a:endParaRPr lang="ru-RU" smtClean="0"/>
          </a:p>
          <a:p>
            <a:r>
              <a:rPr lang="ru-RU" smtClean="0"/>
              <a:t>Ответы: 1- а; 2- а; 3 – г; 4 – а; 5 – в; 6 – б, г, е. 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1 -5 по 1 баллу; 6  до 3 баллов.</a:t>
            </a:r>
          </a:p>
          <a:p>
            <a:endParaRPr lang="ru-RU" smtClean="0"/>
          </a:p>
          <a:p>
            <a:r>
              <a:rPr lang="ru-RU" smtClean="0"/>
              <a:t>Поставь балл в карточку самооценки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Взаимопроверка</a:t>
            </a:r>
          </a:p>
          <a:p>
            <a:endParaRPr lang="ru-RU" smtClean="0"/>
          </a:p>
          <a:p>
            <a:r>
              <a:rPr lang="ru-RU" smtClean="0"/>
              <a:t>Ответы: 1- а; 2- а; 3 – г; 4 – а; 5 – в; 6 – б, г, е. 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1 -5 по 1 баллу; 6  до 3 баллов.</a:t>
            </a:r>
          </a:p>
          <a:p>
            <a:endParaRPr lang="ru-RU" smtClean="0"/>
          </a:p>
          <a:p>
            <a:r>
              <a:rPr lang="ru-RU" smtClean="0"/>
              <a:t>Поставь балл в карточку самооценки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9266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Объясните   </a:t>
            </a:r>
          </a:p>
          <a:p>
            <a:r>
              <a:rPr lang="ru-RU" smtClean="0"/>
              <a:t>Почему погибли археологи?</a:t>
            </a:r>
          </a:p>
          <a:p>
            <a:r>
              <a:rPr lang="ru-RU" smtClean="0"/>
              <a:t>Природа словно в прятки</a:t>
            </a:r>
            <a:br>
              <a:rPr lang="ru-RU" smtClean="0"/>
            </a:br>
            <a:r>
              <a:rPr lang="ru-RU" smtClean="0"/>
              <a:t>Играет с человеческой судьбой</a:t>
            </a:r>
            <a:br>
              <a:rPr lang="ru-RU" smtClean="0"/>
            </a:br>
            <a:r>
              <a:rPr lang="ru-RU" smtClean="0"/>
              <a:t>И любит нам загадывать загадки</a:t>
            </a:r>
            <a:br>
              <a:rPr lang="ru-RU" smtClean="0"/>
            </a:br>
            <a:r>
              <a:rPr lang="ru-RU" smtClean="0"/>
              <a:t>Одну сложней загадку за другой!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Объясните   </a:t>
            </a:r>
          </a:p>
          <a:p>
            <a:r>
              <a:rPr lang="ru-RU" smtClean="0"/>
              <a:t>Почему погибли археологи?</a:t>
            </a:r>
          </a:p>
          <a:p>
            <a:r>
              <a:rPr lang="ru-RU" smtClean="0"/>
              <a:t>Природа словно в прятки</a:t>
            </a:r>
            <a:br>
              <a:rPr lang="ru-RU" smtClean="0"/>
            </a:br>
            <a:r>
              <a:rPr lang="ru-RU" smtClean="0"/>
              <a:t>Играет с человеческой судьбой</a:t>
            </a:r>
            <a:br>
              <a:rPr lang="ru-RU" smtClean="0"/>
            </a:br>
            <a:r>
              <a:rPr lang="ru-RU" smtClean="0"/>
              <a:t>И любит нам загадывать загадки</a:t>
            </a:r>
            <a:br>
              <a:rPr lang="ru-RU" smtClean="0"/>
            </a:br>
            <a:r>
              <a:rPr lang="ru-RU" smtClean="0"/>
              <a:t>Одну сложней загадку за другой!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20871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История</a:t>
            </a:r>
          </a:p>
          <a:p>
            <a:r>
              <a:rPr lang="ru-RU" smtClean="0"/>
              <a:t>   </a:t>
            </a:r>
          </a:p>
          <a:p>
            <a:r>
              <a:rPr lang="ru-RU" smtClean="0"/>
              <a:t> В 1892 г.  Ивановский Д.И. получил инфекционный экстракт табака, пораженных мозаичной болезнью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История</a:t>
            </a:r>
          </a:p>
          <a:p>
            <a:r>
              <a:rPr lang="ru-RU" smtClean="0"/>
              <a:t>   </a:t>
            </a:r>
          </a:p>
          <a:p>
            <a:r>
              <a:rPr lang="ru-RU" smtClean="0"/>
              <a:t> В 1892 г.  Ивановский Д.И. получил инфекционный экстракт табака, пораженных мозаичной болезнью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7123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Распространение чумы </a:t>
            </a:r>
          </a:p>
          <a:p>
            <a:r>
              <a:rPr lang="ru-RU" smtClean="0"/>
              <a:t> XIV век 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       ХХ век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Распространение чумы </a:t>
            </a:r>
          </a:p>
          <a:p>
            <a:r>
              <a:rPr lang="ru-RU" smtClean="0"/>
              <a:t> XIV век 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       ХХ век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2667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Вирусы, поражающие бактерии. </a:t>
            </a:r>
          </a:p>
          <a:p>
            <a:r>
              <a:rPr lang="ru-RU" smtClean="0"/>
              <a:t>Бактериофаги разрушают бактериальные клетки, используются для лечения бактериальных заболеваний. </a:t>
            </a:r>
          </a:p>
          <a:p>
            <a:r>
              <a:rPr lang="ru-RU" smtClean="0"/>
              <a:t>Бактериофаг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Вирусы, поражающие бактерии. </a:t>
            </a:r>
          </a:p>
          <a:p>
            <a:r>
              <a:rPr lang="ru-RU" smtClean="0"/>
              <a:t>Бактериофаги разрушают бактериальные клетки, используются для лечения бактериальных заболеваний. </a:t>
            </a:r>
          </a:p>
          <a:p>
            <a:r>
              <a:rPr lang="ru-RU" smtClean="0"/>
              <a:t>Бактериофаг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8906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Вирусы – кто?</a:t>
            </a:r>
          </a:p>
          <a:p>
            <a:r>
              <a:rPr lang="ru-RU" smtClean="0"/>
              <a:t>Вирусы – что?</a:t>
            </a:r>
          </a:p>
          <a:p>
            <a:r>
              <a:rPr lang="ru-RU" smtClean="0"/>
              <a:t>Свойства:</a:t>
            </a:r>
          </a:p>
          <a:p>
            <a:r>
              <a:rPr lang="ru-RU" smtClean="0"/>
              <a:t>потребление пищи;</a:t>
            </a:r>
          </a:p>
          <a:p>
            <a:r>
              <a:rPr lang="ru-RU" smtClean="0"/>
              <a:t>выработка энергии;</a:t>
            </a:r>
          </a:p>
          <a:p>
            <a:r>
              <a:rPr lang="ru-RU" smtClean="0"/>
              <a:t>рост;</a:t>
            </a:r>
          </a:p>
          <a:p>
            <a:r>
              <a:rPr lang="ru-RU" smtClean="0"/>
              <a:t>обмен веществ;</a:t>
            </a:r>
          </a:p>
          <a:p>
            <a:r>
              <a:rPr lang="ru-RU" smtClean="0"/>
              <a:t>клеточное строение;</a:t>
            </a:r>
          </a:p>
          <a:p>
            <a:r>
              <a:rPr lang="ru-RU" smtClean="0"/>
              <a:t>способность к размножению;</a:t>
            </a:r>
          </a:p>
          <a:p>
            <a:r>
              <a:rPr lang="ru-RU" smtClean="0"/>
              <a:t>наследственность;</a:t>
            </a:r>
          </a:p>
          <a:p>
            <a:r>
              <a:rPr lang="ru-RU" smtClean="0"/>
              <a:t>изменчивость;</a:t>
            </a:r>
          </a:p>
          <a:p>
            <a:r>
              <a:rPr lang="ru-RU" smtClean="0"/>
              <a:t>адаптивность;</a:t>
            </a:r>
          </a:p>
          <a:p>
            <a:r>
              <a:rPr lang="ru-RU" smtClean="0"/>
              <a:t>Вирус - внеклеточная форма жизни - микроскопическая частица, способная инфицировать клетки живых организмов. Вирусы являются внутриклеточными  паразитами. В настоящее время известны вирусы, размножающиеся в клетках растений, животных, грибов и бактерий.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Вирусы – кто?</a:t>
            </a:r>
          </a:p>
          <a:p>
            <a:r>
              <a:rPr lang="ru-RU" smtClean="0"/>
              <a:t>Вирусы – что?</a:t>
            </a:r>
          </a:p>
          <a:p>
            <a:r>
              <a:rPr lang="ru-RU" smtClean="0"/>
              <a:t>Свойства:</a:t>
            </a:r>
          </a:p>
          <a:p>
            <a:r>
              <a:rPr lang="ru-RU" smtClean="0"/>
              <a:t>потребление пищи;</a:t>
            </a:r>
          </a:p>
          <a:p>
            <a:r>
              <a:rPr lang="ru-RU" smtClean="0"/>
              <a:t>выработка энергии;</a:t>
            </a:r>
          </a:p>
          <a:p>
            <a:r>
              <a:rPr lang="ru-RU" smtClean="0"/>
              <a:t>рост;</a:t>
            </a:r>
          </a:p>
          <a:p>
            <a:r>
              <a:rPr lang="ru-RU" smtClean="0"/>
              <a:t>обмен веществ;</a:t>
            </a:r>
          </a:p>
          <a:p>
            <a:r>
              <a:rPr lang="ru-RU" smtClean="0"/>
              <a:t>клеточное строение;</a:t>
            </a:r>
          </a:p>
          <a:p>
            <a:r>
              <a:rPr lang="ru-RU" smtClean="0"/>
              <a:t>способность к размножению;</a:t>
            </a:r>
          </a:p>
          <a:p>
            <a:r>
              <a:rPr lang="ru-RU" smtClean="0"/>
              <a:t>наследственность;</a:t>
            </a:r>
          </a:p>
          <a:p>
            <a:r>
              <a:rPr lang="ru-RU" smtClean="0"/>
              <a:t>изменчивость;</a:t>
            </a:r>
          </a:p>
          <a:p>
            <a:r>
              <a:rPr lang="ru-RU" smtClean="0"/>
              <a:t>адаптивность;</a:t>
            </a:r>
          </a:p>
          <a:p>
            <a:r>
              <a:rPr lang="ru-RU" smtClean="0"/>
              <a:t>Вирус - внеклеточная форма жизни - микроскопическая частица, способная инфицировать клетки живых организмов. Вирусы являются внутриклеточными  паразитами. В настоящее время известны вирусы, размножающиеся в клетках растений, животных, грибов и бактерий.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1620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T0" fmla="*/ 0 w 21600"/>
                <a:gd name="T1" fmla="*/ 0 h 21231"/>
                <a:gd name="T2" fmla="*/ 0 w 21600"/>
                <a:gd name="T3" fmla="*/ 0 h 21231"/>
                <a:gd name="T4" fmla="*/ 0 w 21600"/>
                <a:gd name="T5" fmla="*/ 0 h 212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lnTo>
                    <a:pt x="3976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3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FF863-FA33-4F5D-8F17-FC9A5730760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241128"/>
      </p:ext>
    </p:extLst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4E783-AE3E-4B25-800F-1CEBAA4EE5E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294879"/>
      </p:ext>
    </p:extLst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E05EF-3885-4D70-BBB3-6550EB2B047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571131"/>
      </p:ext>
    </p:extLst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20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520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A6CB7A5-F16D-4A40-ABAD-99037190C64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658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F3F179F-647C-4251-A164-063E9F81310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95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51A6D1A-E6C9-4F5D-AD5F-B41BC3AA85D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95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2A11C95-7BB0-4251-826D-B440B45BD01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783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7C7E248-CE07-492C-92A5-7BA60F564CB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80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29D89B-90CA-42C6-84D2-BCC1A58B3F6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3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6F2474B-18B7-4ED1-B5CE-2B779661A22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489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FDA56D5-C7E3-42DE-8023-5F3ADF87514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215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5D2A6-35E0-44B1-B840-F688AB06E8B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505732"/>
      </p:ext>
    </p:extLst>
  </p:cSld>
  <p:clrMapOvr>
    <a:masterClrMapping/>
  </p:clrMapOvr>
  <p:transition spd="med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549EA92-C784-4591-AFAA-B990EDE0552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554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EDFB821-42CC-4108-9466-85B5B7BD297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136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61C01ED-1BB1-4B29-A94F-FF49D079963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1986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BB47350-8983-4432-AAAF-09BE4EFD28A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2369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0960FD-26F3-4AD4-857A-E0638FD6492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144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165C8A-77DB-4DA2-B709-99A63FEBE1C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354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33DDBB5-98C5-4A65-852A-43DBB62D7F9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9701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20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520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866AF6-B222-48FE-80ED-B1114385CF7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3160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123B0E0-040C-4D7F-A78F-6B621DF47C9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862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58A80A6-D1DB-4AB9-AC42-4D46B65F219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37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C9527-F701-41E7-9FEF-C67CDB4F566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937392"/>
      </p:ext>
    </p:extLst>
  </p:cSld>
  <p:clrMapOvr>
    <a:masterClrMapping/>
  </p:clrMapOvr>
  <p:transition spd="med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C18FA2A-A4BF-4CE2-B4EE-E87247FF603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5668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65A7E0-F600-4213-AE1B-887666E9D0C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4926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2E9C00C-E1F4-4E13-A13F-EEFD5B5C83A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1497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6D8F0CC-CD42-4168-80B3-8C74EEA44EA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4516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3E7D2E2-1AA7-4E0C-931B-13240C76A69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149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73F204C-2F51-4BE0-A466-C4F8D49212A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8397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0CA8D33-E57B-41CE-BA40-4FD79A004AA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4099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631AEE7-5E18-41FA-9BE3-87DD1499320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806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02F20A-F5B6-42EF-81F7-51FFBE0E66A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9456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86BAC1-7B3B-45CE-89D2-D595B4731F5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377EF-3323-4228-A71E-E77A4E628B7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822827"/>
      </p:ext>
    </p:extLst>
  </p:cSld>
  <p:clrMapOvr>
    <a:masterClrMapping/>
  </p:clrMapOvr>
  <p:transition spd="med">
    <p:circl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18389CA-597F-4C8F-910E-48709913261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0747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044CA9C-D9B1-4FA4-B023-ADEC624EDBA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9233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20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520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FA4A821-4942-4240-8480-7F0F7177FCA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8412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9486859-B103-4A99-9126-B35E9DC25BA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9780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EC2B8D7-E9E1-4F96-95ED-2C5D926646A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9992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5332216-DAD5-48E0-B700-2EE92293D15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9619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FB19480-72B9-48C6-B1D3-75D1868A84F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0931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5A1185D-4331-4FCF-96D8-0DA6367A55C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8896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27C7E5A-7D5A-4054-A7C5-C21D5CFEB46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2218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E726027-BE2B-47F9-B7C0-E7AE86F2E9F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393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057E4-AF0D-403D-842B-4B097F72B26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053320"/>
      </p:ext>
    </p:extLst>
  </p:cSld>
  <p:clrMapOvr>
    <a:masterClrMapping/>
  </p:clrMapOvr>
  <p:transition spd="med">
    <p:circl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5F517BF-8415-4E6E-8FE2-4FD99F2D0FC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83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CEC1AE8-267E-4714-9CF3-986DE9A44C3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2092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1773220-B75F-4BAE-B47E-2263AA1E18B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990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94D93F1-4CBD-4812-AE9C-66D0A9B4A6E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6760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7831813-8759-4390-8B92-4D7E6560F78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847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6015BC-4851-4D4B-8E72-D7489D125CD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4347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4664C86-FFA7-449D-84F5-26E81571A9B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7597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20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520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8BF4E4B-710B-43E6-93D2-9A8ABBC7DFC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598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33153AC-BD1C-4640-BC32-4F54580DC22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360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6B5F59C-AA91-4D15-8FEE-182B32082FE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45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592C7-EDD8-4154-B6C8-B178689A832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804334"/>
      </p:ext>
    </p:extLst>
  </p:cSld>
  <p:clrMapOvr>
    <a:masterClrMapping/>
  </p:clrMapOvr>
  <p:transition spd="med">
    <p:circl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8E64DCA-7ECB-4DA5-8328-6C7B99E6326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278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0F43D8-9788-4257-BE19-07F1A2B18D4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5999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93B743-5FCE-46E8-BA15-3A1B745D872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0126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7BDD01B-15DE-4938-898B-E2560BF9F2A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6873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377FE9-F461-4CBA-A98D-20BC6589589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3067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6919A6D-2415-456F-A500-80B9CCAC4C6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3216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C41A6BA-14BC-4CD9-8B1B-CBE67A8044C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9151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17E9767-C565-4C1F-88C4-AB7D9E1CCF0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66458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F400E27-17AD-4088-AE47-2F742B6EF6C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4108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8213A7F-A5A5-424C-AD9D-85B579AFB09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291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7CF2B-A0E4-403C-899F-73C2520F7A8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2544"/>
      </p:ext>
    </p:extLst>
  </p:cSld>
  <p:clrMapOvr>
    <a:masterClrMapping/>
  </p:clrMapOvr>
  <p:transition spd="med">
    <p:circl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BB1B37-9135-4848-9F26-285DB6105F5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06399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07267A1-0469-4E52-ADB8-A771CAD6377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4047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20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520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02B15D2-2AF7-46D4-99CB-F8C98588828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7881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55D78FE-7133-4EB8-9195-7A58B4A2910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3080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85FA810-CDB4-47F7-AC2C-036FEE2AF32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7943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FD5C99C-E15E-4EA0-BC5F-C066CC2BCD2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38774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098ED5B-4A7C-47AB-9DD1-7888D7420F8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7315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28BF7C8-FB00-4230-BDC5-F01C2EF7994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852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3150769-6E7C-43C4-9384-C4D0D6A1845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46686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76601CD-0919-4E1D-A346-7FD340C704E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28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074BA-89FE-4317-9885-D00AB40FFB7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922431"/>
      </p:ext>
    </p:extLst>
  </p:cSld>
  <p:clrMapOvr>
    <a:masterClrMapping/>
  </p:clrMapOvr>
  <p:transition spd="med">
    <p:circl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9677E1F-94F8-4CC9-8C0D-99DBB5E880D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4906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9211AD-7350-44F5-82D6-3E6144959DC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5444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2AB4005-3376-4CF1-B19E-82AA15FA515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21319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06B2104-DAD4-45E1-A614-2491220F080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2315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431296-D2D0-4CEF-9A41-F24FBE4F517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9778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A4BCDED-5B47-494C-9C9C-AB3374C5D16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1661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ED2121-52CF-42BB-81DE-282F9DA1CAF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50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49B47-0465-45F0-8E6D-8117DCF4DD9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854703"/>
      </p:ext>
    </p:extLst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3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2072C3A8-579A-41C5-995A-597ED49D569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816" r:id="rId1"/>
    <p:sldLayoutId id="2147486806" r:id="rId2"/>
    <p:sldLayoutId id="2147486807" r:id="rId3"/>
    <p:sldLayoutId id="2147486808" r:id="rId4"/>
    <p:sldLayoutId id="2147486809" r:id="rId5"/>
    <p:sldLayoutId id="2147486810" r:id="rId6"/>
    <p:sldLayoutId id="2147486811" r:id="rId7"/>
    <p:sldLayoutId id="2147486812" r:id="rId8"/>
    <p:sldLayoutId id="2147486813" r:id="rId9"/>
    <p:sldLayoutId id="2147486814" r:id="rId10"/>
    <p:sldLayoutId id="2147486815" r:id="rId11"/>
  </p:sldLayoutIdLst>
  <p:transition spd="med">
    <p:circle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414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2059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415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13416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206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16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206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07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418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418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3418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22068EB4-AB34-419E-8879-3FC57BBA958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341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817" r:id="rId1"/>
    <p:sldLayoutId id="2147486818" r:id="rId2"/>
    <p:sldLayoutId id="2147486819" r:id="rId3"/>
    <p:sldLayoutId id="2147486820" r:id="rId4"/>
    <p:sldLayoutId id="2147486821" r:id="rId5"/>
    <p:sldLayoutId id="2147486822" r:id="rId6"/>
    <p:sldLayoutId id="2147486823" r:id="rId7"/>
    <p:sldLayoutId id="2147486824" r:id="rId8"/>
    <p:sldLayoutId id="2147486825" r:id="rId9"/>
    <p:sldLayoutId id="2147486826" r:id="rId10"/>
    <p:sldLayoutId id="2147486827" r:id="rId11"/>
    <p:sldLayoutId id="2147486828" r:id="rId12"/>
    <p:sldLayoutId id="2147486829" r:id="rId13"/>
    <p:sldLayoutId id="2147486830" r:id="rId14"/>
    <p:sldLayoutId id="2147486831" r:id="rId1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414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308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415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13416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308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16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309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9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09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96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418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418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3418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8C570C42-8E28-4A92-9224-1848A29C81D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341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832" r:id="rId1"/>
    <p:sldLayoutId id="2147486833" r:id="rId2"/>
    <p:sldLayoutId id="2147486834" r:id="rId3"/>
    <p:sldLayoutId id="2147486835" r:id="rId4"/>
    <p:sldLayoutId id="2147486836" r:id="rId5"/>
    <p:sldLayoutId id="2147486837" r:id="rId6"/>
    <p:sldLayoutId id="2147486838" r:id="rId7"/>
    <p:sldLayoutId id="2147486839" r:id="rId8"/>
    <p:sldLayoutId id="2147486840" r:id="rId9"/>
    <p:sldLayoutId id="2147486841" r:id="rId10"/>
    <p:sldLayoutId id="2147486842" r:id="rId11"/>
    <p:sldLayoutId id="2147486843" r:id="rId12"/>
    <p:sldLayoutId id="2147486844" r:id="rId13"/>
    <p:sldLayoutId id="2147486845" r:id="rId14"/>
    <p:sldLayoutId id="2147486846" r:id="rId1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414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4107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415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13416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411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16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411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11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412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20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1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418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418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3418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8A2918DC-47F1-4714-982D-F5E0002CA81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341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847" r:id="rId1"/>
    <p:sldLayoutId id="2147486848" r:id="rId2"/>
    <p:sldLayoutId id="2147486849" r:id="rId3"/>
    <p:sldLayoutId id="2147486850" r:id="rId4"/>
    <p:sldLayoutId id="2147486851" r:id="rId5"/>
    <p:sldLayoutId id="2147486852" r:id="rId6"/>
    <p:sldLayoutId id="2147486853" r:id="rId7"/>
    <p:sldLayoutId id="2147486854" r:id="rId8"/>
    <p:sldLayoutId id="2147486855" r:id="rId9"/>
    <p:sldLayoutId id="2147486856" r:id="rId10"/>
    <p:sldLayoutId id="2147486857" r:id="rId11"/>
    <p:sldLayoutId id="2147486858" r:id="rId12"/>
    <p:sldLayoutId id="2147486859" r:id="rId13"/>
    <p:sldLayoutId id="2147486860" r:id="rId14"/>
    <p:sldLayoutId id="2147486861" r:id="rId1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414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5131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415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13416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513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16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513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4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514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44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5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418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418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3418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92281F9A-04A5-4C7C-9DB0-1C986A59DD1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341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862" r:id="rId1"/>
    <p:sldLayoutId id="2147486863" r:id="rId2"/>
    <p:sldLayoutId id="2147486864" r:id="rId3"/>
    <p:sldLayoutId id="2147486865" r:id="rId4"/>
    <p:sldLayoutId id="2147486866" r:id="rId5"/>
    <p:sldLayoutId id="2147486867" r:id="rId6"/>
    <p:sldLayoutId id="2147486868" r:id="rId7"/>
    <p:sldLayoutId id="2147486869" r:id="rId8"/>
    <p:sldLayoutId id="2147486870" r:id="rId9"/>
    <p:sldLayoutId id="2147486871" r:id="rId10"/>
    <p:sldLayoutId id="2147486872" r:id="rId11"/>
    <p:sldLayoutId id="2147486873" r:id="rId12"/>
    <p:sldLayoutId id="2147486874" r:id="rId13"/>
    <p:sldLayoutId id="2147486875" r:id="rId14"/>
    <p:sldLayoutId id="2147486876" r:id="rId1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414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4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grpSp>
          <p:nvGrpSpPr>
            <p:cNvPr id="615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415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5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3416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13416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3416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615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5 w 717"/>
                <a:gd name="T1" fmla="*/ 845 h 845"/>
                <a:gd name="T2" fmla="*/ 755 w 717"/>
                <a:gd name="T3" fmla="*/ 821 h 845"/>
                <a:gd name="T4" fmla="*/ 612 w 717"/>
                <a:gd name="T5" fmla="*/ 605 h 845"/>
                <a:gd name="T6" fmla="*/ 425 w 717"/>
                <a:gd name="T7" fmla="*/ 396 h 845"/>
                <a:gd name="T8" fmla="*/ 24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8 w 717"/>
                <a:gd name="T15" fmla="*/ 198 h 845"/>
                <a:gd name="T16" fmla="*/ 419 w 717"/>
                <a:gd name="T17" fmla="*/ 408 h 845"/>
                <a:gd name="T18" fmla="*/ 606 w 717"/>
                <a:gd name="T19" fmla="*/ 623 h 845"/>
                <a:gd name="T20" fmla="*/ 755 w 717"/>
                <a:gd name="T21" fmla="*/ 845 h 845"/>
                <a:gd name="T22" fmla="*/ 75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6 w 407"/>
                <a:gd name="T1" fmla="*/ 414 h 414"/>
                <a:gd name="T2" fmla="*/ 426 w 407"/>
                <a:gd name="T3" fmla="*/ 396 h 414"/>
                <a:gd name="T4" fmla="*/ 24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5 w 407"/>
                <a:gd name="T13" fmla="*/ 204 h 414"/>
                <a:gd name="T14" fmla="*/ 426 w 407"/>
                <a:gd name="T15" fmla="*/ 414 h 414"/>
                <a:gd name="T16" fmla="*/ 42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16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616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4 w 586"/>
                <a:gd name="T1" fmla="*/ 0 h 599"/>
                <a:gd name="T2" fmla="*/ 606 w 586"/>
                <a:gd name="T3" fmla="*/ 0 h 599"/>
                <a:gd name="T4" fmla="*/ 426 w 586"/>
                <a:gd name="T5" fmla="*/ 132 h 599"/>
                <a:gd name="T6" fmla="*/ 27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6 w 586"/>
                <a:gd name="T17" fmla="*/ 282 h 599"/>
                <a:gd name="T18" fmla="*/ 432 w 586"/>
                <a:gd name="T19" fmla="*/ 138 h 599"/>
                <a:gd name="T20" fmla="*/ 624 w 586"/>
                <a:gd name="T21" fmla="*/ 0 h 599"/>
                <a:gd name="T22" fmla="*/ 62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8 w 269"/>
                <a:gd name="T1" fmla="*/ 0 h 252"/>
                <a:gd name="T2" fmla="*/ 27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8 w 269"/>
                <a:gd name="T15" fmla="*/ 0 h 252"/>
                <a:gd name="T16" fmla="*/ 28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6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617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6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418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418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3418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5EFF0ED8-29A0-4650-8A26-DE7358855C3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341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877" r:id="rId1"/>
    <p:sldLayoutId id="2147486878" r:id="rId2"/>
    <p:sldLayoutId id="2147486879" r:id="rId3"/>
    <p:sldLayoutId id="2147486880" r:id="rId4"/>
    <p:sldLayoutId id="2147486881" r:id="rId5"/>
    <p:sldLayoutId id="2147486882" r:id="rId6"/>
    <p:sldLayoutId id="2147486883" r:id="rId7"/>
    <p:sldLayoutId id="2147486884" r:id="rId8"/>
    <p:sldLayoutId id="2147486885" r:id="rId9"/>
    <p:sldLayoutId id="2147486886" r:id="rId10"/>
    <p:sldLayoutId id="2147486887" r:id="rId11"/>
    <p:sldLayoutId id="2147486888" r:id="rId12"/>
    <p:sldLayoutId id="2147486889" r:id="rId13"/>
    <p:sldLayoutId id="2147486890" r:id="rId14"/>
    <p:sldLayoutId id="2147486891" r:id="rId1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3.png"/><Relationship Id="rId4" Type="http://schemas.openxmlformats.org/officeDocument/2006/relationships/hyperlink" Target="&#1055;&#1088;&#1086;&#1082;&#1083;&#1103;&#1090;&#1100;&#1077;%20&#1074;&#1080;&#1088;&#1091;&#1089;&#1086;&#1074;1%20(1)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28600" y="1143000"/>
            <a:ext cx="8458200" cy="5016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dirty="0">
                <a:solidFill>
                  <a:srgbClr val="33CCC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+mn-cs"/>
              </a:rPr>
              <a:t>Вирусы и фаги</a:t>
            </a:r>
          </a:p>
          <a:p>
            <a:pPr algn="ctr">
              <a:defRPr/>
            </a:pPr>
            <a:endParaRPr lang="ru-RU" sz="4400" b="1" i="1" dirty="0">
              <a:solidFill>
                <a:srgbClr val="33CCC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+mn-cs"/>
            </a:endParaRPr>
          </a:p>
          <a:p>
            <a:pPr algn="ctr">
              <a:defRPr/>
            </a:pPr>
            <a:endParaRPr lang="ru-RU" sz="4400" b="1" i="1" dirty="0">
              <a:solidFill>
                <a:srgbClr val="33CCC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+mn-cs"/>
            </a:endParaRPr>
          </a:p>
          <a:p>
            <a:pPr algn="r">
              <a:defRPr/>
            </a:pPr>
            <a:r>
              <a:rPr lang="ru-RU" sz="2400" b="1" i="1" dirty="0">
                <a:solidFill>
                  <a:srgbClr val="33CCCC">
                    <a:lumMod val="50000"/>
                  </a:srgbClr>
                </a:solidFill>
                <a:latin typeface="Verdana" pitchFamily="34" charset="0"/>
                <a:cs typeface="+mn-cs"/>
              </a:rPr>
              <a:t>Урок биологии10класс</a:t>
            </a:r>
          </a:p>
          <a:p>
            <a:pPr algn="r">
              <a:defRPr/>
            </a:pPr>
            <a:r>
              <a:rPr lang="ru-RU" sz="2400" b="1" i="1" dirty="0">
                <a:solidFill>
                  <a:srgbClr val="33CCCC">
                    <a:lumMod val="50000"/>
                  </a:srgbClr>
                </a:solidFill>
                <a:latin typeface="Verdana" pitchFamily="34" charset="0"/>
                <a:cs typeface="+mn-cs"/>
              </a:rPr>
              <a:t>Учитель СОШ№17</a:t>
            </a:r>
          </a:p>
          <a:p>
            <a:pPr algn="r">
              <a:defRPr/>
            </a:pPr>
            <a:r>
              <a:rPr lang="ru-RU" sz="2400" b="1" i="1" dirty="0">
                <a:solidFill>
                  <a:srgbClr val="33CCCC">
                    <a:lumMod val="50000"/>
                  </a:srgbClr>
                </a:solidFill>
                <a:latin typeface="Verdana" pitchFamily="34" charset="0"/>
                <a:cs typeface="+mn-cs"/>
              </a:rPr>
              <a:t> г. Уральска  ЗКО</a:t>
            </a:r>
          </a:p>
          <a:p>
            <a:pPr algn="r">
              <a:defRPr/>
            </a:pPr>
            <a:r>
              <a:rPr lang="ru-RU" sz="2400" b="1" i="1" dirty="0">
                <a:solidFill>
                  <a:srgbClr val="33CCCC">
                    <a:lumMod val="50000"/>
                  </a:srgbClr>
                </a:solidFill>
                <a:latin typeface="Verdana" pitchFamily="34" charset="0"/>
                <a:cs typeface="+mn-cs"/>
              </a:rPr>
              <a:t>Кондрашова О.А</a:t>
            </a:r>
            <a:r>
              <a:rPr lang="ru-RU" sz="2800" b="1" i="1" dirty="0">
                <a:solidFill>
                  <a:srgbClr val="33CCCC">
                    <a:lumMod val="50000"/>
                  </a:srgbClr>
                </a:solidFill>
                <a:latin typeface="Verdana" pitchFamily="34" charset="0"/>
                <a:cs typeface="+mn-cs"/>
              </a:rPr>
              <a:t>.</a:t>
            </a:r>
          </a:p>
          <a:p>
            <a:pPr algn="ctr">
              <a:defRPr/>
            </a:pPr>
            <a:endParaRPr lang="ru-RU" sz="2400" b="1" dirty="0">
              <a:solidFill>
                <a:srgbClr val="33CCCC">
                  <a:lumMod val="50000"/>
                </a:srgbClr>
              </a:solidFill>
              <a:latin typeface="Verdana" pitchFamily="34" charset="0"/>
              <a:cs typeface="+mn-cs"/>
            </a:endParaRPr>
          </a:p>
          <a:p>
            <a:pPr algn="ctr">
              <a:defRPr/>
            </a:pPr>
            <a:endParaRPr lang="ru-RU" sz="4000" b="1" dirty="0">
              <a:solidFill>
                <a:srgbClr val="33CCCC">
                  <a:lumMod val="50000"/>
                </a:srgbClr>
              </a:solidFill>
              <a:latin typeface="Verdana" pitchFamily="34" charset="0"/>
              <a:cs typeface="+mn-cs"/>
            </a:endParaRPr>
          </a:p>
          <a:p>
            <a:pPr algn="ctr">
              <a:defRPr/>
            </a:pPr>
            <a:endParaRPr lang="ru-RU" sz="2400" b="1" dirty="0">
              <a:solidFill>
                <a:srgbClr val="33CCCC">
                  <a:lumMod val="50000"/>
                </a:srgb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60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948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2900" y="152400"/>
            <a:ext cx="8534400" cy="67087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smtClean="0">
                <a:solidFill>
                  <a:srgbClr val="008000"/>
                </a:solidFill>
                <a:cs typeface="+mn-cs"/>
              </a:rPr>
              <a:t>Тест – опрос</a:t>
            </a: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1. К организмам с автотрофным типом питания относятся:</a:t>
            </a: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а) высшие растения;                б) животные;</a:t>
            </a: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в) грибы;                                   г) болезнетворные бактерии.</a:t>
            </a: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2. Каким образом бактерии переносят неблагоприятные условия?</a:t>
            </a: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а) в состоянии споры;              б) в состоянии гаметы;</a:t>
            </a: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в) в состоянии зиготы;             г) в состоянии активности организма.</a:t>
            </a: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3. Ядро играет большую роль в клетке, т.к. оно участвует в синтезе:</a:t>
            </a: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endParaRPr lang="ru-RU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а) глюкозы;                                 б) липидов;</a:t>
            </a: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в) клетчатки;                               г) нуклеиновых кислот.</a:t>
            </a: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endParaRPr lang="ru-RU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4. Как животные, так и растительные клетки имеют: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endParaRPr lang="ru-RU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а) ядро;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б) вакуоли с клеточным соком;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ts val="1200"/>
              </a:lnSpc>
              <a:spcBef>
                <a:spcPts val="25"/>
              </a:spcBef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в) хлоропласты;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г) оболочку из клетчатки.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5. В растительную клетку, в отличие от животной, в процессе обмена </a:t>
            </a: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веществ из      окружающей среды поступают: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а) углеводы;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б) жиры;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в) неорганические вещества;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г) белки.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6. Клетки организмов эукариот , в отличие от прокариот, имеют: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а) цитоплазму;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б) ядро, покрытое оболочкой;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в) молекулы ДНК;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г) митохондрии;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д) плотную оболочку;</a:t>
            </a:r>
            <a:r>
              <a:rPr lang="ru-RU" sz="200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е) эндоплазматическую сеть.</a:t>
            </a:r>
            <a:endParaRPr lang="ru-RU" sz="200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endParaRPr lang="ru-RU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endParaRPr lang="ru-RU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2400" smtClean="0">
              <a:solidFill>
                <a:srgbClr val="008000"/>
              </a:solidFill>
              <a:cs typeface="+mn-cs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70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4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990600" y="990600"/>
            <a:ext cx="6491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ru-RU" b="1" smtClean="0">
                <a:solidFill>
                  <a:srgbClr val="008000"/>
                </a:solidFill>
                <a:cs typeface="+mn-cs"/>
              </a:rPr>
              <a:t>Взаимопроверка</a:t>
            </a:r>
          </a:p>
          <a:p>
            <a:pPr eaLnBrk="1" hangingPunct="1">
              <a:defRPr/>
            </a:pPr>
            <a:endParaRPr lang="ru-RU" b="1" smtClean="0">
              <a:solidFill>
                <a:srgbClr val="008000"/>
              </a:solidFill>
              <a:cs typeface="+mn-cs"/>
            </a:endParaRPr>
          </a:p>
          <a:p>
            <a:pPr eaLnBrk="1" hangingPunct="1">
              <a:defRPr/>
            </a:pPr>
            <a:r>
              <a:rPr lang="ru-RU" b="1" smtClean="0">
                <a:solidFill>
                  <a:srgbClr val="008000"/>
                </a:solidFill>
                <a:cs typeface="+mn-cs"/>
              </a:rPr>
              <a:t>Ответы: 1- а; 2- а; 3 – г; 4 – а; 5 – в; 6 – б, г, е. </a:t>
            </a:r>
          </a:p>
          <a:p>
            <a:pPr eaLnBrk="1" hangingPunct="1">
              <a:defRPr/>
            </a:pPr>
            <a:endParaRPr lang="ru-RU" b="1" smtClean="0">
              <a:solidFill>
                <a:srgbClr val="008000"/>
              </a:solidFill>
              <a:cs typeface="+mn-cs"/>
            </a:endParaRPr>
          </a:p>
          <a:p>
            <a:pPr eaLnBrk="1" hangingPunct="1">
              <a:defRPr/>
            </a:pPr>
            <a:endParaRPr lang="ru-RU" b="1" smtClean="0">
              <a:solidFill>
                <a:srgbClr val="008000"/>
              </a:solidFill>
              <a:cs typeface="+mn-cs"/>
            </a:endParaRPr>
          </a:p>
          <a:p>
            <a:pPr eaLnBrk="1" hangingPunct="1">
              <a:defRPr/>
            </a:pPr>
            <a:r>
              <a:rPr lang="ru-RU" b="1" smtClean="0">
                <a:solidFill>
                  <a:srgbClr val="008000"/>
                </a:solidFill>
                <a:cs typeface="+mn-cs"/>
              </a:rPr>
              <a:t>1 -5 по 1 баллу; 6  до 3 баллов.</a:t>
            </a:r>
          </a:p>
          <a:p>
            <a:pPr eaLnBrk="1" hangingPunct="1">
              <a:defRPr/>
            </a:pPr>
            <a:endParaRPr lang="ru-RU" b="1" smtClean="0">
              <a:solidFill>
                <a:srgbClr val="008000"/>
              </a:solidFill>
              <a:cs typeface="+mn-cs"/>
            </a:endParaRPr>
          </a:p>
          <a:p>
            <a:pPr eaLnBrk="1" hangingPunct="1">
              <a:defRPr/>
            </a:pPr>
            <a:r>
              <a:rPr lang="ru-RU" b="1" smtClean="0">
                <a:solidFill>
                  <a:srgbClr val="008000"/>
                </a:solidFill>
                <a:cs typeface="+mn-cs"/>
              </a:rPr>
              <a:t>Поставь балл в карточку самооценки 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9" name="TextBox 3"/>
          <p:cNvSpPr txBox="1">
            <a:spLocks noChangeArrowheads="1"/>
          </p:cNvSpPr>
          <p:nvPr/>
        </p:nvSpPr>
        <p:spPr bwMode="auto">
          <a:xfrm>
            <a:off x="5029200" y="3429000"/>
            <a:ext cx="3429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b="1" dirty="0" smtClean="0">
                <a:solidFill>
                  <a:srgbClr val="008000"/>
                </a:solidFill>
                <a:cs typeface="+mn-cs"/>
              </a:rPr>
              <a:t>Объясните   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8000"/>
                </a:solidFill>
                <a:cs typeface="+mn-cs"/>
              </a:rPr>
              <a:t>Почему погибли археологи?</a:t>
            </a:r>
          </a:p>
        </p:txBody>
      </p:sp>
      <p:pic>
        <p:nvPicPr>
          <p:cNvPr id="88070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2895600"/>
            <a:ext cx="412750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025900" y="685800"/>
            <a:ext cx="4572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Природа словно в прятки</a:t>
            </a:r>
            <a:b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Играет с человеческой судьбой</a:t>
            </a:r>
            <a:b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 любит нам загадывать загадки</a:t>
            </a:r>
            <a:b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Одну сложней загадку за другой!</a:t>
            </a:r>
            <a:br>
              <a:rPr lang="ru-RU" sz="2000" b="1" i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i="1">
              <a:solidFill>
                <a:srgbClr val="008000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01600"/>
            <a:ext cx="9182100" cy="695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685800" y="381000"/>
            <a:ext cx="1685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История</a:t>
            </a: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3886200" y="1828800"/>
            <a:ext cx="5105400" cy="4302125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8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</a:t>
            </a:r>
            <a:endParaRPr lang="ru-RU" sz="2800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89093" name="Picture 8" descr="ivanovskiy_244028415_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7" r="12573"/>
          <a:stretch>
            <a:fillRect/>
          </a:stretch>
        </p:blipFill>
        <p:spPr bwMode="auto">
          <a:xfrm>
            <a:off x="685800" y="1311275"/>
            <a:ext cx="2146300" cy="250348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4" name="Прямоугольник 8"/>
          <p:cNvSpPr>
            <a:spLocks noChangeArrowheads="1"/>
          </p:cNvSpPr>
          <p:nvPr/>
        </p:nvSpPr>
        <p:spPr bwMode="auto">
          <a:xfrm>
            <a:off x="3124200" y="1439863"/>
            <a:ext cx="35052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</a:rPr>
              <a:t>В 1892 г.  Ивановский Д.И. получил инфекционный экстракт табака, пораженных мозаичной болезнью</a:t>
            </a:r>
            <a:endParaRPr lang="ru-RU" sz="2000">
              <a:solidFill>
                <a:srgbClr val="002060"/>
              </a:solidFill>
            </a:endParaRPr>
          </a:p>
        </p:txBody>
      </p:sp>
      <p:pic>
        <p:nvPicPr>
          <p:cNvPr id="89095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13" y="3814763"/>
            <a:ext cx="2066925" cy="227965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6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876800"/>
            <a:ext cx="4560888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0115" name="Picture 3"/>
          <p:cNvPicPr>
            <a:picLocks noGrp="1" noChangeAspect="1" noChangeArrowheads="1"/>
          </p:cNvPicPr>
          <p:nvPr>
            <p:ph type="dgm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"/>
            <a:ext cx="4164013" cy="32004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117" name="TextBox 4"/>
          <p:cNvSpPr txBox="1">
            <a:spLocks noChangeArrowheads="1"/>
          </p:cNvSpPr>
          <p:nvPr/>
        </p:nvSpPr>
        <p:spPr bwMode="auto">
          <a:xfrm>
            <a:off x="4876800" y="609600"/>
            <a:ext cx="38862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b="1">
                <a:solidFill>
                  <a:srgbClr val="008000"/>
                </a:solidFill>
              </a:rPr>
              <a:t>Распространение чумы </a:t>
            </a:r>
          </a:p>
          <a:p>
            <a:pPr eaLnBrk="1" hangingPunct="1"/>
            <a:r>
              <a:rPr lang="ru-RU" b="1">
                <a:solidFill>
                  <a:srgbClr val="008000"/>
                </a:solidFill>
              </a:rPr>
              <a:t> </a:t>
            </a:r>
            <a:r>
              <a:rPr lang="en-US" b="1">
                <a:solidFill>
                  <a:srgbClr val="008000"/>
                </a:solidFill>
              </a:rPr>
              <a:t>XIV</a:t>
            </a:r>
            <a:r>
              <a:rPr lang="ru-RU" b="1">
                <a:solidFill>
                  <a:srgbClr val="008000"/>
                </a:solidFill>
              </a:rPr>
              <a:t> век</a:t>
            </a:r>
            <a:r>
              <a:rPr lang="en-US" b="1">
                <a:solidFill>
                  <a:srgbClr val="008000"/>
                </a:solidFill>
              </a:rPr>
              <a:t> </a:t>
            </a:r>
            <a:endParaRPr lang="ru-RU" b="1">
              <a:solidFill>
                <a:srgbClr val="008000"/>
              </a:solidFill>
            </a:endParaRPr>
          </a:p>
          <a:p>
            <a:pPr eaLnBrk="1" hangingPunct="1"/>
            <a:endParaRPr lang="ru-RU" b="1">
              <a:solidFill>
                <a:srgbClr val="008000"/>
              </a:solidFill>
            </a:endParaRPr>
          </a:p>
          <a:p>
            <a:pPr eaLnBrk="1" hangingPunct="1"/>
            <a:endParaRPr lang="ru-RU" b="1">
              <a:solidFill>
                <a:srgbClr val="008000"/>
              </a:solidFill>
            </a:endParaRPr>
          </a:p>
          <a:p>
            <a:pPr eaLnBrk="1" hangingPunct="1"/>
            <a:endParaRPr lang="ru-RU" b="1">
              <a:solidFill>
                <a:srgbClr val="008000"/>
              </a:solidFill>
            </a:endParaRPr>
          </a:p>
          <a:p>
            <a:pPr eaLnBrk="1" hangingPunct="1"/>
            <a:endParaRPr lang="ru-RU" b="1">
              <a:solidFill>
                <a:srgbClr val="008000"/>
              </a:solidFill>
            </a:endParaRPr>
          </a:p>
          <a:p>
            <a:pPr eaLnBrk="1" hangingPunct="1"/>
            <a:endParaRPr lang="ru-RU" b="1">
              <a:solidFill>
                <a:srgbClr val="008000"/>
              </a:solidFill>
            </a:endParaRPr>
          </a:p>
          <a:p>
            <a:pPr eaLnBrk="1" hangingPunct="1"/>
            <a:endParaRPr lang="ru-RU" b="1">
              <a:solidFill>
                <a:srgbClr val="008000"/>
              </a:solidFill>
            </a:endParaRPr>
          </a:p>
          <a:p>
            <a:pPr eaLnBrk="1" hangingPunct="1"/>
            <a:r>
              <a:rPr lang="ru-RU" b="1">
                <a:solidFill>
                  <a:srgbClr val="008000"/>
                </a:solidFill>
              </a:rPr>
              <a:t>       ХХ век</a:t>
            </a:r>
          </a:p>
        </p:txBody>
      </p:sp>
      <p:pic>
        <p:nvPicPr>
          <p:cNvPr id="901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3352800"/>
            <a:ext cx="4197350" cy="2970213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9"/>
          <p:cNvPicPr>
            <a:picLocks noGrp="1" noChangeAspect="1" noChangeArrowheads="1"/>
          </p:cNvPicPr>
          <p:nvPr>
            <p:ph type="dgm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212263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39" name="Picture 4" descr="Рис. 43. Бактериофаг Т4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2736850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62400" y="1371600"/>
            <a:ext cx="48006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8000"/>
                </a:solidFill>
                <a:latin typeface="Verdana"/>
                <a:cs typeface="+mn-cs"/>
              </a:rPr>
              <a:t>Вирусы, поражающие бактерии.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86200" y="2971800"/>
            <a:ext cx="490855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rgbClr val="008000"/>
                </a:solidFill>
                <a:latin typeface="Verdana" pitchFamily="34" charset="0"/>
                <a:cs typeface="+mn-cs"/>
              </a:rPr>
              <a:t>Бактериофаги разрушают бактериальные клетки, используются для лечения </a:t>
            </a:r>
            <a:r>
              <a:rPr lang="ru-RU" sz="2000">
                <a:solidFill>
                  <a:srgbClr val="008000"/>
                </a:solidFill>
                <a:latin typeface="Verdana" pitchFamily="34" charset="0"/>
                <a:cs typeface="+mn-cs"/>
              </a:rPr>
              <a:t>бактериальных заболеваний. </a:t>
            </a:r>
            <a:endParaRPr lang="ru-RU" sz="2000" dirty="0">
              <a:solidFill>
                <a:srgbClr val="008000"/>
              </a:solidFill>
              <a:latin typeface="Verdan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268288"/>
            <a:ext cx="6235700" cy="11398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8000"/>
                </a:solidFill>
              </a:rPr>
              <a:t>Бактериофаг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63" name="WordArt 4"/>
          <p:cNvSpPr>
            <a:spLocks noChangeArrowheads="1" noChangeShapeType="1" noTextEdit="1"/>
          </p:cNvSpPr>
          <p:nvPr/>
        </p:nvSpPr>
        <p:spPr bwMode="auto">
          <a:xfrm>
            <a:off x="1828800" y="228600"/>
            <a:ext cx="5486400" cy="428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8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28600" y="91440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Вирусы – кто?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724400" y="91440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Вирусы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– что?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04800" y="42672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Свойства: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916113" y="4267200"/>
            <a:ext cx="2414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потребление пищи;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267200" y="4267200"/>
            <a:ext cx="2471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выработка энергии;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6324600" y="5181600"/>
            <a:ext cx="779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рост;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629400" y="4267200"/>
            <a:ext cx="200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обмен веществ;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981200" y="5181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клеточное строение;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1981200" y="4724400"/>
            <a:ext cx="3565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способность к размножению;</a:t>
            </a: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5638800" y="4724400"/>
            <a:ext cx="2373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наследственность;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495800" y="5181600"/>
            <a:ext cx="18875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изменчивость;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7086600" y="5181600"/>
            <a:ext cx="1851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адаптивность;</a:t>
            </a:r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>
            <a:off x="5562600" y="1447800"/>
            <a:ext cx="228600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5" name="Line 19"/>
          <p:cNvSpPr>
            <a:spLocks noChangeShapeType="1"/>
          </p:cNvSpPr>
          <p:nvPr/>
        </p:nvSpPr>
        <p:spPr bwMode="auto">
          <a:xfrm flipV="1">
            <a:off x="5638800" y="1371600"/>
            <a:ext cx="2286000" cy="4572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>
            <a:off x="5638800" y="1905000"/>
            <a:ext cx="2209800" cy="4572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7" name="Line 21"/>
          <p:cNvSpPr>
            <a:spLocks noChangeShapeType="1"/>
          </p:cNvSpPr>
          <p:nvPr/>
        </p:nvSpPr>
        <p:spPr bwMode="auto">
          <a:xfrm flipH="1">
            <a:off x="5715000" y="1905000"/>
            <a:ext cx="2057400" cy="4572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8" name="Line 22"/>
          <p:cNvSpPr>
            <a:spLocks noChangeShapeType="1"/>
          </p:cNvSpPr>
          <p:nvPr/>
        </p:nvSpPr>
        <p:spPr bwMode="auto">
          <a:xfrm flipV="1">
            <a:off x="5715000" y="2362200"/>
            <a:ext cx="1981200" cy="4572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9" name="Line 23"/>
          <p:cNvSpPr>
            <a:spLocks noChangeShapeType="1"/>
          </p:cNvSpPr>
          <p:nvPr/>
        </p:nvSpPr>
        <p:spPr bwMode="auto">
          <a:xfrm flipH="1" flipV="1">
            <a:off x="5867400" y="2362200"/>
            <a:ext cx="1676400" cy="5334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00" name="Line 24"/>
          <p:cNvSpPr>
            <a:spLocks noChangeShapeType="1"/>
          </p:cNvSpPr>
          <p:nvPr/>
        </p:nvSpPr>
        <p:spPr bwMode="auto">
          <a:xfrm flipH="1" flipV="1">
            <a:off x="5638800" y="2667000"/>
            <a:ext cx="1752600" cy="6096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01" name="Line 25"/>
          <p:cNvSpPr>
            <a:spLocks noChangeShapeType="1"/>
          </p:cNvSpPr>
          <p:nvPr/>
        </p:nvSpPr>
        <p:spPr bwMode="auto">
          <a:xfrm flipV="1">
            <a:off x="5638800" y="2819400"/>
            <a:ext cx="175260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02" name="Line 26"/>
          <p:cNvSpPr>
            <a:spLocks noChangeShapeType="1"/>
          </p:cNvSpPr>
          <p:nvPr/>
        </p:nvSpPr>
        <p:spPr bwMode="auto">
          <a:xfrm flipV="1">
            <a:off x="5638800" y="3352800"/>
            <a:ext cx="1905000" cy="5334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03" name="Line 27"/>
          <p:cNvSpPr>
            <a:spLocks noChangeShapeType="1"/>
          </p:cNvSpPr>
          <p:nvPr/>
        </p:nvSpPr>
        <p:spPr bwMode="auto">
          <a:xfrm flipH="1" flipV="1">
            <a:off x="5715000" y="3352800"/>
            <a:ext cx="1676400" cy="6096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-76200" y="5303838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pitchFamily="34" charset="0"/>
              </a:rPr>
              <a:t>Вирус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pitchFamily="34" charset="0"/>
              </a:rPr>
              <a:t> </a:t>
            </a: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pitchFamily="34" charset="0"/>
              </a:rPr>
              <a:t>- внеклеточная форма жизни - микроскопическая частица, способная инфицировать клетки живых организмов. Вирусы являются </a:t>
            </a:r>
            <a:r>
              <a:rPr lang="ru-RU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pitchFamily="34" charset="0"/>
              </a:rPr>
              <a:t>внутриклеточными  паразитами. </a:t>
            </a: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pitchFamily="34" charset="0"/>
              </a:rPr>
              <a:t>В настоящее время известны вирусы, размножающиеся в клетках растений, животных, грибов и бактерий.</a:t>
            </a:r>
          </a:p>
        </p:txBody>
      </p:sp>
      <p:sp>
        <p:nvSpPr>
          <p:cNvPr id="24605" name="AutoShape 29"/>
          <p:cNvSpPr>
            <a:spLocks noChangeArrowheads="1"/>
          </p:cNvSpPr>
          <p:nvPr/>
        </p:nvSpPr>
        <p:spPr bwMode="auto">
          <a:xfrm>
            <a:off x="3048000" y="3627438"/>
            <a:ext cx="3048000" cy="1676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39184 -0.40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83" y="-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07 -0.02662 L 0.15 -0.3333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3" y="-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-0.03773 L -0.09323 -0.27106 " pathEditMode="relative" ptsTypes="AA">
                                      <p:cBhvr>
                                        <p:cTn id="28" dur="2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-0.03773 L -0.18663 -0.47107 " pathEditMode="relative" ptsTypes="AA">
                                      <p:cBhvr>
                                        <p:cTn id="39" dur="2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3773 L -0.52135 -0.39329 " pathEditMode="relative" ptsTypes="AA">
                                      <p:cBhvr>
                                        <p:cTn id="43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3774 L 0.36042 -0.34885 " pathEditMode="relative" ptsTypes="AA">
                                      <p:cBhvr>
                                        <p:cTn id="47" dur="2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3774 L -0.36979 -0.39329 " pathEditMode="relative" ptsTypes="AA">
                                      <p:cBhvr>
                                        <p:cTn id="58" dur="2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-0.01666 -0.24445 " pathEditMode="relative" ptsTypes="AA">
                                      <p:cBhvr>
                                        <p:cTn id="62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3774 L -0.64289 -0.31551 " pathEditMode="relative" ptsTypes="AA">
                                      <p:cBhvr>
                                        <p:cTn id="73" dur="2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4" grpId="0"/>
      <p:bldP spid="24585" grpId="0"/>
      <p:bldP spid="24586" grpId="0"/>
      <p:bldP spid="24587" grpId="0"/>
      <p:bldP spid="24588" grpId="0"/>
      <p:bldP spid="24589" grpId="0"/>
      <p:bldP spid="24590" grpId="0"/>
      <p:bldP spid="24591" grpId="0"/>
      <p:bldP spid="24592" grpId="0"/>
      <p:bldP spid="24593" grpId="0" animBg="1"/>
      <p:bldP spid="24595" grpId="0" animBg="1"/>
      <p:bldP spid="24596" grpId="0" animBg="1"/>
      <p:bldP spid="24597" grpId="0" animBg="1"/>
      <p:bldP spid="24598" grpId="0" animBg="1"/>
      <p:bldP spid="24599" grpId="0" animBg="1"/>
      <p:bldP spid="24600" grpId="0" animBg="1"/>
      <p:bldP spid="24601" grpId="0" animBg="1"/>
      <p:bldP spid="24602" grpId="0" animBg="1"/>
      <p:bldP spid="24603" grpId="0" animBg="1"/>
      <p:bldP spid="24604" grpId="0"/>
      <p:bldP spid="24605" grpId="0" animBg="1"/>
    </p:bldLst>
  </p:timing>
</p:sld>
</file>

<file path=ppt/theme/theme1.xml><?xml version="1.0" encoding="utf-8"?>
<a:theme xmlns:a="http://schemas.openxmlformats.org/drawingml/2006/main" name="Синий обелиск">
  <a:themeElements>
    <a:clrScheme name="Синий обелиск 4">
      <a:dk1>
        <a:srgbClr val="000000"/>
      </a:dk1>
      <a:lt1>
        <a:srgbClr val="FFFFFF"/>
      </a:lt1>
      <a:dk2>
        <a:srgbClr val="008080"/>
      </a:dk2>
      <a:lt2>
        <a:srgbClr val="FFCC66"/>
      </a:lt2>
      <a:accent1>
        <a:srgbClr val="0099CC"/>
      </a:accent1>
      <a:accent2>
        <a:srgbClr val="009999"/>
      </a:accent2>
      <a:accent3>
        <a:srgbClr val="AAC0C0"/>
      </a:accent3>
      <a:accent4>
        <a:srgbClr val="DADADA"/>
      </a:accent4>
      <a:accent5>
        <a:srgbClr val="AACAE2"/>
      </a:accent5>
      <a:accent6>
        <a:srgbClr val="008A8A"/>
      </a:accent6>
      <a:hlink>
        <a:srgbClr val="6600CC"/>
      </a:hlink>
      <a:folHlink>
        <a:srgbClr val="FFFF00"/>
      </a:folHlink>
    </a:clrScheme>
    <a:fontScheme name="Синий обелиск">
      <a:majorFont>
        <a:latin typeface="Arial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иний обелиск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824</Words>
  <Application>Microsoft Office PowerPoint</Application>
  <PresentationFormat>Екран (4:3)</PresentationFormat>
  <Paragraphs>248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слайдів</vt:lpstr>
      </vt:variant>
      <vt:variant>
        <vt:i4>8</vt:i4>
      </vt:variant>
    </vt:vector>
  </HeadingPairs>
  <TitlesOfParts>
    <vt:vector size="14" baseType="lpstr">
      <vt:lpstr>Синий обелиск</vt:lpstr>
      <vt:lpstr>Глобус</vt:lpstr>
      <vt:lpstr>1_Глобус</vt:lpstr>
      <vt:lpstr>2_Глобус</vt:lpstr>
      <vt:lpstr>3_Глобус</vt:lpstr>
      <vt:lpstr>4_Глобус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Бактериофаг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Вирусы - неклеточные формы жизни</dc:title>
  <dc:creator>User</dc:creator>
  <cp:lastModifiedBy>LEGION</cp:lastModifiedBy>
  <cp:revision>33</cp:revision>
  <cp:lastPrinted>1601-01-01T00:00:00Z</cp:lastPrinted>
  <dcterms:created xsi:type="dcterms:W3CDTF">2009-09-15T18:13:19Z</dcterms:created>
  <dcterms:modified xsi:type="dcterms:W3CDTF">2015-11-27T10:48:17Z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