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0BCC6-A09A-4F5A-82D0-9EEDB8290AC9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E7AAA-9F53-4831-B319-F17AA3C23CA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60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Фенотипическая или модификационная изменчивость</a:t>
            </a:r>
          </a:p>
          <a:p>
            <a:r>
              <a:rPr lang="ru-RU" smtClean="0"/>
              <a:t>Григорьева Анастасия 9 «а» класс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Фенотипическая или модификационная изменчивость</a:t>
            </a:r>
          </a:p>
          <a:p>
            <a:r>
              <a:rPr lang="ru-RU" smtClean="0"/>
              <a:t>Григорьева Анастасия 9 «а» класс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8117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597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Вывод по фенотипической изменчивости:</a:t>
            </a:r>
          </a:p>
          <a:p>
            <a:r>
              <a:rPr lang="ru-RU" smtClean="0"/>
              <a:t>Не передается потомкам.</a:t>
            </a:r>
          </a:p>
          <a:p>
            <a:endParaRPr lang="ru-RU" smtClean="0"/>
          </a:p>
          <a:p>
            <a:r>
              <a:rPr lang="ru-RU" smtClean="0"/>
              <a:t>Возникает у многих видов и зависит от  окружающей среды.</a:t>
            </a:r>
          </a:p>
          <a:p>
            <a:endParaRPr lang="ru-RU" smtClean="0"/>
          </a:p>
          <a:p>
            <a:r>
              <a:rPr lang="ru-RU" smtClean="0"/>
              <a:t>Возможна только в пределах нормы реакции (определяется генотипом).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Вывод по фенотипической изменчивости:</a:t>
            </a:r>
          </a:p>
          <a:p>
            <a:r>
              <a:rPr lang="ru-RU" smtClean="0"/>
              <a:t>Не передается потомкам.</a:t>
            </a:r>
          </a:p>
          <a:p>
            <a:endParaRPr lang="ru-RU" smtClean="0"/>
          </a:p>
          <a:p>
            <a:r>
              <a:rPr lang="ru-RU" smtClean="0"/>
              <a:t>Возникает у многих видов и зависит от  окружающей среды.</a:t>
            </a:r>
          </a:p>
          <a:p>
            <a:endParaRPr lang="ru-RU" smtClean="0"/>
          </a:p>
          <a:p>
            <a:r>
              <a:rPr lang="ru-RU" smtClean="0"/>
              <a:t>Возможна только в пределах нормы реакции (определяется генотипом).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499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Изменчивость</a:t>
            </a:r>
          </a:p>
          <a:p>
            <a:r>
              <a:rPr lang="ru-RU" smtClean="0"/>
              <a:t>Генетика изучает не только наследственность, но и изменчивость организмов. Изменчивостью называют способность живых организмов приобретать новые признаки и свойства. Благодаря изменчивости, организмы могут приспосабливаться к изменяющимся условиям среды обитания.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Изменчивость</a:t>
            </a:r>
          </a:p>
          <a:p>
            <a:r>
              <a:rPr lang="ru-RU" smtClean="0"/>
              <a:t>Генетика изучает не только наследственность, но и изменчивость организмов. Изменчивостью называют способность живых организмов приобретать новые признаки и свойства. Благодаря изменчивости, организмы могут приспосабливаться к изменяющимся условиям среды обитания.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8310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Различают два типа изменчивости:</a:t>
            </a:r>
          </a:p>
          <a:p>
            <a:r>
              <a:rPr lang="ru-RU" smtClean="0"/>
              <a:t>Наследственная, или генотипическая, индивидуальная, неопределенная</a:t>
            </a:r>
          </a:p>
          <a:p>
            <a:r>
              <a:rPr lang="ru-RU" smtClean="0"/>
              <a:t>— изменения признаков организма, обусловленные изменением генотипа;</a:t>
            </a:r>
          </a:p>
          <a:p>
            <a:r>
              <a:rPr lang="ru-RU" smtClean="0"/>
              <a:t>Она бывает:</a:t>
            </a:r>
          </a:p>
          <a:p>
            <a:r>
              <a:rPr lang="ru-RU" smtClean="0"/>
              <a:t>комбинативной — возникающей в результате перекомбинации хромосом в процессе полового размножения и участков хромосом в процессе кроссинговера;</a:t>
            </a:r>
          </a:p>
          <a:p>
            <a:r>
              <a:rPr lang="ru-RU" smtClean="0"/>
              <a:t>мутационной — возникающей в результате внезапного изменения состояния генов;</a:t>
            </a:r>
          </a:p>
          <a:p>
            <a:endParaRPr lang="ru-RU" smtClean="0"/>
          </a:p>
          <a:p>
            <a:r>
              <a:rPr lang="ru-RU" smtClean="0"/>
              <a:t>Ненаследственная, или фенотипическая</a:t>
            </a:r>
          </a:p>
          <a:p>
            <a:r>
              <a:rPr lang="ru-RU" smtClean="0"/>
              <a:t>— изменчивость, при которой изменений генотипа не происходит. Ее также называют групповой, определенной, модификационной.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Различают два типа изменчивости:</a:t>
            </a:r>
          </a:p>
          <a:p>
            <a:r>
              <a:rPr lang="ru-RU" smtClean="0"/>
              <a:t>Наследственная, или генотипическая, индивидуальная, неопределенная</a:t>
            </a:r>
          </a:p>
          <a:p>
            <a:r>
              <a:rPr lang="ru-RU" smtClean="0"/>
              <a:t>— изменения признаков организма, обусловленные изменением генотипа;</a:t>
            </a:r>
          </a:p>
          <a:p>
            <a:r>
              <a:rPr lang="ru-RU" smtClean="0"/>
              <a:t>Она бывает:</a:t>
            </a:r>
          </a:p>
          <a:p>
            <a:r>
              <a:rPr lang="ru-RU" smtClean="0"/>
              <a:t>комбинативной — возникающей в результате перекомбинации хромосом в процессе полового размножения и участков хромосом в процессе кроссинговера;</a:t>
            </a:r>
          </a:p>
          <a:p>
            <a:r>
              <a:rPr lang="ru-RU" smtClean="0"/>
              <a:t>мутационной — возникающей в результате внезапного изменения состояния генов;</a:t>
            </a:r>
          </a:p>
          <a:p>
            <a:endParaRPr lang="ru-RU" smtClean="0"/>
          </a:p>
          <a:p>
            <a:r>
              <a:rPr lang="ru-RU" smtClean="0"/>
              <a:t>Ненаследственная, или фенотипическая</a:t>
            </a:r>
          </a:p>
          <a:p>
            <a:r>
              <a:rPr lang="ru-RU" smtClean="0"/>
              <a:t>— изменчивость, при которой изменений генотипа не происходит. Ее также называют групповой, определенной, модификационной.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0740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1651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Основные свойства модификационной изменчивости:</a:t>
            </a:r>
          </a:p>
          <a:p>
            <a:r>
              <a:rPr lang="ru-RU" smtClean="0"/>
              <a:t>Ненаследуемость </a:t>
            </a:r>
          </a:p>
          <a:p>
            <a:endParaRPr lang="ru-RU" smtClean="0"/>
          </a:p>
          <a:p>
            <a:r>
              <a:rPr lang="ru-RU" smtClean="0"/>
              <a:t>Групповой характер изменений (особи одного вида, помещенные в одинаковые условия, приобретают сходные признаки) </a:t>
            </a:r>
          </a:p>
          <a:p>
            <a:endParaRPr lang="ru-RU" smtClean="0"/>
          </a:p>
          <a:p>
            <a:r>
              <a:rPr lang="ru-RU" smtClean="0"/>
              <a:t>Соответствие изменений действию фактора среды </a:t>
            </a:r>
          </a:p>
          <a:p>
            <a:endParaRPr lang="ru-RU" smtClean="0"/>
          </a:p>
          <a:p>
            <a:r>
              <a:rPr lang="ru-RU" smtClean="0"/>
              <a:t>Зависимость пределов изменчивости от генотипа.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Основные свойства модификационной изменчивости:</a:t>
            </a:r>
          </a:p>
          <a:p>
            <a:r>
              <a:rPr lang="ru-RU" smtClean="0"/>
              <a:t>Ненаследуемость </a:t>
            </a:r>
          </a:p>
          <a:p>
            <a:endParaRPr lang="ru-RU" smtClean="0"/>
          </a:p>
          <a:p>
            <a:r>
              <a:rPr lang="ru-RU" smtClean="0"/>
              <a:t>Групповой характер изменений (особи одного вида, помещенные в одинаковые условия, приобретают сходные признаки) </a:t>
            </a:r>
          </a:p>
          <a:p>
            <a:endParaRPr lang="ru-RU" smtClean="0"/>
          </a:p>
          <a:p>
            <a:r>
              <a:rPr lang="ru-RU" smtClean="0"/>
              <a:t>Соответствие изменений действию фактора среды </a:t>
            </a:r>
          </a:p>
          <a:p>
            <a:endParaRPr lang="ru-RU" smtClean="0"/>
          </a:p>
          <a:p>
            <a:r>
              <a:rPr lang="ru-RU" smtClean="0"/>
              <a:t>Зависимость пределов изменчивости от генотипа.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9412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Модификационная изменчивость</a:t>
            </a:r>
          </a:p>
          <a:p>
            <a:r>
              <a:rPr lang="ru-RU" smtClean="0"/>
              <a:t>Большую роль в формировании признаков организмов играет среда его обитания. Каждый организм развивается и обитает в определенной среде, испытывая на себе действие ее факторов, способных изменять морфологические и физиологические свойства организмов, т.е. их фенотип. 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Модификационная изменчивость</a:t>
            </a:r>
          </a:p>
          <a:p>
            <a:r>
              <a:rPr lang="ru-RU" smtClean="0"/>
              <a:t>Большую роль в формировании признаков организмов играет среда его обитания. Каждый организм развивается и обитает в определенной среде, испытывая на себе действие ее факторов, способных изменять морфологические и физиологические свойства организмов, т.е. их фенотип. 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0103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Модификационная изменчивость носит групповой характер, то есть все особи одного вида, помещенные в одинаковые условия, приобретают сходные признаки. Например, если сосуд с эвгленами зелеными поместить в темноту, то все они утратят зеленую окраску, если же вновь выставить на свет — все опять станут зелеными.</a:t>
            </a:r>
          </a:p>
          <a:p>
            <a:endParaRPr lang="ru-RU" smtClean="0"/>
          </a:p>
          <a:p>
            <a:r>
              <a:rPr lang="ru-RU" smtClean="0"/>
              <a:t>Модификационная изменчивость является определенной, то есть всегда соответствует факторам, которые ее вызывают. Так, ультрафиолетовые лучи изменяют окраску кожи человека,  усиленные физические нагрузки влияют на степень развития мышц.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Модификационная изменчивость носит групповой характер, то есть все особи одного вида, помещенные в одинаковые условия, приобретают сходные признаки. Например, если сосуд с эвгленами зелеными поместить в темноту, то все они утратят зеленую окраску, если же вновь выставить на свет — все опять станут зелеными.</a:t>
            </a:r>
          </a:p>
          <a:p>
            <a:endParaRPr lang="ru-RU" smtClean="0"/>
          </a:p>
          <a:p>
            <a:r>
              <a:rPr lang="ru-RU" smtClean="0"/>
              <a:t>Модификационная изменчивость является определенной, то есть всегда соответствует факторам, которые ее вызывают. Так, ультрафиолетовые лучи изменяют окраску кожи человека,  усиленные физические нагрузки влияют на степень развития мышц.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3080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6326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6150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A49E8-52B0-4437-BF02-2D7AA21C1C4F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73E3C-8612-49B6-AD83-DA369ADC45AC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D4D8C-82A9-4A13-822A-E5B0286ACBE7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767-96D0-43E4-9730-6C257499FB7F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847A3-994E-43ED-BCC9-6EBEA98DF318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167C-86CC-4D07-9615-7F9DCDDA4965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7F24-F9DD-47D6-A723-EA9E730B9A26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F1EF8-698A-46BF-AF78-02515D02183B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EC6D8-03D2-4B67-A4B3-DBB48F4854DA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4926-0CFC-42E0-A803-267B373A79AB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1A75A-2F7F-4F19-9504-218A6874D1DB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0000"/>
            <a:lum/>
          </a:blip>
          <a:srcRect/>
          <a:stretch>
            <a:fillRect l="-17000" t="-1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99B76-E2D5-439C-94DE-4B576A8A4238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782E8-948A-47DD-8065-CF13D508A91A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916833"/>
            <a:ext cx="8568952" cy="1683618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Nautilus Pompilius" pitchFamily="50" charset="-52"/>
              </a:rPr>
              <a:t>Фенотипическая или </a:t>
            </a:r>
            <a:r>
              <a:rPr lang="ru-RU" sz="5400" dirty="0" err="1" smtClean="0">
                <a:latin typeface="Nautilus Pompilius" pitchFamily="50" charset="-52"/>
              </a:rPr>
              <a:t>модификационная</a:t>
            </a:r>
            <a:r>
              <a:rPr lang="ru-RU" sz="5400" dirty="0" smtClean="0">
                <a:latin typeface="Nautilus Pompilius" pitchFamily="50" charset="-52"/>
              </a:rPr>
              <a:t> изменчивость</a:t>
            </a:r>
            <a:endParaRPr lang="ru-RU" sz="5400" dirty="0">
              <a:latin typeface="Nautilus Pompilius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841648"/>
          </a:xfrm>
        </p:spPr>
        <p:txBody>
          <a:bodyPr/>
          <a:lstStyle/>
          <a:p>
            <a:r>
              <a:rPr lang="ru-RU" i="1" dirty="0" smtClean="0"/>
              <a:t>Григорьева Анастасия 9 «а» класс</a:t>
            </a:r>
            <a:endParaRPr lang="ru-RU" i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2"/>
            <a:ext cx="4535952" cy="3627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636912"/>
            <a:ext cx="4735647" cy="3787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Nautilus Pompilius" pitchFamily="50" charset="-52"/>
              </a:rPr>
              <a:t>Вывод по фенотипической изменчивости:</a:t>
            </a:r>
            <a:endParaRPr lang="ru-RU" sz="3600" dirty="0">
              <a:latin typeface="Nautilus Pompilius" pitchFamily="50" charset="-52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/>
          <a:lstStyle/>
          <a:p>
            <a:r>
              <a:rPr lang="ru-RU" b="1" i="1" dirty="0" smtClean="0"/>
              <a:t>Не передается потомкам.</a:t>
            </a:r>
          </a:p>
          <a:p>
            <a:pPr>
              <a:buNone/>
            </a:pPr>
            <a:endParaRPr lang="ru-RU" b="1" i="1" dirty="0" smtClean="0"/>
          </a:p>
          <a:p>
            <a:r>
              <a:rPr lang="ru-RU" b="1" i="1" dirty="0" smtClean="0"/>
              <a:t>Возникает у многих видов и зависит от  окружающей среды.</a:t>
            </a:r>
          </a:p>
          <a:p>
            <a:pPr>
              <a:buNone/>
            </a:pPr>
            <a:endParaRPr lang="ru-RU" b="1" i="1" dirty="0" smtClean="0"/>
          </a:p>
          <a:p>
            <a:r>
              <a:rPr lang="ru-RU" b="1" i="1" dirty="0" smtClean="0"/>
              <a:t>Возможна только в пределах нормы реакции (определяется генотипом).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Nautilus Pompilius" pitchFamily="50" charset="-52"/>
              </a:rPr>
              <a:t>Изменчивость</a:t>
            </a:r>
            <a:endParaRPr lang="ru-RU" sz="3600" dirty="0">
              <a:latin typeface="Nautilus Pompilius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145435"/>
          </a:xfrm>
        </p:spPr>
        <p:txBody>
          <a:bodyPr/>
          <a:lstStyle/>
          <a:p>
            <a:r>
              <a:rPr lang="ru-RU" i="1" dirty="0" smtClean="0"/>
              <a:t>Генетика изучает не только наследственность, но и изменчивость организмов. </a:t>
            </a:r>
            <a:r>
              <a:rPr lang="ru-RU" i="1" dirty="0" smtClean="0">
                <a:solidFill>
                  <a:srgbClr val="C00000"/>
                </a:solidFill>
              </a:rPr>
              <a:t>Изменчивостью называют способность живых организмов приобретать новые признаки и свойства.</a:t>
            </a:r>
            <a:r>
              <a:rPr lang="ru-RU" i="1" dirty="0" smtClean="0"/>
              <a:t> Благодаря изменчивости, организмы могут приспосабливаться к изменяющимся условиям среды обитания.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Nautilus Pompilius" pitchFamily="50" charset="-52"/>
              </a:rPr>
              <a:t>Различают два типа изменчивости:</a:t>
            </a:r>
            <a:endParaRPr lang="ru-RU" sz="3200" dirty="0">
              <a:latin typeface="Nautilus Pompilius" pitchFamily="50" charset="-52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692695"/>
            <a:ext cx="4245868" cy="1008113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Наследственная</a:t>
            </a:r>
            <a:r>
              <a:rPr lang="ru-RU" dirty="0" smtClean="0"/>
              <a:t>, или </a:t>
            </a:r>
            <a:r>
              <a:rPr lang="ru-RU" i="1" dirty="0" smtClean="0">
                <a:solidFill>
                  <a:srgbClr val="C00000"/>
                </a:solidFill>
              </a:rPr>
              <a:t>генотипическая</a:t>
            </a:r>
            <a:r>
              <a:rPr lang="ru-RU" dirty="0" smtClean="0"/>
              <a:t>,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rgbClr val="C00000"/>
                </a:solidFill>
              </a:rPr>
              <a:t>индивидуальная</a:t>
            </a:r>
            <a:r>
              <a:rPr lang="ru-RU" dirty="0" smtClean="0"/>
              <a:t>,</a:t>
            </a:r>
            <a:r>
              <a:rPr lang="ru-RU" i="1" dirty="0" smtClean="0">
                <a:solidFill>
                  <a:srgbClr val="C00000"/>
                </a:solidFill>
              </a:rPr>
              <a:t> неопределенная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23528" y="1916832"/>
            <a:ext cx="4176464" cy="46805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— изменения признаков организма, обусловленные изменением генотипа;</a:t>
            </a:r>
          </a:p>
          <a:p>
            <a:pPr>
              <a:buNone/>
            </a:pPr>
            <a:r>
              <a:rPr lang="ru-RU" sz="2000" dirty="0"/>
              <a:t>О</a:t>
            </a:r>
            <a:r>
              <a:rPr lang="ru-RU" sz="2000" dirty="0" smtClean="0"/>
              <a:t>на бывает:</a:t>
            </a:r>
            <a:endParaRPr lang="ru-RU" sz="2000" i="1" dirty="0" smtClean="0"/>
          </a:p>
          <a:p>
            <a:pPr lvl="1"/>
            <a:r>
              <a:rPr lang="ru-RU" i="1" dirty="0" smtClean="0">
                <a:solidFill>
                  <a:srgbClr val="0000FF"/>
                </a:solidFill>
              </a:rPr>
              <a:t>комбинативной</a:t>
            </a:r>
            <a:r>
              <a:rPr lang="ru-RU" dirty="0" smtClean="0"/>
              <a:t> — возникающей в результате перекомбинации хромосом в процессе полового размножения и участков хромосом в процессе кроссинговера;</a:t>
            </a:r>
            <a:endParaRPr lang="ru-RU" i="1" dirty="0" smtClean="0"/>
          </a:p>
          <a:p>
            <a:pPr lvl="1"/>
            <a:r>
              <a:rPr lang="ru-RU" i="1" dirty="0" smtClean="0">
                <a:solidFill>
                  <a:srgbClr val="0000FF"/>
                </a:solidFill>
              </a:rPr>
              <a:t>мутационной</a:t>
            </a:r>
            <a:r>
              <a:rPr lang="ru-RU" dirty="0" smtClean="0"/>
              <a:t> — возникающей в результате внезапного изменения состояния генов;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967536" y="836712"/>
            <a:ext cx="4176464" cy="648072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</a:rPr>
              <a:t>Ненаследственная</a:t>
            </a:r>
            <a:r>
              <a:rPr lang="ru-RU" sz="2000" dirty="0" smtClean="0"/>
              <a:t>, или </a:t>
            </a:r>
            <a:r>
              <a:rPr lang="ru-RU" sz="2000" i="1" dirty="0" smtClean="0">
                <a:solidFill>
                  <a:srgbClr val="C00000"/>
                </a:solidFill>
              </a:rPr>
              <a:t>фенотипическая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967536" y="1844824"/>
            <a:ext cx="4176464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— изменчивость, при которой изменений генотипа не происходит. Ее также называют </a:t>
            </a:r>
            <a:r>
              <a:rPr lang="ru-RU" sz="2000" i="1" dirty="0" smtClean="0">
                <a:solidFill>
                  <a:srgbClr val="0000FF"/>
                </a:solidFill>
              </a:rPr>
              <a:t>групповой</a:t>
            </a:r>
            <a:r>
              <a:rPr lang="ru-RU" sz="2000" dirty="0" smtClean="0"/>
              <a:t>, </a:t>
            </a:r>
            <a:r>
              <a:rPr lang="ru-RU" sz="2000" i="1" dirty="0" smtClean="0">
                <a:solidFill>
                  <a:srgbClr val="0000FF"/>
                </a:solidFill>
              </a:rPr>
              <a:t>определенной, </a:t>
            </a:r>
            <a:r>
              <a:rPr lang="ru-RU" sz="2000" i="1" dirty="0" err="1" smtClean="0">
                <a:solidFill>
                  <a:srgbClr val="0000FF"/>
                </a:solidFill>
              </a:rPr>
              <a:t>модификационной</a:t>
            </a:r>
            <a:r>
              <a:rPr lang="ru-RU" sz="2000" i="1" dirty="0" smtClean="0">
                <a:solidFill>
                  <a:srgbClr val="0000FF"/>
                </a:solidFill>
              </a:rPr>
              <a:t>.</a:t>
            </a:r>
            <a:endParaRPr lang="ru-RU" sz="2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04664"/>
            <a:ext cx="6453829" cy="5937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Nautilus Pompilius" pitchFamily="50" charset="-52"/>
              </a:rPr>
              <a:t>Основные свойства </a:t>
            </a:r>
            <a:r>
              <a:rPr lang="ru-RU" sz="3200" dirty="0" err="1">
                <a:latin typeface="Nautilus Pompilius" pitchFamily="50" charset="-52"/>
              </a:rPr>
              <a:t>модификационной</a:t>
            </a:r>
            <a:r>
              <a:rPr lang="ru-RU" sz="3200" dirty="0">
                <a:latin typeface="Nautilus Pompilius" pitchFamily="50" charset="-52"/>
              </a:rPr>
              <a:t> </a:t>
            </a:r>
            <a:r>
              <a:rPr lang="ru-RU" sz="3200" dirty="0" smtClean="0">
                <a:latin typeface="Nautilus Pompilius" pitchFamily="50" charset="-52"/>
              </a:rPr>
              <a:t>изменчивости:</a:t>
            </a:r>
            <a:endParaRPr lang="ru-RU" sz="3200" dirty="0">
              <a:latin typeface="Nautilus Pompilius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184576"/>
          </a:xfrm>
        </p:spPr>
        <p:txBody>
          <a:bodyPr>
            <a:normAutofit/>
          </a:bodyPr>
          <a:lstStyle/>
          <a:p>
            <a:r>
              <a:rPr lang="ru-RU" sz="2800" i="1" dirty="0" err="1" smtClean="0"/>
              <a:t>Ненаследуемость</a:t>
            </a:r>
            <a:r>
              <a:rPr lang="ru-RU" sz="2800" i="1" dirty="0" smtClean="0"/>
              <a:t> </a:t>
            </a:r>
          </a:p>
          <a:p>
            <a:endParaRPr lang="ru-RU" sz="2800" i="1" dirty="0" smtClean="0"/>
          </a:p>
          <a:p>
            <a:r>
              <a:rPr lang="ru-RU" sz="2800" i="1" dirty="0"/>
              <a:t>Г</a:t>
            </a:r>
            <a:r>
              <a:rPr lang="ru-RU" sz="2800" i="1" dirty="0" smtClean="0"/>
              <a:t>рупповой </a:t>
            </a:r>
            <a:r>
              <a:rPr lang="ru-RU" sz="2800" i="1" dirty="0"/>
              <a:t>характер изменений (особи одного вида, помещенные в одинаковые условия, приобретают сходные признаки) </a:t>
            </a:r>
            <a:endParaRPr lang="ru-RU" sz="2800" i="1" dirty="0" smtClean="0"/>
          </a:p>
          <a:p>
            <a:endParaRPr lang="ru-RU" sz="2800" i="1" dirty="0"/>
          </a:p>
          <a:p>
            <a:r>
              <a:rPr lang="ru-RU" sz="2800" i="1" dirty="0" smtClean="0"/>
              <a:t>Соответствие </a:t>
            </a:r>
            <a:r>
              <a:rPr lang="ru-RU" sz="2800" i="1" dirty="0"/>
              <a:t>изменений действию фактора среды </a:t>
            </a:r>
            <a:endParaRPr lang="ru-RU" sz="2800" i="1" dirty="0" smtClean="0"/>
          </a:p>
          <a:p>
            <a:endParaRPr lang="ru-RU" sz="2800" i="1" dirty="0"/>
          </a:p>
          <a:p>
            <a:r>
              <a:rPr lang="ru-RU" sz="2800" i="1" dirty="0" smtClean="0"/>
              <a:t>Зависимость </a:t>
            </a:r>
            <a:r>
              <a:rPr lang="ru-RU" sz="2800" i="1" dirty="0"/>
              <a:t>пределов изменчивости от генотипа.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Nautilus Pompilius" pitchFamily="50" charset="-52"/>
              </a:rPr>
              <a:t>Модификационная</a:t>
            </a:r>
            <a:r>
              <a:rPr lang="ru-RU" sz="3600" dirty="0" smtClean="0">
                <a:latin typeface="Nautilus Pompilius" pitchFamily="50" charset="-52"/>
              </a:rPr>
              <a:t> изменчивость</a:t>
            </a:r>
            <a:endParaRPr lang="ru-RU" sz="3600" dirty="0">
              <a:latin typeface="Nautilus Pompilius" pitchFamily="50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4968552"/>
          </a:xfrm>
        </p:spPr>
        <p:txBody>
          <a:bodyPr/>
          <a:lstStyle/>
          <a:p>
            <a:r>
              <a:rPr lang="ru-RU" sz="2800" i="1" dirty="0" smtClean="0"/>
              <a:t>Большую роль в формировании признаков организмов играет среда его обитания. Каждый организм развивается и обитает в определенной среде, испытывая на себе действие ее факторов, способных изменять морфологические и физиологические свойства организмов, т.е. их</a:t>
            </a:r>
            <a:r>
              <a:rPr lang="ru-RU" sz="2800" b="1" i="1" dirty="0" smtClean="0"/>
              <a:t> </a:t>
            </a:r>
            <a:r>
              <a:rPr lang="ru-RU" sz="2800" i="1" dirty="0" smtClean="0"/>
              <a:t>фенотип.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352928" cy="5832648"/>
          </a:xfrm>
        </p:spPr>
        <p:txBody>
          <a:bodyPr>
            <a:normAutofit fontScale="77500" lnSpcReduction="20000"/>
          </a:bodyPr>
          <a:lstStyle/>
          <a:p>
            <a:r>
              <a:rPr lang="ru-RU" sz="3500" i="1" dirty="0" err="1" smtClean="0"/>
              <a:t>Модификационная</a:t>
            </a:r>
            <a:r>
              <a:rPr lang="ru-RU" sz="3500" i="1" dirty="0" smtClean="0"/>
              <a:t> изменчивость носит </a:t>
            </a:r>
            <a:r>
              <a:rPr lang="ru-RU" sz="3500" i="1" dirty="0" smtClean="0">
                <a:solidFill>
                  <a:srgbClr val="0000FF"/>
                </a:solidFill>
              </a:rPr>
              <a:t>групповой характер</a:t>
            </a:r>
            <a:r>
              <a:rPr lang="ru-RU" sz="3500" i="1" dirty="0" smtClean="0"/>
              <a:t>, то есть все особи одного вида, помещенные в одинаковые условия, приобретают сходные признаки. Например, если сосуд с эвгленами зелеными поместить в темноту, то все они утратят зеленую окраску, если же вновь выставить на свет — все опять станут зелеными.</a:t>
            </a:r>
          </a:p>
          <a:p>
            <a:endParaRPr lang="ru-RU" sz="3500" i="1" dirty="0" smtClean="0"/>
          </a:p>
          <a:p>
            <a:r>
              <a:rPr lang="ru-RU" sz="3500" i="1" dirty="0" err="1" smtClean="0"/>
              <a:t>Модификационная</a:t>
            </a:r>
            <a:r>
              <a:rPr lang="ru-RU" sz="3500" i="1" dirty="0" smtClean="0"/>
              <a:t> изменчивость является </a:t>
            </a:r>
            <a:r>
              <a:rPr lang="ru-RU" sz="3500" i="1" dirty="0" smtClean="0">
                <a:solidFill>
                  <a:srgbClr val="0000FF"/>
                </a:solidFill>
              </a:rPr>
              <a:t>определенной</a:t>
            </a:r>
            <a:r>
              <a:rPr lang="ru-RU" sz="3500" i="1" dirty="0" smtClean="0"/>
              <a:t>, то есть всегда соответствует факторам, которые ее вызывают. Так, ультрафиолетовые лучи изменяют окраску кожи человека,  усиленные физические нагрузки влияют на степень развития мышц.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47664" y="692696"/>
            <a:ext cx="6010379" cy="5363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31640" y="908720"/>
            <a:ext cx="6374415" cy="4774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969</Words>
  <Application>Microsoft Office PowerPoint</Application>
  <PresentationFormat>Екран (4:3)</PresentationFormat>
  <Paragraphs>136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Фенотипическая или модификационная изменчивость</vt:lpstr>
      <vt:lpstr>Изменчивость</vt:lpstr>
      <vt:lpstr>Различают два типа изменчивости:</vt:lpstr>
      <vt:lpstr>Презентація PowerPoint</vt:lpstr>
      <vt:lpstr>Основные свойства модификационной изменчивости:</vt:lpstr>
      <vt:lpstr>Модификационная изменчивость</vt:lpstr>
      <vt:lpstr>Презентація PowerPoint</vt:lpstr>
      <vt:lpstr>Презентація PowerPoint</vt:lpstr>
      <vt:lpstr>Презентація PowerPoint</vt:lpstr>
      <vt:lpstr>Презентація PowerPoint</vt:lpstr>
      <vt:lpstr>Вывод по фенотипической изменчивости: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Фенотипическая или модификационная изменчивость</dc:title>
  <dc:creator>Владелец</dc:creator>
  <cp:lastModifiedBy>LEGION</cp:lastModifiedBy>
  <cp:revision>7</cp:revision>
  <dcterms:created xsi:type="dcterms:W3CDTF">2015-03-04T22:07:17Z</dcterms:created>
  <dcterms:modified xsi:type="dcterms:W3CDTF">2015-11-27T10:47:50Z</dcterms:modified>
</cp:coreProperties>
</file>