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0" r:id="rId4"/>
    <p:sldId id="269" r:id="rId5"/>
    <p:sldId id="258" r:id="rId6"/>
    <p:sldId id="268" r:id="rId7"/>
    <p:sldId id="259" r:id="rId8"/>
    <p:sldId id="261" r:id="rId9"/>
    <p:sldId id="266" r:id="rId10"/>
    <p:sldId id="262" r:id="rId11"/>
    <p:sldId id="270" r:id="rId12"/>
    <p:sldId id="263" r:id="rId13"/>
    <p:sldId id="264" r:id="rId14"/>
    <p:sldId id="26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5E5FD-EBE8-4C04-9BB2-944669B62DA6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737DF-ED38-4FBF-A6F1-A228ECEA7106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3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Над презентацией работал: </a:t>
            </a:r>
          </a:p>
          <a:p>
            <a:r>
              <a:rPr lang="ru-RU" smtClean="0"/>
              <a:t>Жирков Дмитрий </a:t>
            </a:r>
          </a:p>
          <a:p>
            <a:r>
              <a:rPr lang="ru-RU" smtClean="0"/>
              <a:t>Ветряная оспа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Над презентацией работал: </a:t>
            </a:r>
          </a:p>
          <a:p>
            <a:r>
              <a:rPr lang="ru-RU" smtClean="0"/>
              <a:t>Жирков Дмитрий </a:t>
            </a:r>
          </a:p>
          <a:p>
            <a:r>
              <a:rPr lang="ru-RU" smtClean="0"/>
              <a:t>Ветряная оспа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22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Различают типичные (легкая, среднетяжелая и тяжелая) и атипичные формы В. о. При легкой форме общее состояние больного удовлетворительное. Температура иногда бывает нормальной, но чаще субфебрильной, редко превышает 38°. Высыпания на коже не обильные, на слизистых оболочках — в виде единичных элементов. Длительность высыпания 2—4 дня. Для среднетяжелой формы характерны небольшая интоксикация, повышенная температура, довольно обильные высыпания и зуд. Длительность высыпания 4—5 дней. По мере подсыхания везикул нормализуется температура и улучшается самочувствие ребенка. Тяжелая форма характеризуется обильной сыпью на коже и слизистых оболочках рта, глаз, половых органов. Температура высокая, наблюдаются рвота, отсутствие аппетита, плохойсон, беспокойство ребенка в связи с сильным зудом. Длительность высыпания 7—9 дней.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Различают типичные (легкая, среднетяжелая и тяжелая) и атипичные формы В. о. При легкой форме общее состояние больного удовлетворительное. Температура иногда бывает нормальной, но чаще субфебрильной, редко превышает 38°. Высыпания на коже не обильные, на слизистых оболочках — в виде единичных элементов. Длительность высыпания 2—4 дня. Для среднетяжелой формы характерны небольшая интоксикация, повышенная температура, довольно обильные высыпания и зуд. Длительность высыпания 4—5 дней. По мере подсыхания везикул нормализуется температура и улучшается самочувствие ребенка. Тяжелая форма характеризуется обильной сыпью на коже и слизистых оболочках рта, глаз, половых органов. Температура высокая, наблюдаются рвота, отсутствие аппетита, плохойсон, беспокойство ребенка в связи с сильным зудом. Длительность высыпания 7—9 дней.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005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714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Лечение. Больных лечат обычно дома; госпитализируют только детей с тяжелыми или осложненными формами В. о. Необходим тщательный гигиенический уход, направленный на предупреждение вторичной инфекции (ежедневные ванны со слабым раствором перманганата калия, проглаживание нательного белья). Элементы сыпи смазывают 1—2% водным раствором перманганата калия или 1—2% водным или спиртовым раствором бриллиантового зеленого. Обязательно полоскание рта после еды. При появлении гнойных осложнений показаныантибиотики.</a:t>
            </a:r>
          </a:p>
          <a:p>
            <a:r>
              <a:rPr lang="ru-RU" smtClean="0"/>
              <a:t>Последствия:  После болезни остается — единичные рубчики на месте лопнувших пузырьков. Они сохраняются довольно долго (чем человек старше и чем тяжеле е болезнь — тем дольше) и полностью проходят лишь спустя несколько месяцев, а иногда остаются на всю жизнь (например, если их расцарапать). Кроме того, человек становится пожизненным носителем вируса герпеса, он сохраняется в клетках нервной ткани и при снижении защитных сил организма, стрессах, может проявиться в виде опоясывающего лишая.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Лечение. Больных лечат обычно дома; госпитализируют только детей с тяжелыми или осложненными формами В. о. Необходим тщательный гигиенический уход, направленный на предупреждение вторичной инфекции (ежедневные ванны со слабым раствором перманганата калия, проглаживание нательного белья). Элементы сыпи смазывают 1—2% водным раствором перманганата калия или 1—2% водным или спиртовым раствором бриллиантового зеленого. Обязательно полоскание рта после еды. При появлении гнойных осложнений показаныантибиотики.</a:t>
            </a:r>
          </a:p>
          <a:p>
            <a:r>
              <a:rPr lang="ru-RU" smtClean="0"/>
              <a:t>Последствия:  После болезни остается — единичные рубчики на месте лопнувших пузырьков. Они сохраняются довольно долго (чем человек старше и чем тяжеле е болезнь — тем дольше) и полностью проходят лишь спустя несколько месяцев, а иногда остаются на всю жизнь (например, если их расцарапать). Кроме того, человек становится пожизненным носителем вируса герпеса, он сохраняется в клетках нервной ткани и при снижении защитных сил организма, стрессах, может проявиться в виде опоясывающего лишая.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29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Сквозняки. Вирус боится проветривания, поэтому почаще устраивайте их.</a:t>
            </a:r>
          </a:p>
          <a:p>
            <a:r>
              <a:rPr lang="ru-RU" smtClean="0"/>
              <a:t>Уборка. Частая влажная уборка не помешает, но никакого влияния на вероятность распространения вируса не окажет.</a:t>
            </a:r>
          </a:p>
          <a:p>
            <a:endParaRPr lang="ru-RU" smtClean="0"/>
          </a:p>
          <a:p>
            <a:r>
              <a:rPr lang="ru-RU" smtClean="0"/>
              <a:t>Профилактика</a:t>
            </a:r>
          </a:p>
          <a:p>
            <a:r>
              <a:rPr lang="ru-RU" smtClean="0"/>
              <a:t>Профилактика: Изоляция. Все, кто общался с больным, должны быть изолированы на 21 день. Больным возвращаться в коллектив можно не ранее чем через 5 дней после появления последнего элемента сыпи.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Сквозняки. Вирус боится проветривания, поэтому почаще устраивайте их.</a:t>
            </a:r>
          </a:p>
          <a:p>
            <a:r>
              <a:rPr lang="ru-RU" smtClean="0"/>
              <a:t>Уборка. Частая влажная уборка не помешает, но никакого влияния на вероятность распространения вируса не окажет.</a:t>
            </a:r>
          </a:p>
          <a:p>
            <a:endParaRPr lang="ru-RU" smtClean="0"/>
          </a:p>
          <a:p>
            <a:r>
              <a:rPr lang="ru-RU" smtClean="0"/>
              <a:t>Профилактика</a:t>
            </a:r>
          </a:p>
          <a:p>
            <a:r>
              <a:rPr lang="ru-RU" smtClean="0"/>
              <a:t>Профилактика: Изоляция. Все, кто общался с больным, должны быть изолированы на 21 день. Больным возвращаться в коллектив можно не ранее чем через 5 дней после появления последнего элемента сыпи.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700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Вакцинация : Все доступные в настоящий момент коммерческие вакцины содержат ослабленный живой вирус штамма Oka. Многочисленные вариации этого штамма опробованы и зарегистрированы в Японии, Южной Корее, США и нескольких европейских странах. Оптимальный возраст для вакцинации - 12-24 мес. В США прививают дважды, с интервалом 4-8 недель, прививка также рекомендована для подростков 13 лет и старше. В большинстве других стран ограничиваются однократной прививкой. Такая разница в схемах применения вакцин вызвана различной их дозировкой.</a:t>
            </a:r>
          </a:p>
          <a:p>
            <a:r>
              <a:rPr lang="ru-RU" smtClean="0"/>
              <a:t>В ответ на вакцинацию около 95% детей вырабатывают антитела и 70-90% будут защищены от инфекции, по меньшей мере, на 7-10 лет после вакцинации. Согласно данным японских исследователей (Япония - первая страна, в которой была зарегистрирована вакцина), иммунитет длится 10-20 лет. Можно с уверенностью говорить о том, что циркулирующий вирус способствует "ревакцинации" привитых, увеличивая длительность иммунитета.</a:t>
            </a:r>
          </a:p>
          <a:p>
            <a:r>
              <a:rPr lang="ru-RU" smtClean="0"/>
              <a:t>Помимо чисто профилактических показаний, вакцина может быть использована для экстренной профилактики инфекции - если прививка сделана не позже 3-го дня после вероятного контакта с источником, не менее чем в 90% случаев удается предотвратить инфекцию.</a:t>
            </a:r>
          </a:p>
          <a:p>
            <a:r>
              <a:rPr lang="ru-RU" smtClean="0"/>
              <a:t>Вакцины для профилактики ветряной оспы:</a:t>
            </a:r>
          </a:p>
          <a:p>
            <a:r>
              <a:rPr lang="ru-RU" smtClean="0"/>
              <a:t>Вакцина «Окавакс», Бикен (Biken Institute), (Дистрибьютор - Авентис Пастер)</a:t>
            </a:r>
          </a:p>
          <a:p>
            <a:r>
              <a:rPr lang="ru-RU" smtClean="0"/>
              <a:t>Вакцина «Варилрикс», GlaxoSmithKline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Вакцинация : Все доступные в настоящий момент коммерческие вакцины содержат ослабленный живой вирус штамма Oka. Многочисленные вариации этого штамма опробованы и зарегистрированы в Японии, Южной Корее, США и нескольких европейских странах. Оптимальный возраст для вакцинации - 12-24 мес. В США прививают дважды, с интервалом 4-8 недель, прививка также рекомендована для подростков 13 лет и старше. В большинстве других стран ограничиваются однократной прививкой. Такая разница в схемах применения вакцин вызвана различной их дозировкой.</a:t>
            </a:r>
          </a:p>
          <a:p>
            <a:r>
              <a:rPr lang="ru-RU" smtClean="0"/>
              <a:t>В ответ на вакцинацию около 95% детей вырабатывают антитела и 70-90% будут защищены от инфекции, по меньшей мере, на 7-10 лет после вакцинации. Согласно данным японских исследователей (Япония - первая страна, в которой была зарегистрирована вакцина), иммунитет длится 10-20 лет. Можно с уверенностью говорить о том, что циркулирующий вирус способствует "ревакцинации" привитых, увеличивая длительность иммунитета.</a:t>
            </a:r>
          </a:p>
          <a:p>
            <a:r>
              <a:rPr lang="ru-RU" smtClean="0"/>
              <a:t>Помимо чисто профилактических показаний, вакцина может быть использована для экстренной профилактики инфекции - если прививка сделана не позже 3-го дня после вероятного контакта с источником, не менее чем в 90% случаев удается предотвратить инфекцию.</a:t>
            </a:r>
          </a:p>
          <a:p>
            <a:r>
              <a:rPr lang="ru-RU" smtClean="0"/>
              <a:t>Вакцины для профилактики ветряной оспы:</a:t>
            </a:r>
          </a:p>
          <a:p>
            <a:r>
              <a:rPr lang="ru-RU" smtClean="0"/>
              <a:t>Вакцина «Окавакс», Бикен (Biken Institute), (Дистрибьютор - Авентис Пастер)</a:t>
            </a:r>
          </a:p>
          <a:p>
            <a:r>
              <a:rPr lang="ru-RU" smtClean="0"/>
              <a:t>Вакцина «Варилрикс», GlaxoSmithKline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76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Малая медицинская энциклопедия. — М.: Медицинская энциклопедия. 1991—96 гг.</a:t>
            </a:r>
          </a:p>
          <a:p>
            <a:r>
              <a:rPr lang="ru-RU" smtClean="0"/>
              <a:t> Первая медицинская помощь. — М.: Большая Российская Энциклопедия. 1994 г. 3. Энциклопедический словарь медицинских терминов. — М.: Советская энциклопедия. — 1982—1984 гг.</a:t>
            </a:r>
          </a:p>
          <a:p>
            <a:r>
              <a:rPr lang="ru-RU" smtClean="0"/>
              <a:t>Интернет ресурсы  http://glavmed.com.ua/</a:t>
            </a:r>
          </a:p>
          <a:p>
            <a:r>
              <a:rPr lang="ru-RU" smtClean="0"/>
              <a:t>Источники: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Малая медицинская энциклопедия. — М.: Медицинская энциклопедия. 1991—96 гг.</a:t>
            </a:r>
          </a:p>
          <a:p>
            <a:r>
              <a:rPr lang="ru-RU" smtClean="0"/>
              <a:t> Первая медицинская помощь. — М.: Большая Российская Энциклопедия. 1994 г. 3. Энциклопедический словарь медицинских терминов. — М.: Советская энциклопедия. — 1982—1984 гг.</a:t>
            </a:r>
          </a:p>
          <a:p>
            <a:r>
              <a:rPr lang="ru-RU" smtClean="0"/>
              <a:t>Интернет ресурсы  http://glavmed.com.ua/</a:t>
            </a:r>
          </a:p>
          <a:p>
            <a:r>
              <a:rPr lang="ru-RU" smtClean="0"/>
              <a:t>Источники: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173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Характеристика возбудителя</a:t>
            </a:r>
          </a:p>
          <a:p>
            <a:r>
              <a:rPr lang="ru-RU" smtClean="0"/>
              <a:t>Эпидемиология </a:t>
            </a:r>
          </a:p>
          <a:p>
            <a:r>
              <a:rPr lang="ru-RU" smtClean="0"/>
              <a:t>Симптомы</a:t>
            </a:r>
          </a:p>
          <a:p>
            <a:r>
              <a:rPr lang="ru-RU" smtClean="0"/>
              <a:t>Профилактика</a:t>
            </a:r>
          </a:p>
          <a:p>
            <a:r>
              <a:rPr lang="ru-RU" smtClean="0"/>
              <a:t>План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Характеристика возбудителя</a:t>
            </a:r>
          </a:p>
          <a:p>
            <a:r>
              <a:rPr lang="ru-RU" smtClean="0"/>
              <a:t>Эпидемиология </a:t>
            </a:r>
          </a:p>
          <a:p>
            <a:r>
              <a:rPr lang="ru-RU" smtClean="0"/>
              <a:t>Симптомы</a:t>
            </a:r>
          </a:p>
          <a:p>
            <a:r>
              <a:rPr lang="ru-RU" smtClean="0"/>
              <a:t>Профилактика</a:t>
            </a:r>
          </a:p>
          <a:p>
            <a:r>
              <a:rPr lang="ru-RU" smtClean="0"/>
              <a:t>План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2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Ветряная оспа  (Varicella-Zoster virus, VZV) – инфекционное заболевание, характеризующееся лихорадкой и сыпью на коже и слизистых оболочках в виде мелких пузырьков с прозрачным содержимым.</a:t>
            </a:r>
          </a:p>
          <a:p>
            <a:r>
              <a:rPr lang="ru-RU" smtClean="0"/>
              <a:t>Возбудитель – вирус группы герпеса (идентичен возбудителю опоясывающего герпеса – herpes zoster). Вирус летуч, во внешней среде неустойчив, для животных не патогенен.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Ветряная оспа  (Varicella-Zoster virus, VZV) – инфекционное заболевание, характеризующееся лихорадкой и сыпью на коже и слизистых оболочках в виде мелких пузырьков с прозрачным содержимым.</a:t>
            </a:r>
          </a:p>
          <a:p>
            <a:r>
              <a:rPr lang="ru-RU" smtClean="0"/>
              <a:t>Возбудитель – вирус группы герпеса (идентичен возбудителю опоясывающего герпеса – herpes zoster). Вирус летуч, во внешней среде неустойчив, для животных не патогенен.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41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Строение вируса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Строение вируса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93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Вирус ветряной оспы  принадлежит к семейству герпесвирусов. Несмотря на то, что описание инфекции было известно еще в античные времена, а инфекционная природа заболевания была доказана еще в 1875 г., сам вирус был выделен лишь в 1958 г. Вирус ветряной оспы поражает только человека, Помимо самой ветряной оспы вирус вызывает опоясывающий лишай (т.н. герпес зостер).</a:t>
            </a:r>
          </a:p>
          <a:p>
            <a:r>
              <a:rPr lang="ru-RU" smtClean="0"/>
              <a:t>Это один из самых заразных вирусов в природе. Если в коллективе заболевает кто-то один, вероятность того, что переболеют все остальные, около 95% (правда, это не касается тех, кто перенес ветрянку раньше). При этом вирус может перелетать не только из одной комнаты в другую, но и с одного этажа на другой.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Вирус ветряной оспы  принадлежит к семейству герпесвирусов. Несмотря на то, что описание инфекции было известно еще в античные времена, а инфекционная природа заболевания была доказана еще в 1875 г., сам вирус был выделен лишь в 1958 г. Вирус ветряной оспы поражает только человека, Помимо самой ветряной оспы вирус вызывает опоясывающий лишай (т.н. герпес зостер).</a:t>
            </a:r>
          </a:p>
          <a:p>
            <a:r>
              <a:rPr lang="ru-RU" smtClean="0"/>
              <a:t>Это один из самых заразных вирусов в природе. Если в коллективе заболевает кто-то один, вероятность того, что переболеют все остальные, около 95% (правда, это не касается тех, кто перенес ветрянку раньше). При этом вирус может перелетать не только из одной комнаты в другую, но и с одного этажа на другой.</a:t>
            </a:r>
          </a:p>
          <a:p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94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Вирус ветряной оспы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Вирус ветряной оспы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228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Источник инфекции — больной человек, представляющий эпидемическую опасность с конца инкубационного периода и до отпадения корочек. Возбудитель распространяется воздушно-капельным путём. Заболевают в основном дети в возрасте от 6 месяцев до 7 лет. Взрослые болеют ветряной оспой редко, поскольку обычно переносят её ещё в детском возрасте.</a:t>
            </a:r>
          </a:p>
          <a:p>
            <a:r>
              <a:rPr lang="ru-RU" smtClean="0"/>
              <a:t>У лиц с тяжелым иммунодефицитом различной этиологии (в редком случае при ВИЧ-инфекции и у пациентов после пересадки органов; часто при акклиматизации, снижении иммунитета, вызванном сильным стрессом</a:t>
            </a:r>
          </a:p>
          <a:p>
            <a:r>
              <a:rPr lang="ru-RU" smtClean="0"/>
              <a:t>Восприимчивость к В. о. высокая. Чаще болеют дети дошкольного и младшего школьного возраста. Дети в возрасте до 2 мес. и взрослые болеют редко. Наибольшая заболеваемость приходится на осенне-зимний период.) возможно повторное заражение.</a:t>
            </a:r>
          </a:p>
          <a:p>
            <a:r>
              <a:rPr lang="ru-RU" smtClean="0"/>
              <a:t>Эпидимиология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Источник инфекции — больной человек, представляющий эпидемическую опасность с конца инкубационного периода и до отпадения корочек. Возбудитель распространяется воздушно-капельным путём. Заболевают в основном дети в возрасте от 6 месяцев до 7 лет. Взрослые болеют ветряной оспой редко, поскольку обычно переносят её ещё в детском возрасте.</a:t>
            </a:r>
          </a:p>
          <a:p>
            <a:r>
              <a:rPr lang="ru-RU" smtClean="0"/>
              <a:t>У лиц с тяжелым иммунодефицитом различной этиологии (в редком случае при ВИЧ-инфекции и у пациентов после пересадки органов; часто при акклиматизации, снижении иммунитета, вызванном сильным стрессом</a:t>
            </a:r>
          </a:p>
          <a:p>
            <a:r>
              <a:rPr lang="ru-RU" smtClean="0"/>
              <a:t>Восприимчивость к В. о. высокая. Чаще болеют дети дошкольного и младшего школьного возраста. Дети в возрасте до 2 мес. и взрослые болеют редко. Наибольшая заболеваемость приходится на осенне-зимний период.) возможно повторное заражение.</a:t>
            </a:r>
          </a:p>
          <a:p>
            <a:r>
              <a:rPr lang="ru-RU" smtClean="0"/>
              <a:t>Эпидимиология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93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 Заболевание обычно начинается остро с повышения температуры, почти одновременно появляется сыпь на коже, волосистой части головы и слизистых оболочках. Высыпание происходит в течение 3—4 дней, иногда дольше. Первичный элемент сыпи — мелкое пятно или папула (узелок), которые очень быстро (через несколько часов) превращаются в везикулу (пузырек) с гиперемией вокруг нее (рис.). Ветряночные пузырьки круглой формы располагаются на неинфильтрированной коже, через 1—3 дня лопаются, подсыхают. Подсыхание пузырька начинается с центра, затем он постепенно превращается в плотную корочку, после отпадания которой рубцов не бывает. Поскольку ветряночные элементы появляются не все сразу, а с промежутками в 1—2 дня, на коже одновременно можно видеть элементы высыпаний на разных стадиях развития (пятно, узелок, пузырек, корочка) — так называемый ложный полиморфизм сыпи. Иногда болезнь начинается с короткой продромы (субфебрильной температуры, ухудшения самочувствия). Перед высыпанием ветряночных элементов, а чаще в период максимального их высыпания может появиться скарлатино- или кореподобная сыпь.</a:t>
            </a:r>
          </a:p>
          <a:p>
            <a:r>
              <a:rPr lang="ru-RU" smtClean="0"/>
              <a:t>Симптомы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 Заболевание обычно начинается остро с повышения температуры, почти одновременно появляется сыпь на коже, волосистой части головы и слизистых оболочках. Высыпание происходит в течение 3—4 дней, иногда дольше. Первичный элемент сыпи — мелкое пятно или папула (узелок), которые очень быстро (через несколько часов) превращаются в везикулу (пузырек) с гиперемией вокруг нее (рис.). Ветряночные пузырьки круглой формы располагаются на неинфильтрированной коже, через 1—3 дня лопаются, подсыхают. Подсыхание пузырька начинается с центра, затем он постепенно превращается в плотную корочку, после отпадания которой рубцов не бывает. Поскольку ветряночные элементы появляются не все сразу, а с промежутками в 1—2 дня, на коже одновременно можно видеть элементы высыпаний на разных стадиях развития (пятно, узелок, пузырек, корочка) — так называемый ложный полиморфизм сыпи. Иногда болезнь начинается с короткой продромы (субфебрильной температуры, ухудшения самочувствия). Перед высыпанием ветряночных элементов, а чаще в период максимального их высыпания может появиться скарлатино- или кореподобная сыпь.</a:t>
            </a:r>
          </a:p>
          <a:p>
            <a:r>
              <a:rPr lang="ru-RU" smtClean="0"/>
              <a:t>Симптомы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735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Высыпания на коже при ветряной оспе: папулы, свежие и подсыхающие пузырьки (везикулы), окруженные зоной гиперемии.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Высыпания на коже при ветряной оспе: папулы, свежие и подсыхающие пузырьки (везикулы), окруженные зоной гиперемии.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45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90FD-01A1-4139-B0E0-B1B5E6C370C2}" type="datetime1">
              <a:rPr lang="ru-RU" smtClean="0"/>
              <a:t>27.11.2015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D023-644B-48C2-ADE1-9BE1F1D32DF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3ADA-BDF9-445E-8351-B4E7153EB6E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039C6B-770C-4629-A13A-F0AE7E4B918D}" type="datetime1">
              <a:rPr lang="ru-RU" smtClean="0"/>
              <a:t>27.11.2015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5C8A-940D-4C5C-9C90-73CB0E463E20}" type="datetime1">
              <a:rPr lang="ru-RU" smtClean="0"/>
              <a:t>27.11.2015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62A3FDB-079E-4090-8E2A-F199860C8F45}" type="datetime1">
              <a:rPr lang="ru-RU" smtClean="0"/>
              <a:t>27.11.2015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DB7F4F4-C93E-4A49-B405-81A5B27BEDB2}" type="datetime1">
              <a:rPr lang="ru-RU" smtClean="0"/>
              <a:t>27.11.2015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D760-BF06-4461-A4E2-72C93E0316E9}" type="datetime1">
              <a:rPr lang="ru-RU" smtClean="0"/>
              <a:t>27.11.2015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68B4-8C9B-4E30-A9A6-EE2938D84F09}" type="datetime1">
              <a:rPr lang="ru-RU" smtClean="0"/>
              <a:t>27.11.2015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066918E-29D1-48A9-A152-B774A7B37477}" type="datetime1">
              <a:rPr lang="ru-RU" smtClean="0"/>
              <a:t>27.11.2015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3DCE2D-539C-4188-9E79-192DC0FC5745}" type="datetime1">
              <a:rPr lang="ru-RU" smtClean="0"/>
              <a:t>27.11.2015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FEFC7BD-EAE3-47B5-96D2-BF178541585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C4807B7-80D5-46B4-AD6F-945903C0CEAD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enc_medicine/26294" TargetMode="External"/><Relationship Id="rId3" Type="http://schemas.openxmlformats.org/officeDocument/2006/relationships/hyperlink" Target="http://dic.academic.ru/dic.nsf/enc_medicine/6906" TargetMode="External"/><Relationship Id="rId7" Type="http://schemas.openxmlformats.org/officeDocument/2006/relationships/hyperlink" Target="http://dic.academic.ru/dic.nsf/enc_medicine/905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medicine/6053" TargetMode="External"/><Relationship Id="rId5" Type="http://schemas.openxmlformats.org/officeDocument/2006/relationships/hyperlink" Target="http://dic.academic.ru/dic.nsf/enc_medicine/12264" TargetMode="External"/><Relationship Id="rId4" Type="http://schemas.openxmlformats.org/officeDocument/2006/relationships/hyperlink" Target="http://dic.academic.ru/dic.nsf/enc_medicine/12809" TargetMode="External"/><Relationship Id="rId9" Type="http://schemas.openxmlformats.org/officeDocument/2006/relationships/hyperlink" Target="http://dic.academic.ru/dic.nsf/enc_medicine/2947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nc_medicine/3225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medicine/2682" TargetMode="External"/><Relationship Id="rId5" Type="http://schemas.openxmlformats.org/officeDocument/2006/relationships/hyperlink" Target="http://dic.academic.ru/dic.nsf/enc_medicine/24306" TargetMode="External"/><Relationship Id="rId4" Type="http://schemas.openxmlformats.org/officeDocument/2006/relationships/hyperlink" Target="http://dic.academic.ru/dic.nsf/enc_medicine/598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D%D0%BA%D1%83%D0%B1%D0%B0%D1%86%D0%B8%D0%BE%D0%BD%D0%BD%D1%8B%D0%B9_%D0%BF%D0%B5%D1%80%D0%B8%D0%BE%D0%B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c.academic.ru/dic.nsf/enc_medicine/11931" TargetMode="External"/><Relationship Id="rId4" Type="http://schemas.openxmlformats.org/officeDocument/2006/relationships/hyperlink" Target="http://dic.academic.ru/dic.nsf/enc_medicine/6735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ic.academic.ru/dic.nsf/enc_medicine/4939" TargetMode="External"/><Relationship Id="rId3" Type="http://schemas.openxmlformats.org/officeDocument/2006/relationships/hyperlink" Target="http://dic.academic.ru/dic.nsf/enc_medicine/11932" TargetMode="External"/><Relationship Id="rId7" Type="http://schemas.openxmlformats.org/officeDocument/2006/relationships/hyperlink" Target="http://dic.academic.ru/dic.nsf/enc_medicine/2417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medicine/32016" TargetMode="External"/><Relationship Id="rId5" Type="http://schemas.openxmlformats.org/officeDocument/2006/relationships/hyperlink" Target="http://dic.academic.ru/dic.nsf/enc_medicine/25732" TargetMode="External"/><Relationship Id="rId4" Type="http://schemas.openxmlformats.org/officeDocument/2006/relationships/hyperlink" Target="http://dic.academic.ru/dic.nsf/enc_medicine/30446" TargetMode="External"/><Relationship Id="rId9" Type="http://schemas.openxmlformats.org/officeDocument/2006/relationships/hyperlink" Target="http://dic.academic.ru/dic.nsf/enc_medicine/690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Над презентацией работал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Жирков Дмитрий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Ветряная оспа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7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Arial"/>
              </a:rPr>
              <a:t>Различают типичные (легкая, среднетяжелая и тяжелая) и атипичные формы В. о. При легкой форме общее состояние больного удовлетворительное. Температура иногда бывает нормальной, но чаще субфебрильной, редко превышает 38°. </a:t>
            </a:r>
            <a:r>
              <a:rPr lang="ru-RU" u="sng" dirty="0">
                <a:latin typeface="Arial"/>
                <a:hlinkClick r:id="rId3"/>
              </a:rPr>
              <a:t>Высыпания</a:t>
            </a:r>
            <a:r>
              <a:rPr lang="ru-RU" dirty="0">
                <a:latin typeface="Arial"/>
              </a:rPr>
              <a:t> на коже не обильные, на слизистых оболочках — в виде единичных элементов. Длительность высыпания 2—4 дня. Для среднетяжелой формы характерны небольшая </a:t>
            </a:r>
            <a:r>
              <a:rPr lang="ru-RU" u="sng" dirty="0">
                <a:latin typeface="Arial"/>
                <a:hlinkClick r:id="rId4"/>
              </a:rPr>
              <a:t>интоксикация</a:t>
            </a:r>
            <a:r>
              <a:rPr lang="ru-RU" dirty="0">
                <a:latin typeface="Arial"/>
              </a:rPr>
              <a:t>, повышенная температура, довольно обильные высыпания и </a:t>
            </a:r>
            <a:r>
              <a:rPr lang="ru-RU" u="sng" dirty="0">
                <a:latin typeface="Arial"/>
                <a:hlinkClick r:id="rId5"/>
              </a:rPr>
              <a:t>зуд</a:t>
            </a:r>
            <a:r>
              <a:rPr lang="ru-RU" dirty="0">
                <a:latin typeface="Arial"/>
              </a:rPr>
              <a:t>. Длительность высыпания 4—5 дней. По мере </a:t>
            </a:r>
            <a:r>
              <a:rPr lang="ru-RU" dirty="0" err="1">
                <a:latin typeface="Arial"/>
              </a:rPr>
              <a:t>подсыхания</a:t>
            </a:r>
            <a:r>
              <a:rPr lang="ru-RU" dirty="0">
                <a:latin typeface="Arial"/>
              </a:rPr>
              <a:t> </a:t>
            </a:r>
            <a:r>
              <a:rPr lang="ru-RU" u="sng" dirty="0">
                <a:latin typeface="Arial"/>
                <a:hlinkClick r:id="rId6"/>
              </a:rPr>
              <a:t>везикул</a:t>
            </a:r>
            <a:r>
              <a:rPr lang="ru-RU" dirty="0">
                <a:latin typeface="Arial"/>
              </a:rPr>
              <a:t> нормализуется температура и улучшается самочувствие ребенка. Тяжелая форма характеризуется обильной сыпью на коже и слизистых оболочках рта, </a:t>
            </a:r>
            <a:r>
              <a:rPr lang="ru-RU" u="sng" dirty="0">
                <a:latin typeface="Arial"/>
                <a:hlinkClick r:id="rId7"/>
              </a:rPr>
              <a:t>глаз</a:t>
            </a:r>
            <a:r>
              <a:rPr lang="ru-RU" dirty="0">
                <a:latin typeface="Arial"/>
              </a:rPr>
              <a:t>, половых органов. Температура высокая, наблюдаются </a:t>
            </a:r>
            <a:r>
              <a:rPr lang="ru-RU" u="sng" dirty="0">
                <a:latin typeface="Arial"/>
                <a:hlinkClick r:id="rId8"/>
              </a:rPr>
              <a:t>рвота</a:t>
            </a:r>
            <a:r>
              <a:rPr lang="ru-RU" dirty="0">
                <a:latin typeface="Arial"/>
              </a:rPr>
              <a:t>, отсутствие аппетита, </a:t>
            </a:r>
            <a:r>
              <a:rPr lang="ru-RU" dirty="0" err="1">
                <a:latin typeface="Arial"/>
              </a:rPr>
              <a:t>плохой</a:t>
            </a:r>
            <a:r>
              <a:rPr lang="ru-RU" u="sng" dirty="0" err="1">
                <a:latin typeface="Arial"/>
                <a:hlinkClick r:id="rId9"/>
              </a:rPr>
              <a:t>сон</a:t>
            </a:r>
            <a:r>
              <a:rPr lang="ru-RU" dirty="0">
                <a:latin typeface="Arial"/>
              </a:rPr>
              <a:t>, беспокойство ребенка в связи с сильным зудом. Длительность высыпания 7—9 дней.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52736"/>
            <a:ext cx="4317777" cy="48311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1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Лечение.</a:t>
            </a:r>
            <a:r>
              <a:rPr lang="ru-RU" dirty="0">
                <a:latin typeface="Arial"/>
              </a:rPr>
              <a:t> Больных лечат обычно дома; госпитализируют только детей с тяжелыми или осложненными формами В. о. Необходим тщательный гигиенический </a:t>
            </a:r>
            <a:r>
              <a:rPr lang="ru-RU" u="sng" dirty="0">
                <a:latin typeface="Arial"/>
                <a:hlinkClick r:id="rId3"/>
              </a:rPr>
              <a:t>уход</a:t>
            </a:r>
            <a:r>
              <a:rPr lang="ru-RU" dirty="0">
                <a:latin typeface="Arial"/>
              </a:rPr>
              <a:t>, направленный на предупреждение вторичной инфекции (ежедневные </a:t>
            </a:r>
            <a:r>
              <a:rPr lang="ru-RU" u="sng" dirty="0">
                <a:latin typeface="Arial"/>
                <a:hlinkClick r:id="rId4"/>
              </a:rPr>
              <a:t>ванны</a:t>
            </a:r>
            <a:r>
              <a:rPr lang="ru-RU" dirty="0">
                <a:latin typeface="Arial"/>
              </a:rPr>
              <a:t> со слабым раствором перманганата калия, проглаживание нательного белья). Элементы сыпи смазывают 1—2% водным раствором перманганата калия или 1—2% водным или спиртовым раствором бриллиантового зеленого. Обязательно </a:t>
            </a:r>
            <a:r>
              <a:rPr lang="ru-RU" u="sng" dirty="0">
                <a:latin typeface="Arial"/>
                <a:hlinkClick r:id="rId5"/>
              </a:rPr>
              <a:t>полоскание</a:t>
            </a:r>
            <a:r>
              <a:rPr lang="ru-RU" dirty="0">
                <a:latin typeface="Arial"/>
              </a:rPr>
              <a:t> рта после еды. При появлении гнойных осложнений </a:t>
            </a:r>
            <a:r>
              <a:rPr lang="ru-RU" dirty="0" err="1">
                <a:latin typeface="Arial"/>
              </a:rPr>
              <a:t>показаны</a:t>
            </a:r>
            <a:r>
              <a:rPr lang="ru-RU" u="sng" dirty="0" err="1">
                <a:latin typeface="Arial"/>
                <a:hlinkClick r:id="rId6"/>
              </a:rPr>
              <a:t>антибиотики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4004984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"/>
              </a:rPr>
              <a:t>Последствия</a:t>
            </a:r>
            <a:r>
              <a:rPr lang="ru-RU" b="0" i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"/>
              </a:rPr>
              <a:t>:</a:t>
            </a:r>
            <a:r>
              <a:rPr lang="ru-RU" b="0" i="0" dirty="0" smtClean="0">
                <a:effectLst/>
                <a:latin typeface="Arial"/>
              </a:rPr>
              <a:t>  После болезни остается — единичные рубчики на месте лопнувших пузырьков. Они сохраняются довольно долго (чем человек старше и чем </a:t>
            </a:r>
            <a:r>
              <a:rPr lang="ru-RU" b="0" i="0" dirty="0" err="1" smtClean="0">
                <a:effectLst/>
                <a:latin typeface="Arial"/>
              </a:rPr>
              <a:t>тяжеле</a:t>
            </a:r>
            <a:r>
              <a:rPr lang="ru-RU" b="0" i="0" dirty="0" smtClean="0">
                <a:effectLst/>
                <a:latin typeface="Arial"/>
              </a:rPr>
              <a:t> е болезнь — тем дольше) и полностью проходят лишь спустя несколько месяцев, а иногда остаются на всю жизнь (например, если их расцарапать). Кроме того, человек становится пожизненным носителем вируса герпеса, он сохраняется в клетках нервной ткани и при снижении защитных сил организма, стрессах, может проявиться в виде опоясывающего лишая.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34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2805864"/>
            <a:ext cx="4032448" cy="225438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Сквозняки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. </a:t>
            </a:r>
            <a:r>
              <a:rPr lang="ru-RU" dirty="0" smtClean="0">
                <a:latin typeface="Arial"/>
              </a:rPr>
              <a:t>Вирус боится проветривания, поэтому </a:t>
            </a:r>
            <a:r>
              <a:rPr lang="ru-RU" dirty="0">
                <a:latin typeface="Arial"/>
              </a:rPr>
              <a:t>почаще устраивайте их.</a:t>
            </a:r>
          </a:p>
          <a:p>
            <a:pPr algn="just"/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Уборка</a:t>
            </a:r>
            <a:r>
              <a:rPr lang="ru-RU" dirty="0">
                <a:latin typeface="Arial"/>
              </a:rPr>
              <a:t>. Частая влажная уборка не помешает, но никакого влияния на вероятность распространения вируса не окажет.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Профилактика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68991"/>
            <a:ext cx="3635896" cy="272692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426243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200"/>
              </a:spcBef>
              <a:buClr>
                <a:srgbClr val="838995"/>
              </a:buClr>
            </a:pPr>
            <a:r>
              <a:rPr lang="ru-RU" b="1" spc="3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  <a:cs typeface="Tahoma" pitchFamily="34" charset="0"/>
              </a:rPr>
              <a:t>Профилактика:</a:t>
            </a:r>
            <a:r>
              <a:rPr lang="ru-RU" b="1" spc="30" dirty="0">
                <a:solidFill>
                  <a:srgbClr val="FFFFFF"/>
                </a:solidFill>
                <a:latin typeface="Arial"/>
                <a:cs typeface="Tahoma" pitchFamily="34" charset="0"/>
              </a:rPr>
              <a:t> Изоляция.</a:t>
            </a:r>
            <a:r>
              <a:rPr lang="ru-RU" spc="30" dirty="0">
                <a:solidFill>
                  <a:srgbClr val="FFFFFF"/>
                </a:solidFill>
                <a:latin typeface="Arial"/>
                <a:cs typeface="Tahoma" pitchFamily="34" charset="0"/>
              </a:rPr>
              <a:t> Все, кто общался с больным, должны быть изолированы на 21 день. Больным возвращаться в коллектив можно не ранее чем через 5 дней после появления последнего элемента сыпи.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548680"/>
            <a:ext cx="7848872" cy="6048672"/>
          </a:xfrm>
        </p:spPr>
        <p:txBody>
          <a:bodyPr>
            <a:normAutofit/>
          </a:bodyPr>
          <a:lstStyle/>
          <a:p>
            <a:pPr lvl="0" algn="just">
              <a:buClr>
                <a:srgbClr val="838995"/>
              </a:buClr>
            </a:pPr>
            <a:r>
              <a:rPr lang="ru-RU" sz="1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Вакцинация</a:t>
            </a:r>
            <a:r>
              <a:rPr lang="ru-RU" sz="1400" dirty="0">
                <a:solidFill>
                  <a:srgbClr val="FFFFFF"/>
                </a:solidFill>
                <a:latin typeface="Arial"/>
              </a:rPr>
              <a:t> : Все доступные в настоящий момент коммерческие вакцины содержат ослабленный живой вирус штамма </a:t>
            </a:r>
            <a:r>
              <a:rPr lang="ru-RU" sz="1400" dirty="0" err="1">
                <a:solidFill>
                  <a:srgbClr val="FFFFFF"/>
                </a:solidFill>
                <a:latin typeface="Arial"/>
              </a:rPr>
              <a:t>Oka</a:t>
            </a:r>
            <a:r>
              <a:rPr lang="ru-RU" sz="1400" dirty="0">
                <a:solidFill>
                  <a:srgbClr val="FFFFFF"/>
                </a:solidFill>
                <a:latin typeface="Arial"/>
              </a:rPr>
              <a:t>. Многочисленные вариации этого штамма опробованы и зарегистрированы в Японии, Южной Корее, США и нескольких европейских странах. Оптимальный возраст для вакцинации - 12-24 мес. В США прививают дважды, с интервалом 4-8 недель, прививка также рекомендована для подростков 13 лет и старше. В большинстве других стран ограничиваются однократной прививкой. Такая разница в схемах применения вакцин вызвана различной их </a:t>
            </a:r>
            <a:r>
              <a:rPr lang="ru-RU" sz="1400" dirty="0" smtClean="0">
                <a:solidFill>
                  <a:srgbClr val="FFFFFF"/>
                </a:solidFill>
                <a:latin typeface="Arial"/>
              </a:rPr>
              <a:t>дозировкой.</a:t>
            </a:r>
          </a:p>
          <a:p>
            <a:pPr lvl="0" algn="just">
              <a:buClr>
                <a:srgbClr val="838995"/>
              </a:buClr>
            </a:pPr>
            <a:r>
              <a:rPr lang="ru-RU" sz="1400" dirty="0" smtClean="0">
                <a:solidFill>
                  <a:srgbClr val="FFFFFF"/>
                </a:solidFill>
                <a:latin typeface="Arial"/>
              </a:rPr>
              <a:t>В </a:t>
            </a:r>
            <a:r>
              <a:rPr lang="ru-RU" sz="1400" dirty="0">
                <a:solidFill>
                  <a:srgbClr val="FFFFFF"/>
                </a:solidFill>
                <a:latin typeface="Arial"/>
              </a:rPr>
              <a:t>ответ на вакцинацию около 95% детей вырабатывают антитела и 70-90% будут защищены от инфекции, по меньшей мере, на 7-10 лет после вакцинации. Согласно данным японских исследователей (Япония - первая страна, в которой была зарегистрирована вакцина), иммунитет длится 10-20 лет. Можно с уверенностью говорить о том, что циркулирующий вирус способствует "ревакцинации" привитых, увеличивая длительность иммунитета.</a:t>
            </a:r>
          </a:p>
          <a:p>
            <a:pPr lvl="0" algn="just">
              <a:buClr>
                <a:srgbClr val="838995"/>
              </a:buClr>
            </a:pPr>
            <a:r>
              <a:rPr lang="ru-RU" sz="1400" dirty="0" smtClean="0">
                <a:solidFill>
                  <a:srgbClr val="FFFFFF"/>
                </a:solidFill>
                <a:latin typeface="Arial"/>
              </a:rPr>
              <a:t>Помимо </a:t>
            </a:r>
            <a:r>
              <a:rPr lang="ru-RU" sz="1400" dirty="0">
                <a:solidFill>
                  <a:srgbClr val="FFFFFF"/>
                </a:solidFill>
                <a:latin typeface="Arial"/>
              </a:rPr>
              <a:t>чисто профилактических показаний, вакцина может быть использована для экстренной профилактики инфекции - если прививка сделана не позже 3-го дня после вероятного контакта с источником, не менее чем в 90% случаев удается предотвратить </a:t>
            </a:r>
            <a:r>
              <a:rPr lang="ru-RU" sz="1400" dirty="0" smtClean="0">
                <a:solidFill>
                  <a:srgbClr val="FFFFFF"/>
                </a:solidFill>
                <a:latin typeface="Arial"/>
              </a:rPr>
              <a:t>инфекцию.</a:t>
            </a:r>
          </a:p>
          <a:p>
            <a:pPr lvl="0" algn="just">
              <a:buClr>
                <a:srgbClr val="838995"/>
              </a:buClr>
            </a:pPr>
            <a:r>
              <a:rPr lang="ru-RU" sz="1400" b="1" dirty="0" smtClean="0">
                <a:solidFill>
                  <a:srgbClr val="FFFFFF"/>
                </a:solidFill>
                <a:latin typeface="Arial"/>
              </a:rPr>
              <a:t>Вакцины 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для профилактики ветряной оспы:</a:t>
            </a:r>
            <a:endParaRPr lang="ru-RU" sz="1400" dirty="0">
              <a:solidFill>
                <a:srgbClr val="FFFFFF"/>
              </a:solidFill>
              <a:latin typeface="Arial"/>
            </a:endParaRPr>
          </a:p>
          <a:p>
            <a:pPr lvl="0" algn="just">
              <a:buClr>
                <a:srgbClr val="838995"/>
              </a:buClr>
            </a:pPr>
            <a:r>
              <a:rPr lang="ru-RU" sz="1400" b="1" dirty="0">
                <a:solidFill>
                  <a:srgbClr val="FFFFFF"/>
                </a:solidFill>
                <a:latin typeface="Arial"/>
              </a:rPr>
              <a:t>Вакцина «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Окавакс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», 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Бикен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 (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Biken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Institute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), (Дистрибьютор - 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Авентис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 Пастер)</a:t>
            </a:r>
            <a:endParaRPr lang="ru-RU" sz="1400" dirty="0">
              <a:solidFill>
                <a:srgbClr val="FFFFFF"/>
              </a:solidFill>
              <a:latin typeface="Arial"/>
            </a:endParaRPr>
          </a:p>
          <a:p>
            <a:pPr lvl="0" algn="just">
              <a:buClr>
                <a:srgbClr val="838995"/>
              </a:buClr>
            </a:pPr>
            <a:r>
              <a:rPr lang="ru-RU" sz="1400" b="1" dirty="0">
                <a:solidFill>
                  <a:srgbClr val="FFFFFF"/>
                </a:solidFill>
                <a:latin typeface="Arial"/>
              </a:rPr>
              <a:t>Вакцина «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Варилрикс</a:t>
            </a:r>
            <a:r>
              <a:rPr lang="ru-RU" sz="1400" b="1" dirty="0">
                <a:solidFill>
                  <a:srgbClr val="FFFFFF"/>
                </a:solidFill>
                <a:latin typeface="Arial"/>
              </a:rPr>
              <a:t>», </a:t>
            </a:r>
            <a:r>
              <a:rPr lang="ru-RU" sz="1400" b="1" dirty="0" err="1">
                <a:solidFill>
                  <a:srgbClr val="FFFFFF"/>
                </a:solidFill>
                <a:latin typeface="Arial"/>
              </a:rPr>
              <a:t>GlaxoSmithKline</a:t>
            </a:r>
            <a:endParaRPr lang="ru-RU" sz="1400" dirty="0">
              <a:solidFill>
                <a:srgbClr val="FFFFFF"/>
              </a:solidFill>
              <a:latin typeface="Arial"/>
            </a:endParaRPr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204864"/>
            <a:ext cx="768096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1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ru-RU" i="1" dirty="0" smtClean="0">
                <a:solidFill>
                  <a:srgbClr val="939756"/>
                </a:solidFill>
                <a:latin typeface="Arial"/>
              </a:rPr>
              <a:t>Малая </a:t>
            </a:r>
            <a:r>
              <a:rPr lang="ru-RU" i="1" dirty="0">
                <a:solidFill>
                  <a:srgbClr val="939756"/>
                </a:solidFill>
                <a:latin typeface="Arial"/>
              </a:rPr>
              <a:t>медицинская энциклопедия. — М.: Медицинская энциклопедия. 1991—96 гг</a:t>
            </a:r>
            <a:r>
              <a:rPr lang="ru-RU" i="1" dirty="0" smtClean="0">
                <a:solidFill>
                  <a:srgbClr val="939756"/>
                </a:solidFill>
                <a:latin typeface="Arial"/>
              </a:rPr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solidFill>
                  <a:srgbClr val="939756"/>
                </a:solidFill>
                <a:latin typeface="Arial"/>
              </a:rPr>
              <a:t> </a:t>
            </a:r>
            <a:r>
              <a:rPr lang="ru-RU" i="1" dirty="0">
                <a:solidFill>
                  <a:srgbClr val="939756"/>
                </a:solidFill>
                <a:latin typeface="Arial"/>
              </a:rPr>
              <a:t>Первая медицинская помощь. — М.: Большая Российская Энциклопедия. 1994 г. 3. Энциклопедический словарь медицинских терминов. — М.: Советская энциклопедия. — 1982—1984 гг</a:t>
            </a:r>
            <a:r>
              <a:rPr lang="ru-RU" i="1" dirty="0" smtClean="0">
                <a:solidFill>
                  <a:srgbClr val="939756"/>
                </a:solidFill>
                <a:latin typeface="Arial"/>
              </a:rPr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>
                <a:solidFill>
                  <a:srgbClr val="939756"/>
                </a:solidFill>
                <a:latin typeface="Arial"/>
              </a:rPr>
              <a:t>Интернет ресурсы  </a:t>
            </a:r>
            <a:r>
              <a:rPr lang="en-US" i="1" dirty="0">
                <a:solidFill>
                  <a:srgbClr val="939756"/>
                </a:solidFill>
                <a:latin typeface="Arial"/>
              </a:rPr>
              <a:t>http://glavmed.com.ua/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7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4000" dirty="0" smtClean="0"/>
              <a:t>Характеристика возбудителя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/>
              <a:t>Эпидемиология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/>
              <a:t>Симптомы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4000" dirty="0" smtClean="0"/>
              <a:t>Профилактика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348880"/>
            <a:ext cx="7680960" cy="4724400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</a:rPr>
              <a:t>Ветряная оспа</a:t>
            </a:r>
            <a:r>
              <a:rPr lang="ru-RU" dirty="0">
                <a:latin typeface="Trebuchet MS"/>
              </a:rPr>
              <a:t> </a:t>
            </a:r>
            <a:r>
              <a:rPr lang="ru-RU" dirty="0" smtClean="0">
                <a:latin typeface="Trebuchet MS"/>
              </a:rPr>
              <a:t> </a:t>
            </a:r>
            <a:r>
              <a:rPr lang="ru-RU" dirty="0">
                <a:solidFill>
                  <a:srgbClr val="FFFFFF"/>
                </a:solidFill>
                <a:latin typeface="Arial"/>
              </a:rPr>
              <a:t>(</a:t>
            </a:r>
            <a:r>
              <a:rPr lang="ru-RU" dirty="0" err="1">
                <a:solidFill>
                  <a:srgbClr val="FFFFFF"/>
                </a:solidFill>
                <a:latin typeface="Arial"/>
              </a:rPr>
              <a:t>Varicella-Zoster</a:t>
            </a:r>
            <a:r>
              <a:rPr lang="ru-RU" dirty="0">
                <a:solidFill>
                  <a:srgbClr val="FFFFFF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FFFFFF"/>
                </a:solidFill>
                <a:latin typeface="Arial"/>
              </a:rPr>
              <a:t>virus</a:t>
            </a:r>
            <a:r>
              <a:rPr lang="ru-RU" dirty="0">
                <a:solidFill>
                  <a:srgbClr val="FFFFFF"/>
                </a:solidFill>
                <a:latin typeface="Arial"/>
              </a:rPr>
              <a:t>, VZV) </a:t>
            </a:r>
            <a:r>
              <a:rPr lang="ru-RU" dirty="0" smtClean="0">
                <a:latin typeface="Trebuchet MS"/>
              </a:rPr>
              <a:t>– </a:t>
            </a:r>
            <a:r>
              <a:rPr lang="ru-RU" dirty="0">
                <a:latin typeface="Trebuchet MS"/>
              </a:rPr>
              <a:t>инфекционное заболевание, характеризующееся лихорадкой и сыпью на коже и слизистых </a:t>
            </a:r>
            <a:r>
              <a:rPr lang="ru-RU" dirty="0" smtClean="0">
                <a:latin typeface="Trebuchet MS"/>
              </a:rPr>
              <a:t>оболочках в виде </a:t>
            </a:r>
            <a:r>
              <a:rPr lang="ru-RU" dirty="0">
                <a:latin typeface="Trebuchet MS"/>
              </a:rPr>
              <a:t>мелких пузырьков с прозрачным содержимым</a:t>
            </a:r>
            <a:r>
              <a:rPr lang="ru-RU" dirty="0" smtClean="0">
                <a:latin typeface="Trebuchet MS"/>
              </a:rPr>
              <a:t>.</a:t>
            </a:r>
          </a:p>
          <a:p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rebuchet MS"/>
              </a:rPr>
              <a:t>Возбудитель</a:t>
            </a:r>
            <a:r>
              <a:rPr lang="ru-RU" dirty="0">
                <a:latin typeface="Trebuchet MS"/>
              </a:rPr>
              <a:t> – вирус группы герпеса (идентичен возбудителю опоясывающего герпеса – </a:t>
            </a:r>
            <a:r>
              <a:rPr lang="ru-RU" dirty="0" err="1">
                <a:latin typeface="Trebuchet MS"/>
              </a:rPr>
              <a:t>herpes</a:t>
            </a:r>
            <a:r>
              <a:rPr lang="ru-RU" dirty="0">
                <a:latin typeface="Trebuchet MS"/>
              </a:rPr>
              <a:t> </a:t>
            </a:r>
            <a:r>
              <a:rPr lang="ru-RU" dirty="0" err="1">
                <a:latin typeface="Trebuchet MS"/>
              </a:rPr>
              <a:t>zoster</a:t>
            </a:r>
            <a:r>
              <a:rPr lang="ru-RU" dirty="0">
                <a:latin typeface="Trebuchet MS"/>
              </a:rPr>
              <a:t>). Вирус летуч, во внешней среде неустойчив, для животных не патогенен.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90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268760"/>
            <a:ext cx="4999441" cy="34087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84701" y="508518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Строение вируса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88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b="1" dirty="0">
                <a:latin typeface="Arial"/>
              </a:rPr>
              <a:t>Вирус ветряной оспы</a:t>
            </a:r>
            <a:r>
              <a:rPr lang="ru-RU" dirty="0">
                <a:latin typeface="Arial"/>
              </a:rPr>
              <a:t> </a:t>
            </a:r>
            <a:r>
              <a:rPr lang="ru-RU" dirty="0" smtClean="0">
                <a:latin typeface="Arial"/>
              </a:rPr>
              <a:t> </a:t>
            </a:r>
            <a:r>
              <a:rPr lang="ru-RU" dirty="0">
                <a:latin typeface="Arial"/>
              </a:rPr>
              <a:t>принадлежит к семейству </a:t>
            </a:r>
            <a:r>
              <a:rPr lang="ru-RU" dirty="0" err="1">
                <a:latin typeface="Arial"/>
              </a:rPr>
              <a:t>герпесвирусов</a:t>
            </a:r>
            <a:r>
              <a:rPr lang="ru-RU" dirty="0">
                <a:latin typeface="Arial"/>
              </a:rPr>
              <a:t>. Несмотря на то, что описание инфекции было известно еще в античные времена, а инфекционная природа заболевания была доказана еще в 1875 г., сам вирус был выделен лишь в 1958 г. Вирус ветряной оспы поражает только человека</a:t>
            </a:r>
            <a:r>
              <a:rPr lang="ru-RU" dirty="0" smtClean="0">
                <a:latin typeface="Arial"/>
              </a:rPr>
              <a:t>, </a:t>
            </a:r>
            <a:r>
              <a:rPr lang="ru-RU" dirty="0">
                <a:latin typeface="Arial"/>
              </a:rPr>
              <a:t>Помимо самой ветряной оспы вирус вызывает опоясывающий лишай (т.н. герпес </a:t>
            </a:r>
            <a:r>
              <a:rPr lang="ru-RU" dirty="0" err="1">
                <a:latin typeface="Arial"/>
              </a:rPr>
              <a:t>зостер</a:t>
            </a:r>
            <a:r>
              <a:rPr lang="ru-RU" dirty="0">
                <a:latin typeface="Arial"/>
              </a:rPr>
              <a:t>).</a:t>
            </a:r>
          </a:p>
          <a:p>
            <a:pPr algn="just"/>
            <a:r>
              <a:rPr lang="ru-RU" dirty="0">
                <a:latin typeface="Arial"/>
              </a:rPr>
              <a:t>Это один из самых заразных вирусов в природе. Если в коллективе заболевает кто-то один, вероятность того, что переболеют все остальные, около 95% (правда, это не касается тех, кто перенес ветрянку раньше). При этом вирус может перелетать не только из одной комнаты в другую, но и с одного этажа на другой.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8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64704"/>
            <a:ext cx="6516768" cy="518487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87824" y="609697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Вирус ветряной оспы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2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rPr>
              <a:t>Источник инфекции</a:t>
            </a:r>
            <a:r>
              <a:rPr lang="ru-RU" dirty="0">
                <a:latin typeface="Arial"/>
              </a:rPr>
              <a:t> — больной человек, представляющий эпидемическую опасность с конца </a:t>
            </a:r>
            <a:r>
              <a:rPr lang="ru-RU" dirty="0">
                <a:latin typeface="Arial"/>
                <a:hlinkClick r:id="rId3" tooltip="Инкубационный период"/>
              </a:rPr>
              <a:t>инкубационного периода</a:t>
            </a:r>
            <a:r>
              <a:rPr lang="ru-RU" dirty="0">
                <a:latin typeface="Arial"/>
              </a:rPr>
              <a:t> и до отпадения корочек. Возбудитель распространяется воздушно-капельным путём. Заболевают в основном дети в возрасте от 6 месяцев до 7 лет. Взрослые болеют ветряной оспой редко, поскольку обычно переносят её ещё в детском возрасте.</a:t>
            </a:r>
          </a:p>
          <a:p>
            <a:r>
              <a:rPr lang="ru-RU" dirty="0">
                <a:latin typeface="Arial"/>
              </a:rPr>
              <a:t>У лиц с тяжелым иммунодефицитом различной этиологии (в редком случае при ВИЧ-инфекции и у пациентов после пересадки органов; часто при акклиматизации, снижении иммунитета, вызванном сильным </a:t>
            </a:r>
            <a:r>
              <a:rPr lang="ru-RU" dirty="0" smtClean="0">
                <a:latin typeface="Arial"/>
              </a:rPr>
              <a:t>стрессом</a:t>
            </a:r>
          </a:p>
          <a:p>
            <a:r>
              <a:rPr lang="ru-RU" u="sng" dirty="0" smtClean="0">
                <a:latin typeface="Arial"/>
                <a:hlinkClick r:id="rId4"/>
              </a:rPr>
              <a:t>Восприимчивость</a:t>
            </a:r>
            <a:r>
              <a:rPr lang="ru-RU" dirty="0">
                <a:latin typeface="Arial"/>
              </a:rPr>
              <a:t> к В. о. высокая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 </a:t>
            </a:r>
            <a:r>
              <a:rPr lang="ru-RU" dirty="0">
                <a:latin typeface="Arial"/>
              </a:rPr>
              <a:t>Чаще болеют дети дошкольного и младшего школьного возраста. Дети в возрасте до 2 мес. и взрослые болеют редко. Наибольшая </a:t>
            </a:r>
            <a:r>
              <a:rPr lang="ru-RU" u="sng" dirty="0">
                <a:latin typeface="Arial"/>
                <a:hlinkClick r:id="rId5"/>
              </a:rPr>
              <a:t>заболеваемость</a:t>
            </a:r>
            <a:r>
              <a:rPr lang="ru-RU" dirty="0">
                <a:latin typeface="Arial"/>
              </a:rPr>
              <a:t> приходится на осенне-зимний период.</a:t>
            </a:r>
            <a:r>
              <a:rPr lang="ru-RU" dirty="0" smtClean="0">
                <a:latin typeface="Arial"/>
              </a:rPr>
              <a:t>) </a:t>
            </a:r>
            <a:r>
              <a:rPr lang="ru-RU" dirty="0">
                <a:latin typeface="Arial"/>
              </a:rPr>
              <a:t>возможно повторное заражение</a:t>
            </a:r>
            <a:r>
              <a:rPr lang="ru-RU" dirty="0" smtClean="0">
                <a:latin typeface="Arial"/>
              </a:rPr>
              <a:t>.</a:t>
            </a:r>
            <a:endParaRPr lang="ru-RU" dirty="0">
              <a:latin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Эпидимиология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8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u="sng" dirty="0">
                <a:latin typeface="Arial"/>
                <a:hlinkClick r:id="rId3"/>
              </a:rPr>
              <a:t>Заболевание</a:t>
            </a:r>
            <a:r>
              <a:rPr lang="ru-RU" dirty="0">
                <a:latin typeface="Arial"/>
              </a:rPr>
              <a:t> обычно начинается остро с повышения температуры, почти одновременно появляется </a:t>
            </a:r>
            <a:r>
              <a:rPr lang="ru-RU" u="sng" dirty="0">
                <a:latin typeface="Arial"/>
                <a:hlinkClick r:id="rId4"/>
              </a:rPr>
              <a:t>сыпь</a:t>
            </a:r>
            <a:r>
              <a:rPr lang="ru-RU" dirty="0">
                <a:latin typeface="Arial"/>
              </a:rPr>
              <a:t> на коже, волосистой части головы и слизистых оболочках. Высыпание происходит в течение 3—4 дней, иногда дольше. Первичный элемент сыпи — мелкое </a:t>
            </a:r>
            <a:r>
              <a:rPr lang="ru-RU" u="sng" dirty="0">
                <a:latin typeface="Arial"/>
                <a:hlinkClick r:id="rId5"/>
              </a:rPr>
              <a:t>пятно</a:t>
            </a:r>
            <a:r>
              <a:rPr lang="ru-RU" dirty="0">
                <a:latin typeface="Arial"/>
              </a:rPr>
              <a:t> или папула (</a:t>
            </a:r>
            <a:r>
              <a:rPr lang="ru-RU" u="sng" dirty="0">
                <a:latin typeface="Arial"/>
                <a:hlinkClick r:id="rId6"/>
              </a:rPr>
              <a:t>узелок</a:t>
            </a:r>
            <a:r>
              <a:rPr lang="ru-RU" dirty="0">
                <a:latin typeface="Arial"/>
              </a:rPr>
              <a:t>), которые очень быстро (через несколько часов) превращаются в везикулу (пузырек) с гиперемией вокруг нее (</a:t>
            </a:r>
            <a:r>
              <a:rPr lang="ru-RU" b="1" i="1" dirty="0">
                <a:latin typeface="Arial"/>
              </a:rPr>
              <a:t>рис</a:t>
            </a:r>
            <a:r>
              <a:rPr lang="ru-RU" dirty="0">
                <a:latin typeface="Arial"/>
              </a:rPr>
              <a:t>.). Ветряночные пузырьки круглой формы располагаются на </a:t>
            </a:r>
            <a:r>
              <a:rPr lang="ru-RU" dirty="0" err="1">
                <a:latin typeface="Arial"/>
              </a:rPr>
              <a:t>неинфильтрированной</a:t>
            </a:r>
            <a:r>
              <a:rPr lang="ru-RU" dirty="0">
                <a:latin typeface="Arial"/>
              </a:rPr>
              <a:t> коже, через 1—3 дня лопаются, подсыхают. </a:t>
            </a:r>
            <a:r>
              <a:rPr lang="ru-RU" dirty="0" err="1">
                <a:latin typeface="Arial"/>
              </a:rPr>
              <a:t>Подсыхание</a:t>
            </a:r>
            <a:r>
              <a:rPr lang="ru-RU" dirty="0">
                <a:latin typeface="Arial"/>
              </a:rPr>
              <a:t> пузырька начинается с центра, затем он постепенно превращается в плотную корочку, после отпадания которой рубцов не бывает. Поскольку ветряночные элементы появляются не все сразу, а с промежутками в 1—2 дня, на коже одновременно можно видеть элементы высыпаний на разных стадиях развития (пятно, узелок, пузырек, корочка) — так называемый ложный </a:t>
            </a:r>
            <a:r>
              <a:rPr lang="ru-RU" u="sng" dirty="0">
                <a:latin typeface="Arial"/>
                <a:hlinkClick r:id="rId7"/>
              </a:rPr>
              <a:t>полиморфизм</a:t>
            </a:r>
            <a:r>
              <a:rPr lang="ru-RU" dirty="0">
                <a:latin typeface="Arial"/>
              </a:rPr>
              <a:t> сыпи. Иногда </a:t>
            </a:r>
            <a:r>
              <a:rPr lang="ru-RU" u="sng" dirty="0">
                <a:latin typeface="Arial"/>
                <a:hlinkClick r:id="rId8"/>
              </a:rPr>
              <a:t>болезнь</a:t>
            </a:r>
            <a:r>
              <a:rPr lang="ru-RU" dirty="0">
                <a:latin typeface="Arial"/>
              </a:rPr>
              <a:t> начинается с короткой продромы (субфебрильной температуры, ухудшения самочувствия). Перед высыпанием ветряночных элементов, а чаще в период максимального их </a:t>
            </a:r>
            <a:r>
              <a:rPr lang="ru-RU" u="sng" dirty="0">
                <a:latin typeface="Arial"/>
                <a:hlinkClick r:id="rId9"/>
              </a:rPr>
              <a:t>высыпания</a:t>
            </a:r>
            <a:r>
              <a:rPr lang="ru-RU" dirty="0">
                <a:latin typeface="Arial"/>
              </a:rPr>
              <a:t> может появиться </a:t>
            </a:r>
            <a:r>
              <a:rPr lang="ru-RU" dirty="0" err="1">
                <a:latin typeface="Arial"/>
              </a:rPr>
              <a:t>скарлатино</a:t>
            </a:r>
            <a:r>
              <a:rPr lang="ru-RU" dirty="0">
                <a:latin typeface="Arial"/>
              </a:rPr>
              <a:t>- или </a:t>
            </a:r>
            <a:r>
              <a:rPr lang="ru-RU" dirty="0" err="1">
                <a:latin typeface="Arial"/>
              </a:rPr>
              <a:t>кореподобная</a:t>
            </a:r>
            <a:r>
              <a:rPr lang="ru-RU" dirty="0">
                <a:latin typeface="Arial"/>
              </a:rPr>
              <a:t> сыпь.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Симптомы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80728"/>
            <a:ext cx="6572152" cy="41495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9632" y="522920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Высыпания на коже при ветряной оспе: папулы, свежие и подсыхающие пузырьки (везикулы), окруженные зоной гиперемии.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0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88</TotalTime>
  <Words>615</Words>
  <Application>Microsoft Office PowerPoint</Application>
  <PresentationFormat>Екран (4:3)</PresentationFormat>
  <Paragraphs>133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Mylar</vt:lpstr>
      <vt:lpstr>Ветряная оспа</vt:lpstr>
      <vt:lpstr>План</vt:lpstr>
      <vt:lpstr>Презентація PowerPoint</vt:lpstr>
      <vt:lpstr>Презентація PowerPoint</vt:lpstr>
      <vt:lpstr>Презентація PowerPoint</vt:lpstr>
      <vt:lpstr>Презентація PowerPoint</vt:lpstr>
      <vt:lpstr>Эпидимиология</vt:lpstr>
      <vt:lpstr>Симптомы</vt:lpstr>
      <vt:lpstr>Презентація PowerPoint</vt:lpstr>
      <vt:lpstr>Презентація PowerPoint</vt:lpstr>
      <vt:lpstr>Презентація PowerPoint</vt:lpstr>
      <vt:lpstr>Презентація PowerPoint</vt:lpstr>
      <vt:lpstr>Профилактика</vt:lpstr>
      <vt:lpstr>Презентація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Ветряная оспа</dc:title>
  <dc:creator>User</dc:creator>
  <cp:lastModifiedBy>LEGION</cp:lastModifiedBy>
  <cp:revision>15</cp:revision>
  <dcterms:created xsi:type="dcterms:W3CDTF">2013-11-25T04:33:25Z</dcterms:created>
  <dcterms:modified xsi:type="dcterms:W3CDTF">2015-11-27T12:47:19Z</dcterms:modified>
</cp:coreProperties>
</file>