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6" r:id="rId19"/>
    <p:sldId id="277" r:id="rId20"/>
    <p:sldId id="275" r:id="rId21"/>
    <p:sldId id="274" r:id="rId22"/>
    <p:sldId id="273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2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502" autoAdjust="0"/>
  </p:normalViewPr>
  <p:slideViewPr>
    <p:cSldViewPr>
      <p:cViewPr varScale="1">
        <p:scale>
          <a:sx n="106" d="100"/>
          <a:sy n="106" d="100"/>
        </p:scale>
        <p:origin x="-17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2893D-7B9E-4E71-983D-497B47C7B925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0857F-5243-45C5-B591-DB1E6F8BFB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5181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Виды                  Стоматологических  имплантатов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Виды                  Стоматологических  имплантатов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8093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Этапы имплантации зубов</a:t>
            </a:r>
          </a:p>
          <a:p>
            <a:r>
              <a:rPr lang="ru-RU" smtClean="0"/>
              <a:t>Современная имплантация зубов – это длительный процесс и пациенту, мечтающему о восстановлении утраченных зубов, необходимо быть готовым к серьезной и продолжительной работе. В зависимости от метода, качества и количества костной ткани, а также состояния организма пациента, имплантолог формирует общую картину лечения, которая будет состоять из нескольких этапов. Естественно, часть из них, в зависимости от метода, может сокращаться, а некоторые, напротив, растягиваться на длительный период времени – все это сможет определить лишь лечащий врач после очной консультации. Тем не менее, существует стандартный набор основных этапов имплантации зубов, через которые проходят более половины всех пациентов стоматологических клиник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Этапы имплантации зубов</a:t>
            </a:r>
          </a:p>
          <a:p>
            <a:r>
              <a:rPr lang="ru-RU" smtClean="0"/>
              <a:t>Современная имплантация зубов – это длительный процесс и пациенту, мечтающему о восстановлении утраченных зубов, необходимо быть готовым к серьезной и продолжительной работе. В зависимости от метода, качества и количества костной ткани, а также состояния организма пациента, имплантолог формирует общую картину лечения, которая будет состоять из нескольких этапов. Естественно, часть из них, в зависимости от метода, может сокращаться, а некоторые, напротив, растягиваться на длительный период времени – все это сможет определить лишь лечащий врач после очной консультации. Тем не менее, существует стандартный набор основных этапов имплантации зубов, через которые проходят более половины всех пациентов стоматологических клиник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04449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Первый этап: подготовка к имплантации зубов</a:t>
            </a:r>
          </a:p>
          <a:p>
            <a:r>
              <a:rPr lang="ru-RU" smtClean="0"/>
              <a:t>Особенности: это обязательный этап для каждого метода имплантации.</a:t>
            </a:r>
          </a:p>
          <a:p>
            <a:endParaRPr lang="ru-RU" smtClean="0"/>
          </a:p>
          <a:p>
            <a:r>
              <a:rPr lang="ru-RU" smtClean="0"/>
              <a:t>Длительность: от нескольких дней до 2 месяцев.</a:t>
            </a:r>
          </a:p>
          <a:p>
            <a:endParaRPr lang="ru-RU" smtClean="0"/>
          </a:p>
          <a:p>
            <a:r>
              <a:rPr lang="ru-RU" smtClean="0"/>
              <a:t>Во время подготовки к имплантации зубов врачу важно понять – сможет ли пациент выдержать сложное лечение и приживется ли имплант. Если явных противопоказаний нет (а это, как правило, выясняет терапевт после осмотра пациента и анализов), то имплантолог приступает к изучению состояния полости рта</a:t>
            </a:r>
          </a:p>
          <a:p>
            <a:endParaRPr lang="ru-RU" smtClean="0"/>
          </a:p>
          <a:p>
            <a:r>
              <a:rPr lang="ru-RU" smtClean="0"/>
              <a:t>компьютерная томографияортопантомограмма (панорамный снимок всей челюсти) и компьютерная томография – КТ (трехмерное изображение костной ткани и челюсти) – все эти процедуры необходимы для того, чтобы врач рассмотрел костную структуру и внутреннее состояние полости рта. Панорамные снимки позволяют выявить скрытые заболевания, например, кисты или гранулемы, а также изучить размер и качество кости, определить будущее местоположение импланта,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Первый этап: подготовка к имплантации зубов</a:t>
            </a:r>
          </a:p>
          <a:p>
            <a:r>
              <a:rPr lang="ru-RU" smtClean="0"/>
              <a:t>Особенности: это обязательный этап для каждого метода имплантации.</a:t>
            </a:r>
          </a:p>
          <a:p>
            <a:endParaRPr lang="ru-RU" smtClean="0"/>
          </a:p>
          <a:p>
            <a:r>
              <a:rPr lang="ru-RU" smtClean="0"/>
              <a:t>Длительность: от нескольких дней до 2 месяцев.</a:t>
            </a:r>
          </a:p>
          <a:p>
            <a:endParaRPr lang="ru-RU" smtClean="0"/>
          </a:p>
          <a:p>
            <a:r>
              <a:rPr lang="ru-RU" smtClean="0"/>
              <a:t>Во время подготовки к имплантации зубов врачу важно понять – сможет ли пациент выдержать сложное лечение и приживется ли имплант. Если явных противопоказаний нет (а это, как правило, выясняет терапевт после осмотра пациента и анализов), то имплантолог приступает к изучению состояния полости рта</a:t>
            </a:r>
          </a:p>
          <a:p>
            <a:endParaRPr lang="ru-RU" smtClean="0"/>
          </a:p>
          <a:p>
            <a:r>
              <a:rPr lang="ru-RU" smtClean="0"/>
              <a:t>компьютерная томографияортопантомограмма (панорамный снимок всей челюсти) и компьютерная томография – КТ (трехмерное изображение костной ткани и челюсти) – все эти процедуры необходимы для того, чтобы врач рассмотрел костную структуру и внутреннее состояние полости рта. Панорамные снимки позволяют выявить скрытые заболевания, например, кисты или гранулемы, а также изучить размер и качество кости, определить будущее местоположение импланта,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9000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санация полости рта: перед установкой имплантов необходимо тщательно пролечить зубы и десны для создания условий полной стерильности. В противном случае бактерии и микробы могут проникнуть в ранку и привести к нежелательному воспалению травмированных тканей вокруг импланта,</a:t>
            </a:r>
          </a:p>
          <a:p>
            <a:r>
              <a:rPr lang="ru-RU" smtClean="0"/>
              <a:t>анализы - помимо состояния полости рта очень важно знать о состоянии организма в целом, для этого пациенту необходимо сдать общий анализ крови, анализы на сахар, госпитальный комплекс на ВИЧ, гепатит, сифилис. Если у пациента не стабильный (компенсированный) уровень сахара в крови имплантацию ни в коем случае проводить нельзя - это может повлиять на приживление имплантата. Заболевания иммунной системы не являются абсолютными, но если показатели не отвечают нормам операция проводится не будет, так как риск осложнений высокий.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санация полости рта: перед установкой имплантов необходимо тщательно пролечить зубы и десны для создания условий полной стерильности. В противном случае бактерии и микробы могут проникнуть в ранку и привести к нежелательному воспалению травмированных тканей вокруг импланта,</a:t>
            </a:r>
          </a:p>
          <a:p>
            <a:r>
              <a:rPr lang="ru-RU" smtClean="0"/>
              <a:t>анализы - помимо состояния полости рта очень важно знать о состоянии организма в целом, для этого пациенту необходимо сдать общий анализ крови, анализы на сахар, госпитальный комплекс на ВИЧ, гепатит, сифилис. Если у пациента не стабильный (компенсированный) уровень сахара в крови имплантацию ни в коем случае проводить нельзя - это может повлиять на приживление имплантата. Заболевания иммунной системы не являются абсолютными, но если показатели не отвечают нормам операция проводится не будет, так как риск осложнений высокий.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42942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Второй этап: наращивание костной ткани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Длительность: наращивание кости занимает несколько часов, а вот ее приживление – не менее трех месяцев.</a:t>
            </a:r>
          </a:p>
          <a:p>
            <a:endParaRPr lang="ru-RU" smtClean="0"/>
          </a:p>
          <a:p>
            <a:r>
              <a:rPr lang="ru-RU" smtClean="0"/>
              <a:t>Кость челюсти уменьшается постепенно и незаметно, среди основных причин – долгое отсутствие зубов. Даже если зуб был удален пару месяцев назад, пациенту уже может потребоваться увеличение кости, причем как в длину (в основном на верхней челюсти), так и в ширину (встречается на обеих челюстях). Костная ткань заметно уменьшается в размерах из-за отсутствия нагрузки на нее. И зачастую для надежной фиксации длинного импланта необходимо вернуть ей былые размеры. Увеличение кости проводится методом подсадки костного или синтетического материала.</a:t>
            </a:r>
          </a:p>
          <a:p>
            <a:endParaRPr lang="ru-RU" smtClean="0"/>
          </a:p>
          <a:p>
            <a:r>
              <a:rPr lang="ru-RU" smtClean="0"/>
              <a:t>Впрочем, решить эту проблему позволяет также выбор современных методов, при которых применяются небольшие конструкции или особый способ их установки: например, в соседние области под углом, где костной ткани достаточно и в более глубокие слои костной ткани.</a:t>
            </a:r>
          </a:p>
          <a:p>
            <a:endParaRPr lang="ru-RU" smtClean="0"/>
          </a:p>
          <a:p>
            <a:r>
              <a:rPr lang="ru-RU" smtClean="0"/>
              <a:t>Особенности: проводится при выборе в основном классического метода имплантациизубов, когда у пациента наблюдается острая нехватка костной ткани и ее недостаточно для фиксации импланта.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Второй этап: наращивание костной ткани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Длительность: наращивание кости занимает несколько часов, а вот ее приживление – не менее трех месяцев.</a:t>
            </a:r>
          </a:p>
          <a:p>
            <a:endParaRPr lang="ru-RU" smtClean="0"/>
          </a:p>
          <a:p>
            <a:r>
              <a:rPr lang="ru-RU" smtClean="0"/>
              <a:t>Кость челюсти уменьшается постепенно и незаметно, среди основных причин – долгое отсутствие зубов. Даже если зуб был удален пару месяцев назад, пациенту уже может потребоваться увеличение кости, причем как в длину (в основном на верхней челюсти), так и в ширину (встречается на обеих челюстях). Костная ткань заметно уменьшается в размерах из-за отсутствия нагрузки на нее. И зачастую для надежной фиксации длинного импланта необходимо вернуть ей былые размеры. Увеличение кости проводится методом подсадки костного или синтетического материала.</a:t>
            </a:r>
          </a:p>
          <a:p>
            <a:endParaRPr lang="ru-RU" smtClean="0"/>
          </a:p>
          <a:p>
            <a:r>
              <a:rPr lang="ru-RU" smtClean="0"/>
              <a:t>Впрочем, решить эту проблему позволяет также выбор современных методов, при которых применяются небольшие конструкции или особый способ их установки: например, в соседние области под углом, где костной ткани достаточно и в более глубокие слои костной ткани.</a:t>
            </a:r>
          </a:p>
          <a:p>
            <a:endParaRPr lang="ru-RU" smtClean="0"/>
          </a:p>
          <a:p>
            <a:r>
              <a:rPr lang="ru-RU" smtClean="0"/>
              <a:t>Особенности: проводится при выборе в основном классического метода имплантациизубов, когда у пациента наблюдается острая нехватка костной ткани и ее недостаточно для фиксации импланта.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41054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Третий этап: вживление имплантатов</a:t>
            </a:r>
          </a:p>
          <a:p>
            <a:r>
              <a:rPr lang="ru-RU" smtClean="0"/>
              <a:t>Особенности: проводится по различным технологиям в зависимости от выбранного метода имплантации зубов.</a:t>
            </a:r>
          </a:p>
          <a:p>
            <a:endParaRPr lang="ru-RU" smtClean="0"/>
          </a:p>
          <a:p>
            <a:r>
              <a:rPr lang="ru-RU" smtClean="0"/>
              <a:t>Длительность: от нескольких дней до года.</a:t>
            </a:r>
          </a:p>
          <a:p>
            <a:endParaRPr lang="ru-RU" smtClean="0"/>
          </a:p>
          <a:p>
            <a:r>
              <a:rPr lang="ru-RU" smtClean="0"/>
              <a:t>вживление имплантатаУстановка имплантов проводится следующим способом: разрезается десна, в кости при помощи особых инструментов создается ложе размером с имплант, куда конструкция и помещается. Сверху ставится заглушка, над которой десна ушивается.</a:t>
            </a:r>
          </a:p>
          <a:p>
            <a:endParaRPr lang="ru-RU" smtClean="0"/>
          </a:p>
          <a:p>
            <a:r>
              <a:rPr lang="ru-RU" smtClean="0"/>
              <a:t>Установка самого импланта занимает всего несколько часов, а вот его срастание с костью достаточно затяжной процесс, на полное приживление конструкций когда кость и имплант становятся единым целым может потребоваться от 4-х месяцев до полугода, в сложных случаях даже год.</a:t>
            </a:r>
          </a:p>
          <a:p>
            <a:endParaRPr lang="ru-RU" smtClean="0"/>
          </a:p>
          <a:p>
            <a:r>
              <a:rPr lang="ru-RU" smtClean="0"/>
              <a:t>Однако современные методы опять же значительно сокращают срок восстановления после операции и благодаря малотравматичным способам установки, например методом прокола,  переход к протезированию возможен всего через пару дней после операции.</a:t>
            </a:r>
          </a:p>
          <a:p>
            <a:endParaRPr lang="ru-RU" smtClean="0"/>
          </a:p>
          <a:p>
            <a:r>
              <a:rPr lang="ru-RU" smtClean="0"/>
              <a:t>Важно! После фиксации имплантов необходимо перейти на мягкую пищу, постепенно вводя в рацион более твердые продукты. Важно не сместить имплант и дать ему качественно срастись с костью.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Третий этап: вживление имплантатов</a:t>
            </a:r>
          </a:p>
          <a:p>
            <a:r>
              <a:rPr lang="ru-RU" smtClean="0"/>
              <a:t>Особенности: проводится по различным технологиям в зависимости от выбранного метода имплантации зубов.</a:t>
            </a:r>
          </a:p>
          <a:p>
            <a:endParaRPr lang="ru-RU" smtClean="0"/>
          </a:p>
          <a:p>
            <a:r>
              <a:rPr lang="ru-RU" smtClean="0"/>
              <a:t>Длительность: от нескольких дней до года.</a:t>
            </a:r>
          </a:p>
          <a:p>
            <a:endParaRPr lang="ru-RU" smtClean="0"/>
          </a:p>
          <a:p>
            <a:r>
              <a:rPr lang="ru-RU" smtClean="0"/>
              <a:t>вживление имплантатаУстановка имплантов проводится следующим способом: разрезается десна, в кости при помощи особых инструментов создается ложе размером с имплант, куда конструкция и помещается. Сверху ставится заглушка, над которой десна ушивается.</a:t>
            </a:r>
          </a:p>
          <a:p>
            <a:endParaRPr lang="ru-RU" smtClean="0"/>
          </a:p>
          <a:p>
            <a:r>
              <a:rPr lang="ru-RU" smtClean="0"/>
              <a:t>Установка самого импланта занимает всего несколько часов, а вот его срастание с костью достаточно затяжной процесс, на полное приживление конструкций когда кость и имплант становятся единым целым может потребоваться от 4-х месяцев до полугода, в сложных случаях даже год.</a:t>
            </a:r>
          </a:p>
          <a:p>
            <a:endParaRPr lang="ru-RU" smtClean="0"/>
          </a:p>
          <a:p>
            <a:r>
              <a:rPr lang="ru-RU" smtClean="0"/>
              <a:t>Однако современные методы опять же значительно сокращают срок восстановления после операции и благодаря малотравматичным способам установки, например методом прокола,  переход к протезированию возможен всего через пару дней после операции.</a:t>
            </a:r>
          </a:p>
          <a:p>
            <a:endParaRPr lang="ru-RU" smtClean="0"/>
          </a:p>
          <a:p>
            <a:r>
              <a:rPr lang="ru-RU" smtClean="0"/>
              <a:t>Важно! После фиксации имплантов необходимо перейти на мягкую пищу, постепенно вводя в рацион более твердые продукты. Важно не сместить имплант и дать ему качественно срастись с костью.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11656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Четвертый этап: установка абатмента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Особенности: абатмент – это металлическое изделие, которое служит для соединения импланта (он размещен под десной) и протеза (фиксируется над десной).</a:t>
            </a:r>
          </a:p>
          <a:p>
            <a:endParaRPr lang="ru-RU" smtClean="0"/>
          </a:p>
          <a:p>
            <a:r>
              <a:rPr lang="ru-RU" smtClean="0"/>
              <a:t>установка абатментаДлительность: установка – несколько минут.</a:t>
            </a:r>
          </a:p>
          <a:p>
            <a:endParaRPr lang="ru-RU" smtClean="0"/>
          </a:p>
          <a:p>
            <a:r>
              <a:rPr lang="ru-RU" smtClean="0"/>
              <a:t>Перед фиксацией абатмента устанавливается формирователь десны, как правило за 2 недели, затем ставится абатмент, снимается слепок для изготовления будещей коронки.</a:t>
            </a:r>
          </a:p>
          <a:p>
            <a:r>
              <a:rPr lang="ru-RU" smtClean="0"/>
              <a:t>В экспресс-методах имплантации подразумевается использование имплантов, которые уже объединены с абатментом. Таким образом, при установке конструкций их верхушка остается сразу же над десной.</a:t>
            </a:r>
          </a:p>
          <a:p>
            <a:endParaRPr lang="ru-RU" smtClean="0"/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Четвертый этап: установка абатмента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Особенности: абатмент – это металлическое изделие, которое служит для соединения импланта (он размещен под десной) и протеза (фиксируется над десной).</a:t>
            </a:r>
          </a:p>
          <a:p>
            <a:endParaRPr lang="ru-RU" smtClean="0"/>
          </a:p>
          <a:p>
            <a:r>
              <a:rPr lang="ru-RU" smtClean="0"/>
              <a:t>установка абатментаДлительность: установка – несколько минут.</a:t>
            </a:r>
          </a:p>
          <a:p>
            <a:endParaRPr lang="ru-RU" smtClean="0"/>
          </a:p>
          <a:p>
            <a:r>
              <a:rPr lang="ru-RU" smtClean="0"/>
              <a:t>Перед фиксацией абатмента устанавливается формирователь десны, как правило за 2 недели, затем ставится абатмент, снимается слепок для изготовления будещей коронки.</a:t>
            </a:r>
          </a:p>
          <a:p>
            <a:r>
              <a:rPr lang="ru-RU" smtClean="0"/>
              <a:t>В экспресс-методах имплантации подразумевается использование имплантов, которые уже объединены с абатментом. Таким образом, при установке конструкций их верхушка остается сразу же над десной.</a:t>
            </a:r>
          </a:p>
          <a:p>
            <a:endParaRPr lang="ru-RU" smtClean="0"/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0420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Пятый этап: протезирование</a:t>
            </a:r>
          </a:p>
          <a:p>
            <a:r>
              <a:rPr lang="ru-RU" smtClean="0"/>
              <a:t>Особенности: на имплантах можно зафиксировать любые протезы – от единичной зубной коронки до полноценной конструкции на весь зубной ряд.</a:t>
            </a:r>
          </a:p>
          <a:p>
            <a:endParaRPr lang="ru-RU" smtClean="0"/>
          </a:p>
          <a:p>
            <a:r>
              <a:rPr lang="ru-RU" smtClean="0"/>
              <a:t>протезирование на имплантатеДлительность: несколько часов.</a:t>
            </a:r>
          </a:p>
          <a:p>
            <a:endParaRPr lang="ru-RU" smtClean="0"/>
          </a:p>
          <a:p>
            <a:r>
              <a:rPr lang="ru-RU" smtClean="0"/>
              <a:t>После того, как импланты прижились, абатмент установлен, наступает самый приятный момент лечения – установка искусственных зубов, которые будут выполнять роль видимых коронок. В зависимости от метода данный этап наступает либо после того как имплант сросся с костью, либо практически сразу – на 2-3 день после непосредственной установки имплантатов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Пятый этап: протезирование</a:t>
            </a:r>
          </a:p>
          <a:p>
            <a:r>
              <a:rPr lang="ru-RU" smtClean="0"/>
              <a:t>Особенности: на имплантах можно зафиксировать любые протезы – от единичной зубной коронки до полноценной конструкции на весь зубной ряд.</a:t>
            </a:r>
          </a:p>
          <a:p>
            <a:endParaRPr lang="ru-RU" smtClean="0"/>
          </a:p>
          <a:p>
            <a:r>
              <a:rPr lang="ru-RU" smtClean="0"/>
              <a:t>протезирование на имплантатеДлительность: несколько часов.</a:t>
            </a:r>
          </a:p>
          <a:p>
            <a:endParaRPr lang="ru-RU" smtClean="0"/>
          </a:p>
          <a:p>
            <a:r>
              <a:rPr lang="ru-RU" smtClean="0"/>
              <a:t>После того, как импланты прижились, абатмент установлен, наступает самый приятный момент лечения – установка искусственных зубов, которые будут выполнять роль видимых коронок. В зависимости от метода данный этап наступает либо после того как имплант сросся с костью, либо практически сразу – на 2-3 день после непосредственной установки имплантатов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93728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Имплантация зубов – дорогостоящая операция, поэтому многие пациенты задают вполне резонный вопрос: «а не получится ли так, что деньги уплачены, время – потрачено, а импланты не приживутся и потребуется их удаление?» Последствия имплантации зубов сегодня сведены к минимуму, особенно сложнорешаемые – например, отторжение импланта. Приживление искусственных корней, по заверению мировых имплантологов, происходит в 98-99% всех случаев. И по статистике, отторжение имплантов происходит в основном по причине некачественной подготовки к имплантации.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Приживаемость зубных имплантов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Имплантация зубов – дорогостоящая операция, поэтому многие пациенты задают вполне резонный вопрос: «а не получится ли так, что деньги уплачены, время – потрачено, а импланты не приживутся и потребуется их удаление?» Последствия имплантации зубов сегодня сведены к минимуму, особенно сложнорешаемые – например, отторжение импланта. Приживление искусственных корней, по заверению мировых имплантологов, происходит в 98-99% всех случаев. И по статистике, отторжение имплантов происходит в основном по причине некачественной подготовки к имплантации.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Приживаемость зубных имплантов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41175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стоматологии с большим успехом используются имплантаты из титанового сплава. Обычно внутрикостная часть имплантата изготавливается из коммерчески чистого титана ВТ1-0 (класс 4), ввиду более высоких механических свойств широкое распространение также получил ВТ6 Ti-6Al-4V (титан-алюминий-ванадиевый сплав, класс 5).</a:t>
            </a:r>
            <a:br>
              <a:rPr lang="ru-RU" smtClean="0"/>
            </a:br>
            <a:r>
              <a:rPr lang="ru-RU" smtClean="0"/>
              <a:t>Производятся дентальные имплантаты также из диоксида циркония. Такие имплантаты имеют косметическое преимущество, так как отсутствует темное просвечивание сквозь слизистую оболочку, иногда проявляющееся при использовании имплантатов из титана и сплавов. Однако диоксид циркония остеоинтегрируется в меньшей степени, чем титан, а также является сложным в окончательной обработке в полости рта. Ввиду этого имплантаты из диоксида циркония не получили широкого применения в мире.</a:t>
            </a:r>
          </a:p>
          <a:p>
            <a:r>
              <a:rPr lang="ru-RU" smtClean="0"/>
              <a:t>Материалы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стоматологии с большим успехом используются имплантаты из титанового сплава. Обычно внутрикостная часть имплантата изготавливается из коммерчески чистого титана ВТ1-0 (класс 4), ввиду более высоких механических свойств широкое распространение также получил ВТ6 Ti-6Al-4V (титан-алюминий-ванадиевый сплав, класс 5).</a:t>
            </a:r>
            <a:br>
              <a:rPr lang="ru-RU" smtClean="0"/>
            </a:br>
            <a:r>
              <a:rPr lang="ru-RU" smtClean="0"/>
              <a:t>Производятся дентальные имплантаты также из диоксида циркония. Такие имплантаты имеют косметическое преимущество, так как отсутствует темное просвечивание сквозь слизистую оболочку, иногда проявляющееся при использовании имплантатов из титана и сплавов. Однако диоксид циркония остеоинтегрируется в меньшей степени, чем титан, а также является сложным в окончательной обработке в полости рта. Ввиду этого имплантаты из диоксида циркония не получили широкого применения в мире.</a:t>
            </a:r>
          </a:p>
          <a:p>
            <a:r>
              <a:rPr lang="ru-RU" smtClean="0"/>
              <a:t>Материалы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54421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Технология имплантации зубов:</a:t>
            </a:r>
          </a:p>
          <a:p>
            <a:endParaRPr lang="ru-RU" smtClean="0"/>
          </a:p>
          <a:p>
            <a:r>
              <a:rPr lang="ru-RU" smtClean="0"/>
              <a:t>этапы установки имплантатаподготовка (проверяется состояние полости рта и всего организма , разрабатывается подробный план лечения),</a:t>
            </a:r>
          </a:p>
          <a:p>
            <a:r>
              <a:rPr lang="ru-RU" smtClean="0"/>
              <a:t>непосредственная установка импланта (проколом или посредством разрезания десны и ввинчивания имплантата в кость),</a:t>
            </a:r>
          </a:p>
          <a:p>
            <a:r>
              <a:rPr lang="ru-RU" smtClean="0"/>
              <a:t>фиксация абатмента (в моментальных методах этот этап отсутствует, поскольку имплант и абатмент устанавливаются сразу и как правило являются одним изделием),</a:t>
            </a:r>
          </a:p>
          <a:p>
            <a:r>
              <a:rPr lang="ru-RU" smtClean="0"/>
              <a:t>последующее протезирование: фиксация коронки или протеза.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Технология имплантации зубов:</a:t>
            </a:r>
          </a:p>
          <a:p>
            <a:endParaRPr lang="ru-RU" smtClean="0"/>
          </a:p>
          <a:p>
            <a:r>
              <a:rPr lang="ru-RU" smtClean="0"/>
              <a:t>этапы установки имплантатаподготовка (проверяется состояние полости рта и всего организма , разрабатывается подробный план лечения),</a:t>
            </a:r>
          </a:p>
          <a:p>
            <a:r>
              <a:rPr lang="ru-RU" smtClean="0"/>
              <a:t>непосредственная установка импланта (проколом или посредством разрезания десны и ввинчивания имплантата в кость),</a:t>
            </a:r>
          </a:p>
          <a:p>
            <a:r>
              <a:rPr lang="ru-RU" smtClean="0"/>
              <a:t>фиксация абатмента (в моментальных методах этот этап отсутствует, поскольку имплант и абатмент устанавливаются сразу и как правило являются одним изделием),</a:t>
            </a:r>
          </a:p>
          <a:p>
            <a:r>
              <a:rPr lang="ru-RU" smtClean="0"/>
              <a:t>последующее протезирование: фиксация коронки или протеза.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5074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Имплантация зубов – современный способ восстановления отсутствующих зубов.  Основные этапы лечения: сначала в костную ткань вживляется имплант или имплантант, он же – металлический искусственный корень. Он помещается вместо отсутствующего корня живого зуба. В зависимости от метода, после приживления или сразу, фиксируется соединительная деталь под названием «абатмент», на котором надежно закрепляется зубной протез.  </a:t>
            </a:r>
            <a:br>
              <a:rPr lang="ru-RU" smtClean="0"/>
            </a:br>
            <a:r>
              <a:rPr lang="ru-RU" smtClean="0"/>
              <a:t>Имплантация зубов выгодно отличается от любого другого способа восстановления зубов благодаря полной имитации живого зуба – от корня до его верхушки. А ведь, как известно, наш организм очень редко отторгает конструкции максимально похожие на части тела, заложенные природой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Имплантация зубов – современный способ восстановления отсутствующих зубов.  Основные этапы лечения: сначала в костную ткань вживляется имплант или имплантант, он же – металлический искусственный корень. Он помещается вместо отсутствующего корня живого зуба. В зависимости от метода, после приживления или сразу, фиксируется соединительная деталь под названием «абатмент», на котором надежно закрепляется зубной протез.  </a:t>
            </a:r>
            <a:br>
              <a:rPr lang="ru-RU" smtClean="0"/>
            </a:br>
            <a:r>
              <a:rPr lang="ru-RU" smtClean="0"/>
              <a:t>Имплантация зубов выгодно отличается от любого другого способа восстановления зубов благодаря полной имитации живого зуба – от корня до его верхушки. А ведь, как известно, наш организм очень редко отторгает конструкции максимально похожие на части тела, заложенные природой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1488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Внутрикостные имплантаты по форме разделяют на корневидные, пластиночные и комбинированные. Наибольшее распространение имеют корневидные имплантаты, которые могут быть цилиндрической или конической формы. Корневидные имплантаты могут значительно отличаться по макродизайну резьбы: неагрессивная, агрессивная с глубокими полозьями, смешанные.</a:t>
            </a:r>
          </a:p>
          <a:p>
            <a:r>
              <a:rPr lang="ru-RU" smtClean="0"/>
              <a:t>Форма имплантата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Внутрикостные имплантаты по форме разделяют на корневидные, пластиночные и комбинированные. Наибольшее распространение имеют корневидные имплантаты, которые могут быть цилиндрической или конической формы. Корневидные имплантаты могут значительно отличаться по макродизайну резьбы: неагрессивная, агрессивная с глубокими полозьями, смешанные.</a:t>
            </a:r>
          </a:p>
          <a:p>
            <a:r>
              <a:rPr lang="ru-RU" smtClean="0"/>
              <a:t>Форма имплантата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61669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Каким бы прекрасным и удобным ни был метод, он имеет ряд противопоказаний, в том числе:</a:t>
            </a:r>
          </a:p>
          <a:p>
            <a:r>
              <a:rPr lang="ru-RU" smtClean="0"/>
              <a:t>болезни крови;</a:t>
            </a:r>
          </a:p>
          <a:p>
            <a:r>
              <a:rPr lang="ru-RU" smtClean="0"/>
              <a:t>ишемическая болезнь сердца;</a:t>
            </a:r>
          </a:p>
          <a:p>
            <a:r>
              <a:rPr lang="ru-RU" smtClean="0"/>
              <a:t>гипертоническая болезнь;</a:t>
            </a:r>
          </a:p>
          <a:p>
            <a:r>
              <a:rPr lang="ru-RU" smtClean="0"/>
              <a:t>болезни центральной нервной системы;</a:t>
            </a:r>
          </a:p>
          <a:p>
            <a:r>
              <a:rPr lang="ru-RU" smtClean="0"/>
              <a:t>сахарный диабет;</a:t>
            </a:r>
          </a:p>
          <a:p>
            <a:r>
              <a:rPr lang="ru-RU" smtClean="0"/>
              <a:t>онкологические заболевания;</a:t>
            </a:r>
          </a:p>
          <a:p>
            <a:r>
              <a:rPr lang="ru-RU" smtClean="0"/>
              <a:t>тяжёлые формы заболеваний пародонта;</a:t>
            </a:r>
          </a:p>
          <a:p>
            <a:r>
              <a:rPr lang="ru-RU" smtClean="0"/>
              <a:t>врождённые или приобретённые деформации прикуса;</a:t>
            </a:r>
          </a:p>
          <a:p>
            <a:r>
              <a:rPr lang="ru-RU" smtClean="0"/>
              <a:t>возраст пациента до 16 лет;</a:t>
            </a:r>
          </a:p>
          <a:p>
            <a:r>
              <a:rPr lang="ru-RU" smtClean="0"/>
              <a:t>иммунопатологические состояния;</a:t>
            </a:r>
          </a:p>
          <a:p>
            <a:r>
              <a:rPr lang="ru-RU" smtClean="0"/>
              <a:t>системные заболевания соединительной ткани (ревматические, ревматоидные процессы, склеродермия и т. д.);</a:t>
            </a:r>
          </a:p>
          <a:p>
            <a:r>
              <a:rPr lang="ru-RU" smtClean="0"/>
              <a:t>туберкулёз.</a:t>
            </a:r>
          </a:p>
          <a:p>
            <a:r>
              <a:rPr lang="ru-RU" smtClean="0"/>
              <a:t>Противопоказания к имплантации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Каким бы прекрасным и удобным ни был метод, он имеет ряд противопоказаний, в том числе:</a:t>
            </a:r>
          </a:p>
          <a:p>
            <a:r>
              <a:rPr lang="ru-RU" smtClean="0"/>
              <a:t>болезни крови;</a:t>
            </a:r>
          </a:p>
          <a:p>
            <a:r>
              <a:rPr lang="ru-RU" smtClean="0"/>
              <a:t>ишемическая болезнь сердца;</a:t>
            </a:r>
          </a:p>
          <a:p>
            <a:r>
              <a:rPr lang="ru-RU" smtClean="0"/>
              <a:t>гипертоническая болезнь;</a:t>
            </a:r>
          </a:p>
          <a:p>
            <a:r>
              <a:rPr lang="ru-RU" smtClean="0"/>
              <a:t>болезни центральной нервной системы;</a:t>
            </a:r>
          </a:p>
          <a:p>
            <a:r>
              <a:rPr lang="ru-RU" smtClean="0"/>
              <a:t>сахарный диабет;</a:t>
            </a:r>
          </a:p>
          <a:p>
            <a:r>
              <a:rPr lang="ru-RU" smtClean="0"/>
              <a:t>онкологические заболевания;</a:t>
            </a:r>
          </a:p>
          <a:p>
            <a:r>
              <a:rPr lang="ru-RU" smtClean="0"/>
              <a:t>тяжёлые формы заболеваний пародонта;</a:t>
            </a:r>
          </a:p>
          <a:p>
            <a:r>
              <a:rPr lang="ru-RU" smtClean="0"/>
              <a:t>врождённые или приобретённые деформации прикуса;</a:t>
            </a:r>
          </a:p>
          <a:p>
            <a:r>
              <a:rPr lang="ru-RU" smtClean="0"/>
              <a:t>возраст пациента до 16 лет;</a:t>
            </a:r>
          </a:p>
          <a:p>
            <a:r>
              <a:rPr lang="ru-RU" smtClean="0"/>
              <a:t>иммунопатологические состояния;</a:t>
            </a:r>
          </a:p>
          <a:p>
            <a:r>
              <a:rPr lang="ru-RU" smtClean="0"/>
              <a:t>системные заболевания соединительной ткани (ревматические, ревматоидные процессы, склеродермия и т. д.);</a:t>
            </a:r>
          </a:p>
          <a:p>
            <a:r>
              <a:rPr lang="ru-RU" smtClean="0"/>
              <a:t>туберкулёз.</a:t>
            </a:r>
          </a:p>
          <a:p>
            <a:r>
              <a:rPr lang="ru-RU" smtClean="0"/>
              <a:t>Противопоказания к имплантации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2114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Преимущества имплантации</a:t>
            </a:r>
          </a:p>
          <a:p>
            <a:r>
              <a:rPr lang="ru-RU" smtClean="0"/>
              <a:t>Имплантация зубов выгодно отличается от любого другого способа восстановления зубов. Это самый современный, наиболее экономически выгодный и эстетичный метод возвращения улыбки. Именно имплантация позволяет восстановить полностью весь зуб вместе с корнем – а значит искусственный зубной ряд будет выглядеть точь-в-точь как натуральный. </a:t>
            </a:r>
            <a:br>
              <a:rPr lang="ru-RU" smtClean="0"/>
            </a:br>
            <a:r>
              <a:rPr lang="ru-RU" smtClean="0"/>
              <a:t>Идеальная и функциональная улыбка после окончания лечения вам обеспечена!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Преимущества имплантации</a:t>
            </a:r>
          </a:p>
          <a:p>
            <a:r>
              <a:rPr lang="ru-RU" smtClean="0"/>
              <a:t>Имплантация зубов выгодно отличается от любого другого способа восстановления зубов. Это самый современный, наиболее экономически выгодный и эстетичный метод возвращения улыбки. Именно имплантация позволяет восстановить полностью весь зуб вместе с корнем – а значит искусственный зубной ряд будет выглядеть точь-в-точь как натуральный. </a:t>
            </a:r>
            <a:br>
              <a:rPr lang="ru-RU" smtClean="0"/>
            </a:br>
            <a:r>
              <a:rPr lang="ru-RU" smtClean="0"/>
              <a:t>Идеальная и функциональная улыбка после окончания лечения вам обеспечена!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21536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Над презентацией  работал Дмитрий Жирков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Над презентацией  работал Дмитрий Жирков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8492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Помимо того, что сегодня компании-производители имплантов создают различные виды конструкций для вживления в костную ткань, сам метод также предполагает разнообразные технологии (методы) восстановления зубов:</a:t>
            </a:r>
          </a:p>
          <a:p>
            <a:r>
              <a:rPr lang="ru-RU" smtClean="0"/>
              <a:t>классическая имплантация зубов;</a:t>
            </a:r>
          </a:p>
          <a:p>
            <a:r>
              <a:rPr lang="ru-RU" smtClean="0"/>
              <a:t>экспресс-метод и моментальная имплантация зубов;</a:t>
            </a:r>
          </a:p>
          <a:p>
            <a:r>
              <a:rPr lang="ru-RU" smtClean="0"/>
              <a:t>базальная имплантация для восстановления большого количества зубов без наращивания костной ткани;</a:t>
            </a:r>
          </a:p>
          <a:p>
            <a:r>
              <a:rPr lang="ru-RU" smtClean="0"/>
              <a:t>мини-имплантация зубов;</a:t>
            </a:r>
          </a:p>
          <a:p>
            <a:r>
              <a:rPr lang="ru-RU" smtClean="0"/>
              <a:t>комбинированная имплантация зубов;</a:t>
            </a:r>
          </a:p>
          <a:p>
            <a:r>
              <a:rPr lang="ru-RU" smtClean="0"/>
              <a:t>имплантация при полной адентии;</a:t>
            </a:r>
          </a:p>
          <a:p>
            <a:r>
              <a:rPr lang="ru-RU" smtClean="0"/>
              <a:t>Виды имплантации зубов: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Помимо того, что сегодня компании-производители имплантов создают различные виды конструкций для вживления в костную ткань, сам метод также предполагает разнообразные технологии (методы) восстановления зубов:</a:t>
            </a:r>
          </a:p>
          <a:p>
            <a:r>
              <a:rPr lang="ru-RU" smtClean="0"/>
              <a:t>классическая имплантация зубов;</a:t>
            </a:r>
          </a:p>
          <a:p>
            <a:r>
              <a:rPr lang="ru-RU" smtClean="0"/>
              <a:t>экспресс-метод и моментальная имплантация зубов;</a:t>
            </a:r>
          </a:p>
          <a:p>
            <a:r>
              <a:rPr lang="ru-RU" smtClean="0"/>
              <a:t>базальная имплантация для восстановления большого количества зубов без наращивания костной ткани;</a:t>
            </a:r>
          </a:p>
          <a:p>
            <a:r>
              <a:rPr lang="ru-RU" smtClean="0"/>
              <a:t>мини-имплантация зубов;</a:t>
            </a:r>
          </a:p>
          <a:p>
            <a:r>
              <a:rPr lang="ru-RU" smtClean="0"/>
              <a:t>комбинированная имплантация зубов;</a:t>
            </a:r>
          </a:p>
          <a:p>
            <a:r>
              <a:rPr lang="ru-RU" smtClean="0"/>
              <a:t>имплантация при полной адентии;</a:t>
            </a:r>
          </a:p>
          <a:p>
            <a:r>
              <a:rPr lang="ru-RU" smtClean="0"/>
              <a:t>Виды имплантации зубов: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9799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Классическая имплантация зубов;</a:t>
            </a:r>
          </a:p>
          <a:p>
            <a:r>
              <a:rPr lang="ru-RU" smtClean="0"/>
              <a:t>Классическая имплантация – это законодатель направления восстановления зубов при помощи имплантов – металлических искусственных корней зубов. Именно с развития данного метода начала свой путь имплантация зубов – с 80-х годов прошлого века данный метод успешно реализуется во всем мире. На рынке существует огромное многообразие классических зубных имплантатов, какой из них подходит именно вам определит только врач.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Отличительная особенность:   установка имплантата возможна только при наличии достаточного объема костной ткани. Протезирование возможно только после приживления искусственного корня.</a:t>
            </a:r>
            <a:br>
              <a:rPr lang="ru-RU" smtClean="0"/>
            </a:br>
            <a:r>
              <a:rPr lang="ru-RU" smtClean="0"/>
              <a:t>Показания:  позволяет восстановить один или несколько зубов, а также полностью беззубую челюсть.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Классическая имплантация зубов;</a:t>
            </a:r>
          </a:p>
          <a:p>
            <a:r>
              <a:rPr lang="ru-RU" smtClean="0"/>
              <a:t>Классическая имплантация – это законодатель направления восстановления зубов при помощи имплантов – металлических искусственных корней зубов. Именно с развития данного метода начала свой путь имплантация зубов – с 80-х годов прошлого века данный метод успешно реализуется во всем мире. На рынке существует огромное многообразие классических зубных имплантатов, какой из них подходит именно вам определит только врач.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Отличительная особенность:   установка имплантата возможна только при наличии достаточного объема костной ткани. Протезирование возможно только после приживления искусственного корня.</a:t>
            </a:r>
            <a:br>
              <a:rPr lang="ru-RU" smtClean="0"/>
            </a:br>
            <a:r>
              <a:rPr lang="ru-RU" smtClean="0"/>
              <a:t>Показания:  позволяет восстановить один или несколько зубов, а также полностью беззубую челюсть.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8038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Экспресс-метод и моментальная имплантация зубов;</a:t>
            </a:r>
          </a:p>
          <a:p>
            <a:r>
              <a:rPr lang="ru-RU" smtClean="0"/>
              <a:t>На сегодняшний день одним из наиболее прогрессивных способов считается экспресс-имплантация зубов. Это метод, который позволяет восстановить утраченные зубы всего за несколько дней, без утомительного ожидания приживления установленных имплантов. 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Отличительная особенность:  установка имплантата сразу с постоянным протезом. </a:t>
            </a:r>
            <a:br>
              <a:rPr lang="ru-RU" smtClean="0"/>
            </a:br>
            <a:r>
              <a:rPr lang="ru-RU" smtClean="0"/>
              <a:t>Показания:  отсутствие одного или нескольких разрозненных зубов в полости рта;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Экспресс-метод и моментальная имплантация зубов;</a:t>
            </a:r>
          </a:p>
          <a:p>
            <a:r>
              <a:rPr lang="ru-RU" smtClean="0"/>
              <a:t>На сегодняшний день одним из наиболее прогрессивных способов считается экспресс-имплантация зубов. Это метод, который позволяет восстановить утраченные зубы всего за несколько дней, без утомительного ожидания приживления установленных имплантов. 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Отличительная особенность:  установка имплантата сразу с постоянным протезом. </a:t>
            </a:r>
            <a:br>
              <a:rPr lang="ru-RU" smtClean="0"/>
            </a:br>
            <a:r>
              <a:rPr lang="ru-RU" smtClean="0"/>
              <a:t>Показания:  отсутствие одного или нескольких разрозненных зубов в полости рта;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0997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Базальная имплантация</a:t>
            </a:r>
          </a:p>
          <a:p>
            <a:r>
              <a:rPr lang="ru-RU" smtClean="0"/>
              <a:t>Базальная имплантация зубов – это относительно новый метод восстановления  функциональности зубного ряда. Пациенты с полным или отсутвием большого количества зубов получили возможность вернуться к нормальному образу жизни за короткий срок.</a:t>
            </a:r>
            <a:br>
              <a:rPr lang="ru-RU" smtClean="0"/>
            </a:br>
            <a:r>
              <a:rPr lang="ru-RU" smtClean="0"/>
              <a:t>Отличительная особенность:  имплантаты устанавливаются сразу с протезами, пациент может жевать новыми зубами уже на 3-5 день. </a:t>
            </a:r>
            <a:br>
              <a:rPr lang="ru-RU" smtClean="0"/>
            </a:br>
            <a:r>
              <a:rPr lang="ru-RU" smtClean="0"/>
              <a:t>Показания:   восстановление от 3-х и более отсутствующих зубов подряд даже при сильной атрофии костной ткани.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Базальная имплантация</a:t>
            </a:r>
          </a:p>
          <a:p>
            <a:r>
              <a:rPr lang="ru-RU" smtClean="0"/>
              <a:t>Базальная имплантация зубов – это относительно новый метод восстановления  функциональности зубного ряда. Пациенты с полным или отсутвием большого количества зубов получили возможность вернуться к нормальному образу жизни за короткий срок.</a:t>
            </a:r>
            <a:br>
              <a:rPr lang="ru-RU" smtClean="0"/>
            </a:br>
            <a:r>
              <a:rPr lang="ru-RU" smtClean="0"/>
              <a:t>Отличительная особенность:  имплантаты устанавливаются сразу с протезами, пациент может жевать новыми зубами уже на 3-5 день. </a:t>
            </a:r>
            <a:br>
              <a:rPr lang="ru-RU" smtClean="0"/>
            </a:br>
            <a:r>
              <a:rPr lang="ru-RU" smtClean="0"/>
              <a:t>Показания:   восстановление от 3-х и более отсутствующих зубов подряд даже при сильной атрофии костной ткани.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26826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Мини-имплантация зубов</a:t>
            </a:r>
          </a:p>
          <a:p>
            <a:r>
              <a:rPr lang="ru-RU" smtClean="0"/>
              <a:t>Так популярные съемные протезы имеют ряд недостатков: натирают десны, вызывают воспаление, жевать ими неудобно, да и фиксация в полости рта оставляет желать лучшего.  Для их сокращения был разработан метод мини имплантации зубов.  В костной ткани фиксируются небольшие и очень тонкие импланты. Благодаря своим размерам они устанавливаются методом прокола, то есть без травмы костной ткани и десны, поэтому фиксация протезов возможна сразу же, без долгого приживления имплантов. Но поскольку они очень маленькие, то и нагрузка на них должна быть соответствующей – поэтому мини-конструкции применяются только для поддержки съемных протезов.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Отличительная особенность:   небольшие по размеру  имплантаты устанавливаются для лучшей фиксации съемных протезов.</a:t>
            </a:r>
            <a:br>
              <a:rPr lang="ru-RU" smtClean="0"/>
            </a:br>
            <a:r>
              <a:rPr lang="ru-RU" smtClean="0"/>
              <a:t>Показания:  полное отсутствие зубов на верхней или нижней челюсти, установка возможна даже при атрофии костной ткани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Мини-имплантация зубов</a:t>
            </a:r>
          </a:p>
          <a:p>
            <a:r>
              <a:rPr lang="ru-RU" smtClean="0"/>
              <a:t>Так популярные съемные протезы имеют ряд недостатков: натирают десны, вызывают воспаление, жевать ими неудобно, да и фиксация в полости рта оставляет желать лучшего.  Для их сокращения был разработан метод мини имплантации зубов.  В костной ткани фиксируются небольшие и очень тонкие импланты. Благодаря своим размерам они устанавливаются методом прокола, то есть без травмы костной ткани и десны, поэтому фиксация протезов возможна сразу же, без долгого приживления имплантов. Но поскольку они очень маленькие, то и нагрузка на них должна быть соответствующей – поэтому мини-конструкции применяются только для поддержки съемных протезов.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Отличительная особенность:   небольшие по размеру  имплантаты устанавливаются для лучшей фиксации съемных протезов.</a:t>
            </a:r>
            <a:br>
              <a:rPr lang="ru-RU" smtClean="0"/>
            </a:br>
            <a:r>
              <a:rPr lang="ru-RU" smtClean="0"/>
              <a:t>Показания:  полное отсутствие зубов на верхней или нижней челюсти, установка возможна даже при атрофии костной ткани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6688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Комбинированная имплантация зубов;</a:t>
            </a:r>
          </a:p>
          <a:p>
            <a:r>
              <a:rPr lang="ru-RU" smtClean="0"/>
              <a:t>Комбинированная имплантация зубов – это сочетание нескольких методов одновременно. Фактически, это индивидуальный метод, поскольку для каждого пациента отдельно подбираются импланты различных марок, формы и размера. Комбинированная имплантация также имеет и второе название – комплексная.</a:t>
            </a:r>
            <a:br>
              <a:rPr lang="ru-RU" smtClean="0"/>
            </a:br>
            <a:r>
              <a:rPr lang="ru-RU" smtClean="0"/>
              <a:t>Отличительная особенность:   комбинация различных методик установки и видов имплантатов для фиксации протезов с учетом особенностей каждого фрагмента.</a:t>
            </a:r>
            <a:br>
              <a:rPr lang="ru-RU" smtClean="0"/>
            </a:br>
            <a:r>
              <a:rPr lang="ru-RU" smtClean="0"/>
              <a:t>Показания:  разрозненное отсутствие большого количества зубов.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Комбинированная имплантация зубов;</a:t>
            </a:r>
          </a:p>
          <a:p>
            <a:r>
              <a:rPr lang="ru-RU" smtClean="0"/>
              <a:t>Комбинированная имплантация зубов – это сочетание нескольких методов одновременно. Фактически, это индивидуальный метод, поскольку для каждого пациента отдельно подбираются импланты различных марок, формы и размера. Комбинированная имплантация также имеет и второе название – комплексная.</a:t>
            </a:r>
            <a:br>
              <a:rPr lang="ru-RU" smtClean="0"/>
            </a:br>
            <a:r>
              <a:rPr lang="ru-RU" smtClean="0"/>
              <a:t>Отличительная особенность:   комбинация различных методик установки и видов имплантатов для фиксации протезов с учетом особенностей каждого фрагмента.</a:t>
            </a:r>
            <a:br>
              <a:rPr lang="ru-RU" smtClean="0"/>
            </a:br>
            <a:r>
              <a:rPr lang="ru-RU" smtClean="0"/>
              <a:t>Показания:  разрозненное отсутствие большого количества зубов.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73929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Имплантация при полной адентии</a:t>
            </a:r>
          </a:p>
          <a:p>
            <a:r>
              <a:rPr lang="ru-RU" smtClean="0"/>
              <a:t>Полная адентия или отсутствие всех зубов в ряду  – не редкость. В основном эта проблема возникает из-за возрастных изменений, развития различных заболеваний, а также травм челюстно-лицевого сустава. До недавнего времени единственным решением полной адентии были съемные протезы, но с развитием имплантации у пациентов появилась возможность востановить зубы более надежными способами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Имплантация при полной адентии</a:t>
            </a:r>
          </a:p>
          <a:p>
            <a:r>
              <a:rPr lang="ru-RU" smtClean="0"/>
              <a:t>Полная адентия или отсутствие всех зубов в ряду  – не редкость. В основном эта проблема возникает из-за возрастных изменений, развития различных заболеваний, а также травм челюстно-лицевого сустава. До недавнего времени единственным решением полной адентии были съемные протезы, но с развитием имплантации у пациентов появилась возможность востановить зубы более надежными способами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9003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EC04-D2FD-4BC9-8E33-63483435C614}" type="datetime1">
              <a:rPr lang="ru-RU" smtClean="0"/>
              <a:t>27.11.2015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956C-9C61-465F-A4C8-62D20B66C63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0132-77AA-4EB9-A01F-53D467F1EF43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956C-9C61-465F-A4C8-62D20B66C63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A4EE8-7F03-4F9C-A681-D0530EB96AE8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956C-9C61-465F-A4C8-62D20B66C63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9CB92-A297-4143-96C7-D506E742B410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956C-9C61-465F-A4C8-62D20B66C63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C63E-7AA8-4147-806F-02B29EA3EFE6}" type="datetime1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956C-9C61-465F-A4C8-62D20B66C63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006C0-8EB6-4E84-A8B0-B0429512E0CA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956C-9C61-465F-A4C8-62D20B66C63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0E932-5EB7-46FE-A57A-8FE872792AC7}" type="datetime1">
              <a:rPr lang="ru-RU" smtClean="0"/>
              <a:t>27.11.2015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956C-9C61-465F-A4C8-62D20B66C63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3B3CA-417C-4307-A520-672131EC24C9}" type="datetime1">
              <a:rPr lang="ru-RU" smtClean="0"/>
              <a:t>27.11.2015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3C956C-9C61-465F-A4C8-62D20B66C63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2F249-EFDF-46E6-A37E-6F3D469A2143}" type="datetime1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956C-9C61-465F-A4C8-62D20B66C63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85EBC-38F4-4320-B2E7-996B5FCCDCC5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D3C956C-9C61-465F-A4C8-62D20B66C63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46F3F04-589D-402C-BF9D-360CEF94D35C}" type="datetime1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C956C-9C61-465F-A4C8-62D20B66C63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5140B5D-D3B4-4D4E-8575-8F138BA91F81}" type="datetime1">
              <a:rPr lang="ru-RU" smtClean="0"/>
              <a:t>27.11.2015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D3C956C-9C61-465F-A4C8-62D20B66C63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5" r="-545"/>
          <a:stretch/>
        </p:blipFill>
        <p:spPr bwMode="auto">
          <a:xfrm>
            <a:off x="3707904" y="-387424"/>
            <a:ext cx="7757104" cy="504056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50800" dist="406400" dir="8940000" sx="57000" sy="57000" algn="ctr" rotWithShape="0">
              <a:srgbClr val="000000">
                <a:alpha val="47000"/>
              </a:srgbClr>
            </a:outerShdw>
            <a:reflection blurRad="50800" endPos="35000" dir="5400000" sy="-100000" algn="bl" rotWithShape="0"/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564904"/>
            <a:ext cx="6552728" cy="2376264"/>
          </a:xfrm>
        </p:spPr>
        <p:txBody>
          <a:bodyPr>
            <a:normAutofit/>
          </a:bodyPr>
          <a:lstStyle/>
          <a:p>
            <a:pPr algn="l"/>
            <a:r>
              <a:rPr lang="ru-RU" sz="4400" dirty="0" smtClean="0">
                <a:solidFill>
                  <a:srgbClr val="0070C0"/>
                </a:solidFill>
              </a:rPr>
              <a:t>Виды                  Стоматологических  имплантатов 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56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b="1" dirty="0">
                <a:solidFill>
                  <a:srgbClr val="C00000"/>
                </a:solidFill>
              </a:rPr>
              <a:t>Этапы имплантации зубов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412776"/>
            <a:ext cx="61926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Современная имплантация зубов – это длительный процесс и пациенту, мечтающему о восстановлении утраченных зубов, необходимо быть готовым к серьезной и продолжительной работе. В зависимости от метода, качества и количества костной ткани, а также состояния организма пациента,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имплантолог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 формирует общую картину лечения, которая будет состоять из нескольких этапов. Естественно, часть из них, в зависимости от метода, может сокращаться, а некоторые, напротив, растягиваться на длительный период времени – все это сможет определить лишь лечащий врач после очной консультации. Тем не менее, существует стандартный набор основных этапов имплантации зубов, через которые проходят более половины всех пациентов стоматологических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клиник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73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49205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BE0064"/>
                </a:solidFill>
              </a:rPr>
              <a:t>Первый этап: подготовка к имплантации </a:t>
            </a:r>
            <a:r>
              <a:rPr lang="ru-RU" sz="2400" b="1" dirty="0" smtClean="0">
                <a:solidFill>
                  <a:srgbClr val="BE0064"/>
                </a:solidFill>
              </a:rPr>
              <a:t>зубов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121440"/>
            <a:ext cx="777686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Особенности</a:t>
            </a:r>
            <a:r>
              <a:rPr lang="ru-RU" dirty="0" smtClean="0">
                <a:solidFill>
                  <a:schemeClr val="bg1"/>
                </a:solidFill>
              </a:rPr>
              <a:t>: это обязательный этап для каждого метода имплантации.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Длительность</a:t>
            </a:r>
            <a:r>
              <a:rPr lang="ru-RU" dirty="0" smtClean="0">
                <a:solidFill>
                  <a:schemeClr val="bg1"/>
                </a:solidFill>
              </a:rPr>
              <a:t>: от нескольких дней до 2 месяцев.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Во время подготовки к имплантации зубов врачу важно понять – сможет ли пациент выдержать сложное лечение и приживется ли </a:t>
            </a:r>
            <a:r>
              <a:rPr lang="ru-RU" dirty="0" err="1" smtClean="0">
                <a:solidFill>
                  <a:schemeClr val="bg1"/>
                </a:solidFill>
              </a:rPr>
              <a:t>имплант</a:t>
            </a:r>
            <a:r>
              <a:rPr lang="ru-RU" dirty="0" smtClean="0">
                <a:solidFill>
                  <a:schemeClr val="bg1"/>
                </a:solidFill>
              </a:rPr>
              <a:t>. Если явных противопоказаний нет (а это, как правило, выясняет терапевт после осмотра пациента и анализов), то </a:t>
            </a:r>
            <a:r>
              <a:rPr lang="ru-RU" dirty="0" err="1" smtClean="0">
                <a:solidFill>
                  <a:schemeClr val="bg1"/>
                </a:solidFill>
              </a:rPr>
              <a:t>имплантолог</a:t>
            </a:r>
            <a:r>
              <a:rPr lang="ru-RU" dirty="0" smtClean="0">
                <a:solidFill>
                  <a:schemeClr val="bg1"/>
                </a:solidFill>
              </a:rPr>
              <a:t> приступает к изучению состояния полости рта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компьютерная </a:t>
            </a:r>
            <a:r>
              <a:rPr lang="ru-RU" dirty="0" err="1" smtClean="0">
                <a:solidFill>
                  <a:schemeClr val="bg1"/>
                </a:solidFill>
              </a:rPr>
              <a:t>томографияортопантомограмма</a:t>
            </a:r>
            <a:r>
              <a:rPr lang="ru-RU" dirty="0" smtClean="0">
                <a:solidFill>
                  <a:schemeClr val="bg1"/>
                </a:solidFill>
              </a:rPr>
              <a:t> (панорамный снимок всей челюсти) и компьютерная томография – КТ (трехмерное изображение костной ткани и челюсти) – все эти процедуры необходимы для того, чтобы врач рассмотрел костную структуру и внутреннее состояние полости рта. Панорамные снимки позволяют выявить скрытые заболевания, например, кисты или гранулемы, а также изучить размер и качество кости, определить будущее местоположение </a:t>
            </a:r>
            <a:r>
              <a:rPr lang="ru-RU" dirty="0" err="1" smtClean="0">
                <a:solidFill>
                  <a:schemeClr val="bg1"/>
                </a:solidFill>
              </a:rPr>
              <a:t>импланта</a:t>
            </a:r>
            <a:r>
              <a:rPr lang="ru-RU" dirty="0" smtClean="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94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4704"/>
            <a:ext cx="633670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buFont typeface="+mj-lt"/>
              <a:buAutoNum type="arabicPeriod"/>
            </a:pPr>
            <a:r>
              <a:rPr lang="ru-RU" b="1" dirty="0">
                <a:solidFill>
                  <a:schemeClr val="bg1"/>
                </a:solidFill>
              </a:rPr>
              <a:t>санация полости рта: </a:t>
            </a:r>
            <a:r>
              <a:rPr lang="ru-RU" dirty="0">
                <a:solidFill>
                  <a:schemeClr val="bg1"/>
                </a:solidFill>
              </a:rPr>
              <a:t>перед установкой </a:t>
            </a:r>
            <a:r>
              <a:rPr lang="ru-RU" dirty="0" err="1">
                <a:solidFill>
                  <a:schemeClr val="bg1"/>
                </a:solidFill>
              </a:rPr>
              <a:t>имплантов</a:t>
            </a:r>
            <a:r>
              <a:rPr lang="ru-RU" dirty="0">
                <a:solidFill>
                  <a:schemeClr val="bg1"/>
                </a:solidFill>
              </a:rPr>
              <a:t> необходимо тщательно пролечить зубы и десны для создания условий полной стерильности. В противном случае бактерии и микробы могут проникнуть в ранку и привести к нежелательному воспалению травмированных тканей вокруг </a:t>
            </a:r>
            <a:r>
              <a:rPr lang="ru-RU" dirty="0" err="1">
                <a:solidFill>
                  <a:schemeClr val="bg1"/>
                </a:solidFill>
              </a:rPr>
              <a:t>импланта</a:t>
            </a:r>
            <a:r>
              <a:rPr lang="ru-RU" dirty="0">
                <a:solidFill>
                  <a:schemeClr val="bg1"/>
                </a:solidFill>
              </a:rPr>
              <a:t>,</a:t>
            </a:r>
          </a:p>
          <a:p>
            <a:pPr fontAlgn="base">
              <a:buFont typeface="+mj-lt"/>
              <a:buAutoNum type="arabicPeriod"/>
            </a:pPr>
            <a:r>
              <a:rPr lang="ru-RU" b="1" dirty="0">
                <a:solidFill>
                  <a:schemeClr val="bg1"/>
                </a:solidFill>
              </a:rPr>
              <a:t>анализы</a:t>
            </a:r>
            <a:r>
              <a:rPr lang="ru-RU" dirty="0">
                <a:solidFill>
                  <a:schemeClr val="bg1"/>
                </a:solidFill>
              </a:rPr>
              <a:t> - помимо состояния полости рта очень важно знать о состоянии организма в целом, для этого пациенту необходимо сдать общий анализ крови, анализы на сахар, госпитальный комплекс на ВИЧ, гепатит, сифилис. Если у пациента не стабильный (компенсированный) уровень сахара в крови имплантацию ни в коем случае проводить нельзя - это может повлиять на приживление имплантата. Заболевания иммунной системы не являются абсолютными, но если показатели не отвечают нормам операция проводится не будет, так как риск осложнений высокий.</a:t>
            </a:r>
            <a:r>
              <a:rPr lang="ru-RU" dirty="0">
                <a:solidFill>
                  <a:srgbClr val="444444"/>
                </a:solidFill>
              </a:rPr>
              <a:t/>
            </a:r>
            <a:br>
              <a:rPr lang="ru-RU" dirty="0">
                <a:solidFill>
                  <a:srgbClr val="444444"/>
                </a:solidFill>
              </a:rPr>
            </a:br>
            <a:endParaRPr lang="ru-RU" dirty="0">
              <a:solidFill>
                <a:srgbClr val="444444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89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54327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BE0064"/>
                </a:solidFill>
              </a:rPr>
              <a:t>Второй этап: наращивание костной ткани</a:t>
            </a:r>
            <a:br>
              <a:rPr lang="ru-RU" b="1" dirty="0">
                <a:solidFill>
                  <a:srgbClr val="BE0064"/>
                </a:solidFill>
              </a:rPr>
            </a:b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056686"/>
            <a:ext cx="83889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Длительность</a:t>
            </a:r>
            <a:r>
              <a:rPr lang="ru-RU" dirty="0" smtClean="0">
                <a:solidFill>
                  <a:schemeClr val="bg1"/>
                </a:solidFill>
              </a:rPr>
              <a:t>: наращивание кости занимает несколько часов, а вот ее приживление – не менее трех месяцев.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Кость челюсти уменьшается постепенно и незаметно, среди основных причин – долгое отсутствие зубов. Даже если зуб был удален пару месяцев назад, пациенту уже может потребоваться увеличение кости, причем как в длину (в основном на верхней челюсти), так и в ширину (встречается на обеих челюстях). Костная ткань заметно уменьшается в размерах из-за отсутствия нагрузки на нее. И зачастую для надежной фиксации длинного </a:t>
            </a:r>
            <a:r>
              <a:rPr lang="ru-RU" dirty="0" err="1" smtClean="0">
                <a:solidFill>
                  <a:schemeClr val="bg1"/>
                </a:solidFill>
              </a:rPr>
              <a:t>импланта</a:t>
            </a:r>
            <a:r>
              <a:rPr lang="ru-RU" dirty="0" smtClean="0">
                <a:solidFill>
                  <a:schemeClr val="bg1"/>
                </a:solidFill>
              </a:rPr>
              <a:t> необходимо вернуть ей былые размеры. Увеличение кости проводится методом подсадки костного или синтетического материала.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Впрочем, решить эту проблему позволяет также выбор современных методов, при которых применяются небольшие конструкции или особый способ их установки: например, в соседние области под углом, где костной ткани достаточно и в более глубокие слои костной ткани.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836712"/>
            <a:ext cx="6984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Особенности: </a:t>
            </a:r>
            <a:r>
              <a:rPr lang="ru-RU" dirty="0">
                <a:solidFill>
                  <a:schemeClr val="bg1"/>
                </a:solidFill>
              </a:rPr>
              <a:t>проводится при выборе в основном классического метода </a:t>
            </a:r>
            <a:r>
              <a:rPr lang="ru-RU" dirty="0" err="1">
                <a:solidFill>
                  <a:schemeClr val="bg1"/>
                </a:solidFill>
              </a:rPr>
              <a:t>имплантациизубов</a:t>
            </a:r>
            <a:r>
              <a:rPr lang="ru-RU" dirty="0">
                <a:solidFill>
                  <a:schemeClr val="bg1"/>
                </a:solidFill>
              </a:rPr>
              <a:t>, когда у пациента наблюдается острая нехватка костной ткани и ее недостаточно для фиксации </a:t>
            </a:r>
            <a:r>
              <a:rPr lang="ru-RU" dirty="0" err="1">
                <a:solidFill>
                  <a:schemeClr val="bg1"/>
                </a:solidFill>
              </a:rPr>
              <a:t>импланта</a:t>
            </a:r>
            <a:r>
              <a:rPr lang="ru-RU" dirty="0">
                <a:solidFill>
                  <a:schemeClr val="bg1"/>
                </a:solidFill>
              </a:rPr>
              <a:t>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24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29869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BE0064"/>
                </a:solidFill>
              </a:rPr>
              <a:t>Третий этап: вживление имплантатов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629979"/>
            <a:ext cx="8640960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 smtClean="0">
                <a:solidFill>
                  <a:schemeClr val="bg1"/>
                </a:solidFill>
              </a:rPr>
              <a:t>Особенности</a:t>
            </a:r>
            <a:r>
              <a:rPr lang="ru-RU" sz="1700" dirty="0" smtClean="0">
                <a:solidFill>
                  <a:schemeClr val="bg1"/>
                </a:solidFill>
              </a:rPr>
              <a:t>: проводится по различным технологиям в зависимости от выбранного метода имплантации зубов.</a:t>
            </a:r>
          </a:p>
          <a:p>
            <a:endParaRPr lang="ru-RU" sz="1700" dirty="0" smtClean="0">
              <a:solidFill>
                <a:schemeClr val="bg1"/>
              </a:solidFill>
            </a:endParaRPr>
          </a:p>
          <a:p>
            <a:r>
              <a:rPr lang="ru-RU" sz="1700" b="1" dirty="0" smtClean="0">
                <a:solidFill>
                  <a:schemeClr val="bg1"/>
                </a:solidFill>
              </a:rPr>
              <a:t>Длительность</a:t>
            </a:r>
            <a:r>
              <a:rPr lang="ru-RU" sz="1700" dirty="0" smtClean="0">
                <a:solidFill>
                  <a:schemeClr val="bg1"/>
                </a:solidFill>
              </a:rPr>
              <a:t>: от нескольких дней до года.</a:t>
            </a:r>
          </a:p>
          <a:p>
            <a:endParaRPr lang="ru-RU" sz="1700" dirty="0" smtClean="0">
              <a:solidFill>
                <a:schemeClr val="bg1"/>
              </a:solidFill>
            </a:endParaRPr>
          </a:p>
          <a:p>
            <a:r>
              <a:rPr lang="ru-RU" sz="1700" dirty="0" smtClean="0">
                <a:solidFill>
                  <a:schemeClr val="bg1"/>
                </a:solidFill>
              </a:rPr>
              <a:t>вживление </a:t>
            </a:r>
            <a:r>
              <a:rPr lang="ru-RU" sz="1700" dirty="0" err="1" smtClean="0">
                <a:solidFill>
                  <a:schemeClr val="bg1"/>
                </a:solidFill>
              </a:rPr>
              <a:t>имплантатаУстановка</a:t>
            </a:r>
            <a:r>
              <a:rPr lang="ru-RU" sz="1700" dirty="0" smtClean="0">
                <a:solidFill>
                  <a:schemeClr val="bg1"/>
                </a:solidFill>
              </a:rPr>
              <a:t> </a:t>
            </a:r>
            <a:r>
              <a:rPr lang="ru-RU" sz="1700" dirty="0" err="1" smtClean="0">
                <a:solidFill>
                  <a:schemeClr val="bg1"/>
                </a:solidFill>
              </a:rPr>
              <a:t>имплантов</a:t>
            </a:r>
            <a:r>
              <a:rPr lang="ru-RU" sz="1700" dirty="0" smtClean="0">
                <a:solidFill>
                  <a:schemeClr val="bg1"/>
                </a:solidFill>
              </a:rPr>
              <a:t> проводится следующим способом: разрезается десна, в кости при помощи особых инструментов создается ложе размером с </a:t>
            </a:r>
            <a:r>
              <a:rPr lang="ru-RU" sz="1700" dirty="0" err="1" smtClean="0">
                <a:solidFill>
                  <a:schemeClr val="bg1"/>
                </a:solidFill>
              </a:rPr>
              <a:t>имплант</a:t>
            </a:r>
            <a:r>
              <a:rPr lang="ru-RU" sz="1700" dirty="0" smtClean="0">
                <a:solidFill>
                  <a:schemeClr val="bg1"/>
                </a:solidFill>
              </a:rPr>
              <a:t>, куда конструкция и помещается. Сверху ставится заглушка, над которой десна ушивается.</a:t>
            </a:r>
          </a:p>
          <a:p>
            <a:endParaRPr lang="ru-RU" sz="1700" dirty="0" smtClean="0">
              <a:solidFill>
                <a:schemeClr val="bg1"/>
              </a:solidFill>
            </a:endParaRPr>
          </a:p>
          <a:p>
            <a:r>
              <a:rPr lang="ru-RU" sz="1700" dirty="0" smtClean="0">
                <a:solidFill>
                  <a:schemeClr val="bg1"/>
                </a:solidFill>
              </a:rPr>
              <a:t>Установка самого </a:t>
            </a:r>
            <a:r>
              <a:rPr lang="ru-RU" sz="1700" dirty="0" err="1" smtClean="0">
                <a:solidFill>
                  <a:schemeClr val="bg1"/>
                </a:solidFill>
              </a:rPr>
              <a:t>импланта</a:t>
            </a:r>
            <a:r>
              <a:rPr lang="ru-RU" sz="1700" dirty="0" smtClean="0">
                <a:solidFill>
                  <a:schemeClr val="bg1"/>
                </a:solidFill>
              </a:rPr>
              <a:t> занимает всего несколько часов, а вот его срастание с костью достаточно затяжной процесс, на полное приживление конструкций когда кость и </a:t>
            </a:r>
            <a:r>
              <a:rPr lang="ru-RU" sz="1700" dirty="0" err="1" smtClean="0">
                <a:solidFill>
                  <a:schemeClr val="bg1"/>
                </a:solidFill>
              </a:rPr>
              <a:t>имплант</a:t>
            </a:r>
            <a:r>
              <a:rPr lang="ru-RU" sz="1700" dirty="0" smtClean="0">
                <a:solidFill>
                  <a:schemeClr val="bg1"/>
                </a:solidFill>
              </a:rPr>
              <a:t> становятся единым целым может потребоваться от 4-х месяцев до полугода, в сложных случаях даже год.</a:t>
            </a:r>
          </a:p>
          <a:p>
            <a:endParaRPr lang="ru-RU" sz="1700" dirty="0" smtClean="0">
              <a:solidFill>
                <a:schemeClr val="bg1"/>
              </a:solidFill>
            </a:endParaRPr>
          </a:p>
          <a:p>
            <a:r>
              <a:rPr lang="ru-RU" sz="1700" dirty="0" smtClean="0">
                <a:solidFill>
                  <a:schemeClr val="bg1"/>
                </a:solidFill>
              </a:rPr>
              <a:t>Однако современные методы опять же значительно сокращают срок восстановления после операции и благодаря малотравматичным способам установки, например методом прокола,  переход к протезированию возможен всего через пару дней после операции.</a:t>
            </a:r>
          </a:p>
          <a:p>
            <a:endParaRPr lang="ru-RU" sz="1700" dirty="0" smtClean="0">
              <a:solidFill>
                <a:schemeClr val="bg1"/>
              </a:solidFill>
            </a:endParaRPr>
          </a:p>
          <a:p>
            <a:r>
              <a:rPr lang="ru-RU" sz="1700" b="1" dirty="0" smtClean="0">
                <a:solidFill>
                  <a:schemeClr val="bg1"/>
                </a:solidFill>
              </a:rPr>
              <a:t>Важно</a:t>
            </a:r>
            <a:r>
              <a:rPr lang="ru-RU" sz="1700" dirty="0" smtClean="0">
                <a:solidFill>
                  <a:schemeClr val="bg1"/>
                </a:solidFill>
              </a:rPr>
              <a:t>! После фиксации </a:t>
            </a:r>
            <a:r>
              <a:rPr lang="ru-RU" sz="1700" dirty="0" err="1" smtClean="0">
                <a:solidFill>
                  <a:schemeClr val="bg1"/>
                </a:solidFill>
              </a:rPr>
              <a:t>имплантов</a:t>
            </a:r>
            <a:r>
              <a:rPr lang="ru-RU" sz="1700" dirty="0" smtClean="0">
                <a:solidFill>
                  <a:schemeClr val="bg1"/>
                </a:solidFill>
              </a:rPr>
              <a:t> необходимо перейти на мягкую пищу, постепенно вводя в рацион более твердые продукты. Важно не сместить </a:t>
            </a:r>
            <a:r>
              <a:rPr lang="ru-RU" sz="1700" dirty="0" err="1" smtClean="0">
                <a:solidFill>
                  <a:schemeClr val="bg1"/>
                </a:solidFill>
              </a:rPr>
              <a:t>имплант</a:t>
            </a:r>
            <a:r>
              <a:rPr lang="ru-RU" sz="1700" dirty="0" smtClean="0">
                <a:solidFill>
                  <a:schemeClr val="bg1"/>
                </a:solidFill>
              </a:rPr>
              <a:t> и дать ему качественно срастись с костью.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17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1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BE0064"/>
                </a:solidFill>
              </a:rPr>
              <a:t>Четвертый этап: установка </a:t>
            </a:r>
            <a:r>
              <a:rPr lang="ru-RU" sz="2400" b="1" dirty="0" err="1">
                <a:solidFill>
                  <a:srgbClr val="BE0064"/>
                </a:solidFill>
              </a:rPr>
              <a:t>абатмента</a:t>
            </a:r>
            <a:r>
              <a:rPr lang="ru-RU" sz="2400" b="1" dirty="0">
                <a:solidFill>
                  <a:srgbClr val="BE0064"/>
                </a:solidFill>
              </a:rPr>
              <a:t/>
            </a:r>
            <a:br>
              <a:rPr lang="ru-RU" sz="2400" b="1" dirty="0">
                <a:solidFill>
                  <a:srgbClr val="BE0064"/>
                </a:solidFill>
              </a:rPr>
            </a:b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289850"/>
            <a:ext cx="662473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Особенности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dirty="0" err="1" smtClean="0">
                <a:solidFill>
                  <a:schemeClr val="bg1"/>
                </a:solidFill>
              </a:rPr>
              <a:t>абатмент</a:t>
            </a:r>
            <a:r>
              <a:rPr lang="ru-RU" dirty="0" smtClean="0">
                <a:solidFill>
                  <a:schemeClr val="bg1"/>
                </a:solidFill>
              </a:rPr>
              <a:t> – это металлическое изделие, которое служит для соединения </a:t>
            </a:r>
            <a:r>
              <a:rPr lang="ru-RU" dirty="0" err="1" smtClean="0">
                <a:solidFill>
                  <a:schemeClr val="bg1"/>
                </a:solidFill>
              </a:rPr>
              <a:t>импланта</a:t>
            </a:r>
            <a:r>
              <a:rPr lang="ru-RU" dirty="0" smtClean="0">
                <a:solidFill>
                  <a:schemeClr val="bg1"/>
                </a:solidFill>
              </a:rPr>
              <a:t> (он размещен под десной) и протеза (фиксируется над десной).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установка </a:t>
            </a:r>
            <a:r>
              <a:rPr lang="ru-RU" dirty="0" err="1" smtClean="0">
                <a:solidFill>
                  <a:schemeClr val="bg1"/>
                </a:solidFill>
              </a:rPr>
              <a:t>абатментаДлительность</a:t>
            </a:r>
            <a:r>
              <a:rPr lang="ru-RU" dirty="0" smtClean="0">
                <a:solidFill>
                  <a:schemeClr val="bg1"/>
                </a:solidFill>
              </a:rPr>
              <a:t>: установка – несколько минут.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Перед фиксацией </a:t>
            </a:r>
            <a:r>
              <a:rPr lang="ru-RU" dirty="0" err="1" smtClean="0">
                <a:solidFill>
                  <a:schemeClr val="bg1"/>
                </a:solidFill>
              </a:rPr>
              <a:t>абатмента</a:t>
            </a:r>
            <a:r>
              <a:rPr lang="ru-RU" dirty="0" smtClean="0">
                <a:solidFill>
                  <a:schemeClr val="bg1"/>
                </a:solidFill>
              </a:rPr>
              <a:t> устанавливается формирователь десны, как правило за 2 недели, затем ставится </a:t>
            </a:r>
            <a:r>
              <a:rPr lang="ru-RU" dirty="0" err="1" smtClean="0">
                <a:solidFill>
                  <a:schemeClr val="bg1"/>
                </a:solidFill>
              </a:rPr>
              <a:t>абатмент</a:t>
            </a:r>
            <a:r>
              <a:rPr lang="ru-RU" dirty="0" smtClean="0">
                <a:solidFill>
                  <a:schemeClr val="bg1"/>
                </a:solidFill>
              </a:rPr>
              <a:t>, снимается слепок для изготовления </a:t>
            </a:r>
            <a:r>
              <a:rPr lang="ru-RU" dirty="0" err="1" smtClean="0">
                <a:solidFill>
                  <a:schemeClr val="bg1"/>
                </a:solidFill>
              </a:rPr>
              <a:t>будещей</a:t>
            </a:r>
            <a:r>
              <a:rPr lang="ru-RU" dirty="0" smtClean="0">
                <a:solidFill>
                  <a:schemeClr val="bg1"/>
                </a:solidFill>
              </a:rPr>
              <a:t> коронки.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экспресс-методах имплантации подразумевается использование </a:t>
            </a:r>
            <a:r>
              <a:rPr lang="ru-RU" dirty="0" err="1" smtClean="0">
                <a:solidFill>
                  <a:schemeClr val="bg1"/>
                </a:solidFill>
              </a:rPr>
              <a:t>имплантов</a:t>
            </a:r>
            <a:r>
              <a:rPr lang="ru-RU" dirty="0" smtClean="0">
                <a:solidFill>
                  <a:schemeClr val="bg1"/>
                </a:solidFill>
              </a:rPr>
              <a:t>, которые уже объединены с </a:t>
            </a:r>
            <a:r>
              <a:rPr lang="ru-RU" dirty="0" err="1" smtClean="0">
                <a:solidFill>
                  <a:schemeClr val="bg1"/>
                </a:solidFill>
              </a:rPr>
              <a:t>абатментом</a:t>
            </a:r>
            <a:r>
              <a:rPr lang="ru-RU" dirty="0" smtClean="0">
                <a:solidFill>
                  <a:schemeClr val="bg1"/>
                </a:solidFill>
              </a:rPr>
              <a:t>. Таким образом, при установке конструкций их верхушка остается сразу же над десной.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96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79828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BE0064"/>
                </a:solidFill>
              </a:rPr>
              <a:t>Пятый этап: протезирование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340768"/>
            <a:ext cx="60486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Особенности</a:t>
            </a:r>
            <a:r>
              <a:rPr lang="ru-RU" dirty="0" smtClean="0">
                <a:solidFill>
                  <a:schemeClr val="bg1"/>
                </a:solidFill>
              </a:rPr>
              <a:t>: на </a:t>
            </a:r>
            <a:r>
              <a:rPr lang="ru-RU" dirty="0" err="1" smtClean="0">
                <a:solidFill>
                  <a:schemeClr val="bg1"/>
                </a:solidFill>
              </a:rPr>
              <a:t>имплантах</a:t>
            </a:r>
            <a:r>
              <a:rPr lang="ru-RU" dirty="0" smtClean="0">
                <a:solidFill>
                  <a:schemeClr val="bg1"/>
                </a:solidFill>
              </a:rPr>
              <a:t> можно зафиксировать любые протезы – от единичной зубной коронки до полноценной конструкции на весь зубной ряд.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протезирование на </a:t>
            </a:r>
            <a:r>
              <a:rPr lang="ru-RU" dirty="0" err="1" smtClean="0">
                <a:solidFill>
                  <a:schemeClr val="bg1"/>
                </a:solidFill>
              </a:rPr>
              <a:t>имплантатеДлительность</a:t>
            </a:r>
            <a:r>
              <a:rPr lang="ru-RU" dirty="0" smtClean="0">
                <a:solidFill>
                  <a:schemeClr val="bg1"/>
                </a:solidFill>
              </a:rPr>
              <a:t>: несколько часов.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После того, как </a:t>
            </a:r>
            <a:r>
              <a:rPr lang="ru-RU" dirty="0" err="1" smtClean="0">
                <a:solidFill>
                  <a:schemeClr val="bg1"/>
                </a:solidFill>
              </a:rPr>
              <a:t>импланты</a:t>
            </a:r>
            <a:r>
              <a:rPr lang="ru-RU" dirty="0" smtClean="0">
                <a:solidFill>
                  <a:schemeClr val="bg1"/>
                </a:solidFill>
              </a:rPr>
              <a:t> прижились, </a:t>
            </a:r>
            <a:r>
              <a:rPr lang="ru-RU" dirty="0" err="1" smtClean="0">
                <a:solidFill>
                  <a:schemeClr val="bg1"/>
                </a:solidFill>
              </a:rPr>
              <a:t>абатмент</a:t>
            </a:r>
            <a:r>
              <a:rPr lang="ru-RU" dirty="0" smtClean="0">
                <a:solidFill>
                  <a:schemeClr val="bg1"/>
                </a:solidFill>
              </a:rPr>
              <a:t> установлен, наступает самый приятный момент лечения – установка искусственных зубов, которые будут выполнять роль видимых коронок. В зависимости от метода данный этап наступает либо после того как </a:t>
            </a:r>
            <a:r>
              <a:rPr lang="ru-RU" dirty="0" err="1" smtClean="0">
                <a:solidFill>
                  <a:schemeClr val="bg1"/>
                </a:solidFill>
              </a:rPr>
              <a:t>имплант</a:t>
            </a:r>
            <a:r>
              <a:rPr lang="ru-RU" dirty="0" smtClean="0">
                <a:solidFill>
                  <a:schemeClr val="bg1"/>
                </a:solidFill>
              </a:rPr>
              <a:t> сросся с костью, либо практически сразу – на 2-3 день после непосредственной установки имплантатов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09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603988"/>
            <a:ext cx="532859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444444"/>
                </a:solidFill>
              </a:rPr>
              <a:t>Имплантация зубов</a:t>
            </a:r>
            <a:r>
              <a:rPr lang="ru-RU" dirty="0">
                <a:solidFill>
                  <a:srgbClr val="444444"/>
                </a:solidFill>
              </a:rPr>
              <a:t> –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дорогостоящая операция, поэтому многие пациенты задают вполне резонный вопрос: «а не получится ли так, что деньги уплачены, время – потрачено, а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импланты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не приживутся и потребуется их удаление?» Последствия имплантации зубов сегодня сведены к минимуму, особенно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сложнорешаемые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 – например, отторжение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импланта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. Приживление искусственных корней, по заверению мировых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имплантологов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происходит в 98-99% всех случаев. И по статистике, отторжение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имплантов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происходит в основном по причине некачественной подготовки к имплантации.</a:t>
            </a:r>
            <a:b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60648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b="1" dirty="0">
                <a:solidFill>
                  <a:srgbClr val="C00000"/>
                </a:solidFill>
              </a:rPr>
              <a:t>Приживаемость зубных </a:t>
            </a:r>
            <a:r>
              <a:rPr lang="ru-RU" sz="2400" b="1" dirty="0" err="1">
                <a:solidFill>
                  <a:srgbClr val="C00000"/>
                </a:solidFill>
              </a:rPr>
              <a:t>имплантов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537" y="1782761"/>
            <a:ext cx="2982157" cy="388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82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69388"/>
            <a:ext cx="60486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 стоматологии с большим успехом используются имплантаты из титанового сплава. Обычно внутрикостная часть имплантата изготавливается из коммерчески чистого титана ВТ1-0 (класс 4), ввиду более высоких механических свойств широкое распространение также получил ВТ6 Ti-6Al-4V (титан-алюминий-ванадиевый сплав, класс 5).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Производятся дентальные имплантаты также из диоксида циркония. Такие имплантаты имеют косметическое преимущество, так как отсутствует темное просвечивание сквозь слизистую оболочку, иногда проявляющееся при использовании имплантатов из титана и сплавов. Однако диоксид циркония </a:t>
            </a:r>
            <a:r>
              <a:rPr lang="ru-RU" dirty="0" err="1">
                <a:solidFill>
                  <a:schemeClr val="bg1"/>
                </a:solidFill>
              </a:rPr>
              <a:t>остеоинтегрируется</a:t>
            </a:r>
            <a:r>
              <a:rPr lang="ru-RU" dirty="0">
                <a:solidFill>
                  <a:schemeClr val="bg1"/>
                </a:solidFill>
              </a:rPr>
              <a:t> в меньшей степени, чем титан, а также является сложным в окончательной обработке в полости рта. Ввиду этого имплантаты из диоксида циркония не получили широкого применения в мире.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4520" y="401635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Материалы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56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7672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Технология имплантации зубов:</a:t>
            </a: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этапы установки </a:t>
            </a:r>
            <a:r>
              <a:rPr lang="ru-RU" dirty="0" err="1" smtClean="0">
                <a:solidFill>
                  <a:schemeClr val="bg1"/>
                </a:solidFill>
              </a:rPr>
              <a:t>имплантатаподготовка</a:t>
            </a:r>
            <a:r>
              <a:rPr lang="ru-RU" dirty="0" smtClean="0">
                <a:solidFill>
                  <a:schemeClr val="bg1"/>
                </a:solidFill>
              </a:rPr>
              <a:t> (проверяется состояние полости рта и всего организма , разрабатывается подробный план лечения),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непосредственная установка </a:t>
            </a:r>
            <a:r>
              <a:rPr lang="ru-RU" dirty="0" err="1" smtClean="0">
                <a:solidFill>
                  <a:schemeClr val="bg1"/>
                </a:solidFill>
              </a:rPr>
              <a:t>импланта</a:t>
            </a:r>
            <a:r>
              <a:rPr lang="ru-RU" dirty="0" smtClean="0">
                <a:solidFill>
                  <a:schemeClr val="bg1"/>
                </a:solidFill>
              </a:rPr>
              <a:t> (проколом или посредством разрезания десны и ввинчивания имплантата в кость),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фиксация </a:t>
            </a:r>
            <a:r>
              <a:rPr lang="ru-RU" dirty="0" err="1" smtClean="0">
                <a:solidFill>
                  <a:schemeClr val="bg1"/>
                </a:solidFill>
              </a:rPr>
              <a:t>абатмента</a:t>
            </a:r>
            <a:r>
              <a:rPr lang="ru-RU" dirty="0" smtClean="0">
                <a:solidFill>
                  <a:schemeClr val="bg1"/>
                </a:solidFill>
              </a:rPr>
              <a:t> (в моментальных методах этот этап отсутствует, поскольку </a:t>
            </a:r>
            <a:r>
              <a:rPr lang="ru-RU" dirty="0" err="1" smtClean="0">
                <a:solidFill>
                  <a:schemeClr val="bg1"/>
                </a:solidFill>
              </a:rPr>
              <a:t>имплант</a:t>
            </a:r>
            <a:r>
              <a:rPr lang="ru-RU" dirty="0" smtClean="0">
                <a:solidFill>
                  <a:schemeClr val="bg1"/>
                </a:solidFill>
              </a:rPr>
              <a:t> и </a:t>
            </a:r>
            <a:r>
              <a:rPr lang="ru-RU" dirty="0" err="1" smtClean="0">
                <a:solidFill>
                  <a:schemeClr val="bg1"/>
                </a:solidFill>
              </a:rPr>
              <a:t>абатмент</a:t>
            </a:r>
            <a:r>
              <a:rPr lang="ru-RU" dirty="0" smtClean="0">
                <a:solidFill>
                  <a:schemeClr val="bg1"/>
                </a:solidFill>
              </a:rPr>
              <a:t> устанавливаются сразу и как правило являются одним изделием),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последующее протезирование: фиксация коронки или протеза.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72816"/>
            <a:ext cx="267084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91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980728"/>
            <a:ext cx="72728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Имплантация зубов 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– современный способ восстановления отсутствующих зубов.  Основные этапы лечения: сначала в костную ткань вживляется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имплант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или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имплантант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, он же – металлический искусственный корень. Он помещается вместо отсутствующего корня живого зуба. В зависимости от метода, после приживления или сразу, фиксируется соединительная деталь под названием «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абатмент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», на котором надежно закрепляется зубной протез.  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Имплантация зубов выгодно отличается от любого другого способа восстановления зубов благодаря полной имитации живого зуба – от корня до его верхушки. А ведь, как известно, наш организм очень редко отторгает конструкции максимально похожие на части тела, заложенные природой</a:t>
            </a:r>
            <a:b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509120"/>
            <a:ext cx="3490355" cy="2193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10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628800"/>
            <a:ext cx="37804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Внутрикостные имплантаты по форме разделяют на корневидные, пластиночные и комбинированные. Наибольшее распространение имеют корневидные имплантаты, которые могут быть цилиндрической или конической формы. Корневидные имплантаты могут значительно отличаться по </a:t>
            </a:r>
            <a:r>
              <a:rPr lang="ru-RU" dirty="0" err="1">
                <a:solidFill>
                  <a:schemeClr val="bg1"/>
                </a:solidFill>
              </a:rPr>
              <a:t>макродизайну</a:t>
            </a:r>
            <a:r>
              <a:rPr lang="ru-RU" dirty="0">
                <a:solidFill>
                  <a:schemeClr val="bg1"/>
                </a:solidFill>
              </a:rPr>
              <a:t> резьбы: неагрессивная, агрессивная с глубокими полозьями, смешанные.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404664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Форма имплантата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08920"/>
            <a:ext cx="3869297" cy="3080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13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24744"/>
            <a:ext cx="525658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Каким бы прекрасным и удобным ни был метод, он имеет ряд противопоказаний, в том числе: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</a:rPr>
              <a:t>болезни крови;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</a:rPr>
              <a:t>ишемическая болезнь сердца;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</a:rPr>
              <a:t>гипертоническая болезнь;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</a:rPr>
              <a:t>болезни центральной нервной системы;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</a:rPr>
              <a:t>сахарный диабет;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</a:rPr>
              <a:t>онкологические заболевания;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</a:rPr>
              <a:t>тяжёлые формы заболеваний пародонта;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</a:rPr>
              <a:t>врождённые или приобретённые деформации прикуса;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</a:rPr>
              <a:t>возраст пациента до 16 лет;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</a:rPr>
              <a:t>иммунопатологические состояния;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</a:rPr>
              <a:t>системные заболевания соединительной ткани (ревматические, ревматоидные процессы, склеродермия и т. д.);</a:t>
            </a:r>
          </a:p>
          <a:p>
            <a:pPr>
              <a:buFont typeface="Arial"/>
              <a:buChar char="•"/>
            </a:pPr>
            <a:r>
              <a:rPr lang="ru-RU" dirty="0">
                <a:solidFill>
                  <a:schemeClr val="bg1"/>
                </a:solidFill>
              </a:rPr>
              <a:t>туберкулёз.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7524" y="260648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Противопоказания к имплантации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01008"/>
            <a:ext cx="3779912" cy="2482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76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4585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ru-RU" sz="2400" b="1" dirty="0">
                <a:solidFill>
                  <a:srgbClr val="C00000"/>
                </a:solidFill>
              </a:rPr>
              <a:t>Преимущества имплантации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1412776"/>
            <a:ext cx="41764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Имплантация зубов выгодно отличается от любого другого способа восстановления зубов. Это самый современный, наиболее экономически выгодный и эстетичный метод возвращения улыбки. Именно имплантация позволяет восстановить полностью весь зуб вместе с корнем – а значит искусственный зубной ряд будет выглядеть точь-в-точь как натуральный. 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Идеальная и функциональная улыбка после окончания лечения вам обеспечена!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46486"/>
            <a:ext cx="3977383" cy="2890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64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митрий Жирков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2780928"/>
            <a:ext cx="1869119" cy="26561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908720"/>
            <a:ext cx="77768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Над презентацией  работал Дмитрий Жирков</a:t>
            </a:r>
          </a:p>
          <a:p>
            <a:pPr algn="ctr"/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95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96752"/>
            <a:ext cx="57606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Помимо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того, что сегодня компании-производители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имплантов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 создают различные виды конструкций для вживления в костную ткань, сам метод также предполагает разнообразные технологии (методы) восстановления зубов:</a:t>
            </a:r>
          </a:p>
          <a:p>
            <a:pPr fontAlgn="base">
              <a:buFont typeface="+mj-lt"/>
              <a:buAutoNum type="arabicPeriod"/>
            </a:pPr>
            <a:r>
              <a:rPr lang="ru-RU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классическая имплантация зубов;</a:t>
            </a:r>
          </a:p>
          <a:p>
            <a:pPr fontAlgn="base">
              <a:buFont typeface="+mj-lt"/>
              <a:buAutoNum type="arabicPeriod"/>
            </a:pPr>
            <a:r>
              <a:rPr lang="ru-RU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экспресс-метод и моментальная имплантация зубов;</a:t>
            </a:r>
          </a:p>
          <a:p>
            <a:pPr fontAlgn="base">
              <a:buFont typeface="+mj-lt"/>
              <a:buAutoNum type="arabicPeriod"/>
            </a:pPr>
            <a:r>
              <a:rPr lang="ru-RU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базальная имплантация для восстановления большого количества зубов без наращивания костной ткани;</a:t>
            </a:r>
          </a:p>
          <a:p>
            <a:pPr fontAlgn="base">
              <a:buFont typeface="+mj-lt"/>
              <a:buAutoNum type="arabicPeriod"/>
            </a:pPr>
            <a:r>
              <a:rPr lang="ru-RU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мини-имплантация зубов;</a:t>
            </a:r>
          </a:p>
          <a:p>
            <a:pPr fontAlgn="base">
              <a:buFont typeface="+mj-lt"/>
              <a:buAutoNum type="arabicPeriod"/>
            </a:pPr>
            <a:r>
              <a:rPr lang="ru-RU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комбинированная имплантация зубов;</a:t>
            </a:r>
          </a:p>
          <a:p>
            <a:pPr fontAlgn="base">
              <a:buFont typeface="+mj-lt"/>
              <a:buAutoNum type="arabicPeriod"/>
            </a:pPr>
            <a:r>
              <a:rPr lang="ru-RU" u="sng" dirty="0">
                <a:solidFill>
                  <a:schemeClr val="bg1">
                    <a:lumMod val="95000"/>
                    <a:lumOff val="5000"/>
                  </a:schemeClr>
                </a:solidFill>
              </a:rPr>
              <a:t>имплантация при полной адентии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;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60648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/>
            <a:r>
              <a:rPr lang="ru-RU" sz="2800" dirty="0">
                <a:solidFill>
                  <a:srgbClr val="BE0064"/>
                </a:solidFill>
              </a:rPr>
              <a:t>Виды имплантации зубов:</a:t>
            </a: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698" y="4005064"/>
            <a:ext cx="3720469" cy="2794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26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9924" y="310197"/>
            <a:ext cx="5600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/>
            <a:r>
              <a:rPr lang="ru-RU" sz="2400" b="1" dirty="0" smtClean="0">
                <a:solidFill>
                  <a:srgbClr val="C2106E"/>
                </a:solidFill>
              </a:rPr>
              <a:t>Классическая </a:t>
            </a:r>
            <a:r>
              <a:rPr lang="ru-RU" sz="2400" b="1" dirty="0">
                <a:solidFill>
                  <a:srgbClr val="C2106E"/>
                </a:solidFill>
              </a:rPr>
              <a:t>имплантация зубов</a:t>
            </a:r>
            <a:r>
              <a:rPr lang="ru-RU" sz="2400" b="1" dirty="0">
                <a:solidFill>
                  <a:srgbClr val="444444"/>
                </a:solidFill>
              </a:rPr>
              <a:t>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963" y="1052735"/>
            <a:ext cx="599414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444444"/>
                </a:solidFill>
              </a:rPr>
              <a:t>Классическая имплантация – это законодатель направления восстановления зубов при помощи </a:t>
            </a:r>
            <a:r>
              <a:rPr lang="ru-RU" dirty="0" err="1">
                <a:solidFill>
                  <a:srgbClr val="444444"/>
                </a:solidFill>
              </a:rPr>
              <a:t>имплантов</a:t>
            </a:r>
            <a:r>
              <a:rPr lang="ru-RU" dirty="0">
                <a:solidFill>
                  <a:srgbClr val="444444"/>
                </a:solidFill>
              </a:rPr>
              <a:t> – металлических искусственных корней зубов. Именно с развития данного метода начала свой путь имплантация зубов – с 80-х годов прошлого века данный метод успешно реализуется во всем мире. На рынке существует огромное многообразие классических зубных имплантатов, какой из них подходит именно вам определит только врач.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444444"/>
                </a:solidFill>
              </a:rPr>
              <a:t>Отличительная особенность:</a:t>
            </a:r>
            <a:r>
              <a:rPr lang="ru-RU" dirty="0">
                <a:solidFill>
                  <a:srgbClr val="444444"/>
                </a:solidFill>
              </a:rPr>
              <a:t>   установка имплантата возможна только при наличии достаточного объема костной ткани. Протезирование возможно только после приживления искусственного корня.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444444"/>
                </a:solidFill>
              </a:rPr>
              <a:t>Показания:</a:t>
            </a:r>
            <a:r>
              <a:rPr lang="ru-RU" dirty="0">
                <a:solidFill>
                  <a:srgbClr val="444444"/>
                </a:solidFill>
              </a:rPr>
              <a:t>  позволяет восстановить один или несколько зубов, а также полностью беззубую челюсть.</a:t>
            </a:r>
            <a:br>
              <a:rPr lang="ru-RU" dirty="0">
                <a:solidFill>
                  <a:srgbClr val="444444"/>
                </a:solidFill>
              </a:rPr>
            </a:br>
            <a:endParaRPr lang="ru-RU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112" y="3212976"/>
            <a:ext cx="2925135" cy="2208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29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77197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/>
            <a:r>
              <a:rPr lang="ru-RU" sz="2400" b="1" dirty="0" smtClean="0">
                <a:solidFill>
                  <a:srgbClr val="C2106E"/>
                </a:solidFill>
              </a:rPr>
              <a:t>Экспресс-метод </a:t>
            </a:r>
            <a:r>
              <a:rPr lang="ru-RU" sz="2400" b="1" dirty="0">
                <a:solidFill>
                  <a:srgbClr val="C2106E"/>
                </a:solidFill>
              </a:rPr>
              <a:t>и моментальная имплантация зубов</a:t>
            </a:r>
            <a:r>
              <a:rPr lang="ru-RU" sz="2400" b="1" dirty="0">
                <a:solidFill>
                  <a:srgbClr val="444444"/>
                </a:solidFill>
              </a:rPr>
              <a:t>;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443841"/>
            <a:ext cx="47525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444444"/>
                </a:solidFill>
              </a:rPr>
              <a:t>На сегодняшний день одним из наиболее прогрессивных способов считается экспресс-имплантация зубов. Это метод, который позволяет восстановить утраченные зубы всего за несколько дней, без утомительного ожидания приживления установленных </a:t>
            </a:r>
            <a:r>
              <a:rPr lang="ru-RU" dirty="0" err="1">
                <a:solidFill>
                  <a:srgbClr val="444444"/>
                </a:solidFill>
              </a:rPr>
              <a:t>имплантов</a:t>
            </a:r>
            <a:r>
              <a:rPr lang="ru-RU" dirty="0">
                <a:solidFill>
                  <a:srgbClr val="444444"/>
                </a:solidFill>
              </a:rPr>
              <a:t>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444444"/>
                </a:solidFill>
              </a:rPr>
              <a:t>Отличительная особенность:</a:t>
            </a:r>
            <a:r>
              <a:rPr lang="ru-RU" dirty="0">
                <a:solidFill>
                  <a:srgbClr val="444444"/>
                </a:solidFill>
              </a:rPr>
              <a:t>  установка имплантата сразу с постоянным протезом.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444444"/>
                </a:solidFill>
              </a:rPr>
              <a:t>Показания:</a:t>
            </a:r>
            <a:r>
              <a:rPr lang="ru-RU" dirty="0">
                <a:solidFill>
                  <a:srgbClr val="444444"/>
                </a:solidFill>
              </a:rPr>
              <a:t>  отсутствие одного или нескольких разрозненных зубов в полости рта</a:t>
            </a:r>
            <a:r>
              <a:rPr lang="ru-RU" dirty="0" smtClean="0">
                <a:solidFill>
                  <a:srgbClr val="444444"/>
                </a:solidFill>
              </a:rPr>
              <a:t>;</a:t>
            </a:r>
            <a:endParaRPr lang="ru-RU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20441"/>
            <a:ext cx="2769096" cy="2270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15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90882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2106E"/>
                </a:solidFill>
              </a:rPr>
              <a:t>Базальная </a:t>
            </a:r>
            <a:r>
              <a:rPr lang="ru-RU" sz="2400" b="1" dirty="0">
                <a:solidFill>
                  <a:srgbClr val="C2106E"/>
                </a:solidFill>
              </a:rPr>
              <a:t>имплантация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339433"/>
            <a:ext cx="52565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444444"/>
                </a:solidFill>
              </a:rPr>
              <a:t>Базальная имплантация зубов</a:t>
            </a:r>
            <a:r>
              <a:rPr lang="ru-RU" b="1" dirty="0">
                <a:solidFill>
                  <a:srgbClr val="444444"/>
                </a:solidFill>
              </a:rPr>
              <a:t> </a:t>
            </a:r>
            <a:r>
              <a:rPr lang="ru-RU" dirty="0">
                <a:solidFill>
                  <a:srgbClr val="444444"/>
                </a:solidFill>
              </a:rPr>
              <a:t>– это относительно новый метод восстановления  функциональности зубного ряда. Пациенты с полным или </a:t>
            </a:r>
            <a:r>
              <a:rPr lang="ru-RU" dirty="0" err="1">
                <a:solidFill>
                  <a:srgbClr val="444444"/>
                </a:solidFill>
              </a:rPr>
              <a:t>отсутвием</a:t>
            </a:r>
            <a:r>
              <a:rPr lang="ru-RU" dirty="0">
                <a:solidFill>
                  <a:srgbClr val="444444"/>
                </a:solidFill>
              </a:rPr>
              <a:t> большого количества зубов получили возможность вернуться к нормальному образу жизни за короткий срок.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444444"/>
                </a:solidFill>
              </a:rPr>
              <a:t>Отличительная особенность:</a:t>
            </a:r>
            <a:r>
              <a:rPr lang="ru-RU" dirty="0">
                <a:solidFill>
                  <a:srgbClr val="444444"/>
                </a:solidFill>
              </a:rPr>
              <a:t>  имплантаты устанавливаются сразу с протезами, пациент может жевать новыми зубами уже на 3-5 день.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444444"/>
                </a:solidFill>
              </a:rPr>
              <a:t>Показания:</a:t>
            </a:r>
            <a:r>
              <a:rPr lang="ru-RU" dirty="0">
                <a:solidFill>
                  <a:srgbClr val="444444"/>
                </a:solidFill>
              </a:rPr>
              <a:t>   восстановление от 3-х и более отсутствующих зубов подряд даже при сильной атрофии костной ткани.</a:t>
            </a:r>
            <a:br>
              <a:rPr lang="ru-RU" dirty="0">
                <a:solidFill>
                  <a:srgbClr val="444444"/>
                </a:solidFill>
              </a:rPr>
            </a:br>
            <a:endParaRPr lang="ru-RU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573016"/>
            <a:ext cx="2985120" cy="2388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38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6224" y="185551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b="1" dirty="0">
                <a:solidFill>
                  <a:srgbClr val="C32505"/>
                </a:solidFill>
              </a:rPr>
              <a:t>Мини-имплантация зубов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836712"/>
            <a:ext cx="676875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444444"/>
                </a:solidFill>
              </a:rPr>
              <a:t>Так популярные съемные протезы имеют ряд недостатков: натирают десны, вызывают воспаление, жевать ими неудобно, да и фиксация в полости рта оставляет желать лучшего.  Для их сокращения был разработан метод мини имплантации зубов.  В костной ткани фиксируются небольшие и очень тонкие </a:t>
            </a:r>
            <a:r>
              <a:rPr lang="ru-RU" dirty="0" err="1">
                <a:solidFill>
                  <a:srgbClr val="444444"/>
                </a:solidFill>
              </a:rPr>
              <a:t>импланты</a:t>
            </a:r>
            <a:r>
              <a:rPr lang="ru-RU" dirty="0">
                <a:solidFill>
                  <a:srgbClr val="444444"/>
                </a:solidFill>
              </a:rPr>
              <a:t>. Благодаря своим размерам они устанавливаются методом прокола, то есть без травмы костной ткани и десны, поэтому фиксация протезов возможна сразу же, без долгого приживления </a:t>
            </a:r>
            <a:r>
              <a:rPr lang="ru-RU" dirty="0" err="1">
                <a:solidFill>
                  <a:srgbClr val="444444"/>
                </a:solidFill>
              </a:rPr>
              <a:t>имплантов</a:t>
            </a:r>
            <a:r>
              <a:rPr lang="ru-RU" dirty="0">
                <a:solidFill>
                  <a:srgbClr val="444444"/>
                </a:solidFill>
              </a:rPr>
              <a:t>. Но поскольку они очень маленькие, то и нагрузка на них должна быть соответствующей – поэтому мини-конструкции применяются только для поддержки съемных протезов.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444444"/>
                </a:solidFill>
              </a:rPr>
              <a:t/>
            </a:r>
            <a:br>
              <a:rPr lang="ru-RU" b="1" dirty="0">
                <a:solidFill>
                  <a:srgbClr val="444444"/>
                </a:solidFill>
              </a:rPr>
            </a:br>
            <a:r>
              <a:rPr lang="ru-RU" b="1" dirty="0">
                <a:solidFill>
                  <a:srgbClr val="444444"/>
                </a:solidFill>
              </a:rPr>
              <a:t>Отличительная особенность:</a:t>
            </a:r>
            <a:r>
              <a:rPr lang="ru-RU" dirty="0">
                <a:solidFill>
                  <a:srgbClr val="444444"/>
                </a:solidFill>
              </a:rPr>
              <a:t>   небольшие по размеру  имплантаты устанавливаются для лучшей фиксации съемных протезов.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444444"/>
                </a:solidFill>
              </a:rPr>
              <a:t>Показания:</a:t>
            </a:r>
            <a:r>
              <a:rPr lang="ru-RU" dirty="0">
                <a:solidFill>
                  <a:srgbClr val="444444"/>
                </a:solidFill>
              </a:rPr>
              <a:t>  полное отсутствие зубов на верхней или нижней челюсти, установка возможна даже при атрофии костной ткани</a:t>
            </a:r>
            <a:br>
              <a:rPr lang="ru-RU" dirty="0">
                <a:solidFill>
                  <a:srgbClr val="444444"/>
                </a:solidFill>
              </a:rPr>
            </a:br>
            <a:endParaRPr lang="ru-RU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731367"/>
            <a:ext cx="2233949" cy="2827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70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2106E"/>
                </a:solidFill>
              </a:rPr>
              <a:t>Комбинированная </a:t>
            </a:r>
            <a:r>
              <a:rPr lang="ru-RU" sz="2400" b="1" dirty="0">
                <a:solidFill>
                  <a:srgbClr val="C2106E"/>
                </a:solidFill>
              </a:rPr>
              <a:t>имплантация зубов</a:t>
            </a:r>
            <a:r>
              <a:rPr lang="ru-RU" dirty="0">
                <a:solidFill>
                  <a:srgbClr val="444444"/>
                </a:solidFill>
              </a:rPr>
              <a:t>;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7913" y="1628800"/>
            <a:ext cx="536420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444444"/>
                </a:solidFill>
              </a:rPr>
              <a:t>Комбинированная имплантация зубов – это сочетание нескольких методов одновременно. Фактически, это индивидуальный метод, поскольку для каждого пациента отдельно подбираются </a:t>
            </a:r>
            <a:r>
              <a:rPr lang="ru-RU" dirty="0" err="1">
                <a:solidFill>
                  <a:srgbClr val="444444"/>
                </a:solidFill>
              </a:rPr>
              <a:t>импланты</a:t>
            </a:r>
            <a:r>
              <a:rPr lang="ru-RU" dirty="0">
                <a:solidFill>
                  <a:srgbClr val="444444"/>
                </a:solidFill>
              </a:rPr>
              <a:t> различных марок, формы и размера. Комбинированная имплантация также имеет и второе название – комплексная.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444444"/>
                </a:solidFill>
              </a:rPr>
              <a:t>Отличительная особенность:</a:t>
            </a:r>
            <a:r>
              <a:rPr lang="ru-RU" dirty="0">
                <a:solidFill>
                  <a:srgbClr val="444444"/>
                </a:solidFill>
              </a:rPr>
              <a:t>   комбинация различных методик установки и видов имплантатов для фиксации протезов с учетом особенностей каждого фрагмента.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444444"/>
                </a:solidFill>
              </a:rPr>
              <a:t>Показания:</a:t>
            </a:r>
            <a:r>
              <a:rPr lang="ru-RU" dirty="0">
                <a:solidFill>
                  <a:srgbClr val="444444"/>
                </a:solidFill>
              </a:rPr>
              <a:t>  разрозненное отсутствие большого количества зубов</a:t>
            </a:r>
            <a:r>
              <a:rPr lang="ru-RU" dirty="0" smtClean="0">
                <a:solidFill>
                  <a:srgbClr val="444444"/>
                </a:solidFill>
              </a:rPr>
              <a:t>.</a:t>
            </a:r>
            <a:endParaRPr lang="ru-RU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07507"/>
            <a:ext cx="2987157" cy="2647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96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48000">
              <a:srgbClr val="85C2FF"/>
            </a:gs>
            <a:gs pos="68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0375" y="332656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2106E"/>
                </a:solidFill>
              </a:rPr>
              <a:t>Имплантация </a:t>
            </a:r>
            <a:r>
              <a:rPr lang="ru-RU" sz="2400" b="1" dirty="0">
                <a:solidFill>
                  <a:srgbClr val="C2106E"/>
                </a:solidFill>
              </a:rPr>
              <a:t>при полной адентии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7974" y="1700808"/>
            <a:ext cx="484008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Полная адентия или отсутствие всех зубов в ряду  – не редкость. В основном эта проблема возникает из-за возрастных изменений, развития различных заболеваний, а также травм челюстно-лицевого сустава. До недавнего времени единственным решением полной адентии были съемные протезы, но с развитием имплантации у пациентов появилась возможность </a:t>
            </a:r>
            <a:r>
              <a:rPr lang="ru-RU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востановить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> зубы более надежными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способами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AutoShape 2" descr="имплантация при полной адент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29000"/>
            <a:ext cx="3262155" cy="2402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47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223</TotalTime>
  <Words>3169</Words>
  <Application>Microsoft Office PowerPoint</Application>
  <PresentationFormat>Екран (4:3)</PresentationFormat>
  <Paragraphs>312</Paragraphs>
  <Slides>23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23</vt:i4>
      </vt:variant>
    </vt:vector>
  </HeadingPairs>
  <TitlesOfParts>
    <vt:vector size="24" baseType="lpstr">
      <vt:lpstr>Техническая</vt:lpstr>
      <vt:lpstr>Виды                  Стоматологических  имплантатов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LEGION</cp:lastModifiedBy>
  <cp:revision>23</cp:revision>
  <dcterms:created xsi:type="dcterms:W3CDTF">2014-03-12T11:33:06Z</dcterms:created>
  <dcterms:modified xsi:type="dcterms:W3CDTF">2015-11-27T12:49:11Z</dcterms:modified>
</cp:coreProperties>
</file>