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696" r:id="rId2"/>
  </p:sldMasterIdLst>
  <p:notesMasterIdLst>
    <p:notesMasterId r:id="rId64"/>
  </p:notesMasterIdLst>
  <p:sldIdLst>
    <p:sldId id="550" r:id="rId3"/>
    <p:sldId id="333" r:id="rId4"/>
    <p:sldId id="378" r:id="rId5"/>
    <p:sldId id="379" r:id="rId6"/>
    <p:sldId id="380" r:id="rId7"/>
    <p:sldId id="381" r:id="rId8"/>
    <p:sldId id="327" r:id="rId9"/>
    <p:sldId id="508" r:id="rId10"/>
    <p:sldId id="416" r:id="rId11"/>
    <p:sldId id="447" r:id="rId12"/>
    <p:sldId id="576" r:id="rId13"/>
    <p:sldId id="501" r:id="rId14"/>
    <p:sldId id="489" r:id="rId15"/>
    <p:sldId id="418" r:id="rId16"/>
    <p:sldId id="419" r:id="rId17"/>
    <p:sldId id="431" r:id="rId18"/>
    <p:sldId id="492" r:id="rId19"/>
    <p:sldId id="422" r:id="rId20"/>
    <p:sldId id="494" r:id="rId21"/>
    <p:sldId id="540" r:id="rId22"/>
    <p:sldId id="541" r:id="rId23"/>
    <p:sldId id="499" r:id="rId24"/>
    <p:sldId id="503" r:id="rId25"/>
    <p:sldId id="446" r:id="rId26"/>
    <p:sldId id="461" r:id="rId27"/>
    <p:sldId id="462" r:id="rId28"/>
    <p:sldId id="468" r:id="rId29"/>
    <p:sldId id="469" r:id="rId30"/>
    <p:sldId id="549" r:id="rId31"/>
    <p:sldId id="470" r:id="rId32"/>
    <p:sldId id="471" r:id="rId33"/>
    <p:sldId id="420" r:id="rId34"/>
    <p:sldId id="467" r:id="rId35"/>
    <p:sldId id="421" r:id="rId36"/>
    <p:sldId id="443" r:id="rId37"/>
    <p:sldId id="424" r:id="rId38"/>
    <p:sldId id="445" r:id="rId39"/>
    <p:sldId id="444" r:id="rId40"/>
    <p:sldId id="505" r:id="rId41"/>
    <p:sldId id="504" r:id="rId42"/>
    <p:sldId id="506" r:id="rId43"/>
    <p:sldId id="507" r:id="rId44"/>
    <p:sldId id="480" r:id="rId45"/>
    <p:sldId id="514" r:id="rId46"/>
    <p:sldId id="515" r:id="rId47"/>
    <p:sldId id="513" r:id="rId48"/>
    <p:sldId id="577" r:id="rId49"/>
    <p:sldId id="578" r:id="rId50"/>
    <p:sldId id="448" r:id="rId51"/>
    <p:sldId id="449" r:id="rId52"/>
    <p:sldId id="569" r:id="rId53"/>
    <p:sldId id="439" r:id="rId54"/>
    <p:sldId id="429" r:id="rId55"/>
    <p:sldId id="432" r:id="rId56"/>
    <p:sldId id="433" r:id="rId57"/>
    <p:sldId id="452" r:id="rId58"/>
    <p:sldId id="435" r:id="rId59"/>
    <p:sldId id="437" r:id="rId60"/>
    <p:sldId id="575" r:id="rId61"/>
    <p:sldId id="324" r:id="rId62"/>
    <p:sldId id="335" r:id="rId6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46" autoAdjust="0"/>
    <p:restoredTop sz="94598" autoAdjust="0"/>
  </p:normalViewPr>
  <p:slideViewPr>
    <p:cSldViewPr>
      <p:cViewPr>
        <p:scale>
          <a:sx n="39" d="100"/>
          <a:sy n="39" d="100"/>
        </p:scale>
        <p:origin x="-3714" y="-16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4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7" d="100"/>
        <a:sy n="77" d="100"/>
      </p:scale>
      <p:origin x="0" y="200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4E2D33B9-5CD1-487E-ABAC-284828518BFC}" type="datetimeFigureOut">
              <a:rPr lang="ru-RU"/>
              <a:pPr>
                <a:defRPr/>
              </a:pPr>
              <a:t>31.12.2015</a:t>
            </a:fld>
            <a:endParaRPr lang="ru-RU"/>
          </a:p>
        </p:txBody>
      </p:sp>
      <p:sp>
        <p:nvSpPr>
          <p:cNvPr id="67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7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57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7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76D383D-0B77-4111-84C8-CAC5E1006D3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4457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3 ноября 2011</a:t>
            </a:r>
            <a:br>
              <a:rPr lang="ru-RU" smtClean="0"/>
            </a:br>
            <a:r>
              <a:rPr lang="ru-RU" smtClean="0"/>
              <a:t>РГСУ</a:t>
            </a:r>
            <a:br>
              <a:rPr lang="ru-RU" smtClean="0"/>
            </a:br>
            <a:endParaRPr lang="ru-RU" smtClean="0"/>
          </a:p>
          <a:p>
            <a:r>
              <a:rPr lang="ru-RU" smtClean="0"/>
              <a:t>Первая Всероссийская молодёжная конференция</a:t>
            </a:r>
          </a:p>
          <a:p>
            <a:r>
              <a:rPr lang="ru-RU" smtClean="0"/>
              <a:t>Медицина и робототехника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Москва 2011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3 ноября 2011</a:t>
            </a:r>
            <a:br>
              <a:rPr lang="ru-RU" smtClean="0"/>
            </a:br>
            <a:r>
              <a:rPr lang="ru-RU" smtClean="0"/>
              <a:t>РГСУ</a:t>
            </a:r>
            <a:br>
              <a:rPr lang="ru-RU" smtClean="0"/>
            </a:br>
            <a:endParaRPr lang="ru-RU" smtClean="0"/>
          </a:p>
          <a:p>
            <a:pPr>
              <a:defRPr/>
            </a:pPr>
            <a:r>
              <a:rPr lang="ru-RU" smtClean="0"/>
              <a:t>Первая Всероссийская молодёжная конференция</a:t>
            </a:r>
          </a:p>
          <a:p>
            <a:pPr>
              <a:defRPr/>
            </a:pPr>
            <a:r>
              <a:rPr lang="ru-RU" smtClean="0"/>
              <a:t>Медицина и робототехника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Москва 2011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813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1.Системы, совместимости </a:t>
            </a:r>
          </a:p>
          <a:p>
            <a:r>
              <a:rPr lang="ru-RU" smtClean="0"/>
              <a:t>личности, с ограниченными физическими возможностями,  </a:t>
            </a:r>
          </a:p>
          <a:p>
            <a:r>
              <a:rPr lang="ru-RU" smtClean="0"/>
              <a:t>со знаниевой средой, </a:t>
            </a:r>
          </a:p>
          <a:p>
            <a:r>
              <a:rPr lang="ru-RU" smtClean="0"/>
              <a:t>основанные на современных программно-аппаратных коммуникационных, информационных, </a:t>
            </a:r>
          </a:p>
          <a:p>
            <a:r>
              <a:rPr lang="ru-RU" smtClean="0"/>
              <a:t>виртуальных, интеллектуальных, робототехнических</a:t>
            </a:r>
          </a:p>
          <a:p>
            <a:r>
              <a:rPr lang="ru-RU" smtClean="0"/>
              <a:t> технологиях;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1.Системы, совместимости </a:t>
            </a:r>
          </a:p>
          <a:p>
            <a:pPr>
              <a:defRPr/>
            </a:pPr>
            <a:r>
              <a:rPr lang="ru-RU" smtClean="0"/>
              <a:t>личности, с ограниченными физическими возможностями,  </a:t>
            </a:r>
          </a:p>
          <a:p>
            <a:pPr>
              <a:defRPr/>
            </a:pPr>
            <a:r>
              <a:rPr lang="ru-RU" smtClean="0"/>
              <a:t>со знаниевой средой, </a:t>
            </a:r>
          </a:p>
          <a:p>
            <a:pPr>
              <a:defRPr/>
            </a:pPr>
            <a:r>
              <a:rPr lang="ru-RU" smtClean="0"/>
              <a:t>основанные на современных программно-аппаратных коммуникационных, информационных, </a:t>
            </a:r>
          </a:p>
          <a:p>
            <a:pPr>
              <a:defRPr/>
            </a:pPr>
            <a:r>
              <a:rPr lang="ru-RU" smtClean="0"/>
              <a:t>виртуальных, интеллектуальных, робототехнических</a:t>
            </a:r>
          </a:p>
          <a:p>
            <a:pPr>
              <a:defRPr/>
            </a:pPr>
            <a:r>
              <a:rPr lang="ru-RU" smtClean="0"/>
              <a:t> технологиях;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668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mtClean="0"/>
              <a:t>Человеко-машинные системы</a:t>
            </a:r>
          </a:p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Человеко-машинные системы</a:t>
            </a:r>
          </a:p>
          <a:p>
            <a:pPr>
              <a:defRPr/>
            </a:pPr>
            <a:r>
              <a:rPr lang="pl-PL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1171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2220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Разработка адаптивного интерфейса для ввода в компьютер текстовой информации для людей с ограниченными возможностями (Компания Gravitonus</a:t>
            </a:r>
            <a:br>
              <a:rPr lang="ru-RU" smtClean="0"/>
            </a:br>
            <a:r>
              <a:rPr lang="ru-RU" smtClean="0"/>
              <a:t>А.Косик)</a:t>
            </a:r>
          </a:p>
          <a:p>
            <a:r>
              <a:rPr lang="ru-RU" smtClean="0"/>
              <a:t>	Традиционно взаимодействие человека с компьютером выполняется посредством устройств, которые удобно держать и использовать руками (клавиатура, мышь, перо, джойстик). Для людей с ограниченными возможностями зачастую такой способ может оказаться неприемлем. Компания Gravitonus разрабатывает систему альтернативного управления компьютера (ACCS), позволяющую взаимодействовать с компьютером посредством языка. Такое взаимодействие накладывает серьезные дополнительные ограничения на свойства интерфейсного модуля. </a:t>
            </a:r>
          </a:p>
          <a:p>
            <a:endParaRPr lang="ru-RU" smtClean="0"/>
          </a:p>
          <a:p>
            <a:r>
              <a:rPr lang="ru-RU" smtClean="0"/>
              <a:t>А. А. Жданов, А.Е. Устюжанин, Возможности использования технологии детерминированного хаоса в системах автономного адаптивного управления, Москва, сборник трудов ИСП РАН,  с141-180, 2001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Разработка адаптивного интерфейса для ввода в компьютер текстовой информации для людей с ограниченными возможностями (Компания Gravitonus</a:t>
            </a:r>
            <a:br>
              <a:rPr lang="ru-RU" smtClean="0"/>
            </a:br>
            <a:r>
              <a:rPr lang="ru-RU" smtClean="0"/>
              <a:t>А.Косик)</a:t>
            </a:r>
          </a:p>
          <a:p>
            <a:pPr>
              <a:defRPr/>
            </a:pPr>
            <a:r>
              <a:rPr lang="ru-RU" smtClean="0"/>
              <a:t>	Традиционно взаимодействие человека с компьютером выполняется посредством устройств, которые удобно держать и использовать руками (клавиатура, мышь, перо, джойстик). Для людей с ограниченными возможностями зачастую такой способ может оказаться неприемлем. Компания Gravitonus разрабатывает систему альтернативного управления компьютера (ACCS), позволяющую взаимодействовать с компьютером посредством языка. Такое взаимодействие накладывает серьезные дополнительные ограничения на свойства интерфейсного модуля. 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А. А. Жданов, А.Е. Устюжанин, Возможности использования технологии детерминированного хаоса в системах автономного адаптивного управления, Москва, сборник трудов ИСП РАН,  с141-180, 2001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0427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4924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9251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6349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Искусственная рука </a:t>
            </a:r>
          </a:p>
          <a:p>
            <a:r>
              <a:rPr lang="ru-RU" smtClean="0"/>
              <a:t>В прошлом году бывшая военнослужащая армии США - 26-летняя Клаудиа Митчелл стала первым в мире человеком, получившим бионический протез руки, который управляется одной лишь силой мысли. За это время она не только научилась пользоваться искусственной рукой, к ней вернулось осязание.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Искусственная рука </a:t>
            </a:r>
          </a:p>
          <a:p>
            <a:pPr>
              <a:defRPr/>
            </a:pPr>
            <a:r>
              <a:rPr lang="ru-RU" smtClean="0"/>
              <a:t>В прошлом году бывшая военнослужащая армии США - 26-летняя Клаудиа Митчелл стала первым в мире человеком, получившим бионический протез руки, который управляется одной лишь силой мысли. За это время она не только научилась пользоваться искусственной рукой, к ней вернулось осязание.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1284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mtClean="0"/>
              <a:t>УМНАЯ ОДЕЖДА</a:t>
            </a:r>
          </a:p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УМНАЯ ОДЕЖДА</a:t>
            </a:r>
          </a:p>
          <a:p>
            <a:pPr>
              <a:defRPr/>
            </a:pPr>
            <a:r>
              <a:rPr lang="pl-PL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8737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970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  <a:p>
            <a:r>
              <a:rPr lang="ru-RU" smtClean="0"/>
              <a:t>Московский государственный гуманитарно-экономический институт</a:t>
            </a:r>
          </a:p>
          <a:p>
            <a:r>
              <a:rPr lang="ru-RU" smtClean="0"/>
              <a:t>Никольский </a:t>
            </a:r>
          </a:p>
          <a:p>
            <a:r>
              <a:rPr lang="ru-RU" smtClean="0"/>
              <a:t>Анатолий Евгеньевич </a:t>
            </a:r>
          </a:p>
          <a:p>
            <a:r>
              <a:rPr lang="ru-RU" smtClean="0"/>
              <a:t>профессор, </a:t>
            </a:r>
          </a:p>
          <a:p>
            <a:r>
              <a:rPr lang="ru-RU" smtClean="0"/>
              <a:t>кафедры Прикладной математики и информатики  МГГЭИ,</a:t>
            </a:r>
          </a:p>
          <a:p>
            <a:r>
              <a:rPr lang="ru-RU" smtClean="0"/>
              <a:t> к.т.н., </a:t>
            </a:r>
          </a:p>
          <a:p>
            <a:r>
              <a:rPr lang="ru-RU" smtClean="0"/>
              <a:t>         тема: </a:t>
            </a:r>
          </a:p>
          <a:p>
            <a:r>
              <a:rPr lang="ru-RU" smtClean="0"/>
              <a:t>Комплексные когнитивные и интеллектуальные технологии развития и реабилитации физических возможностей человека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  <a:p>
            <a:pPr>
              <a:defRPr/>
            </a:pPr>
            <a:r>
              <a:rPr lang="ru-RU" smtClean="0"/>
              <a:t>Московский государственный гуманитарно-экономический институт</a:t>
            </a:r>
          </a:p>
          <a:p>
            <a:pPr>
              <a:defRPr/>
            </a:pPr>
            <a:r>
              <a:rPr lang="ru-RU" smtClean="0"/>
              <a:t>Никольский </a:t>
            </a:r>
          </a:p>
          <a:p>
            <a:pPr>
              <a:defRPr/>
            </a:pPr>
            <a:r>
              <a:rPr lang="ru-RU" smtClean="0"/>
              <a:t>Анатолий Евгеньевич </a:t>
            </a:r>
          </a:p>
          <a:p>
            <a:pPr>
              <a:defRPr/>
            </a:pPr>
            <a:r>
              <a:rPr lang="ru-RU" smtClean="0"/>
              <a:t>профессор, </a:t>
            </a:r>
          </a:p>
          <a:p>
            <a:pPr>
              <a:defRPr/>
            </a:pPr>
            <a:r>
              <a:rPr lang="ru-RU" smtClean="0"/>
              <a:t>кафедры Прикладной математики и информатики  МГГЭИ,</a:t>
            </a:r>
          </a:p>
          <a:p>
            <a:pPr>
              <a:defRPr/>
            </a:pPr>
            <a:r>
              <a:rPr lang="ru-RU" smtClean="0"/>
              <a:t> к.т.н., </a:t>
            </a:r>
          </a:p>
          <a:p>
            <a:pPr>
              <a:defRPr/>
            </a:pPr>
            <a:r>
              <a:rPr lang="ru-RU" smtClean="0"/>
              <a:t>         тема: </a:t>
            </a:r>
          </a:p>
          <a:p>
            <a:pPr>
              <a:defRPr/>
            </a:pPr>
            <a:r>
              <a:rPr lang="ru-RU" smtClean="0"/>
              <a:t>Комплексные когнитивные и интеллектуальные технологии развития и реабилитации физических возможностей человека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0676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pl-PL" smtClean="0"/>
              <a:t>www.sliderpoint.org</a:t>
            </a:r>
          </a:p>
          <a:p>
            <a:endParaRPr lang="ru-RU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pl-PL" smtClean="0"/>
              <a:t>www.sliderpoint.org</a:t>
            </a:r>
          </a:p>
          <a:p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BCI – это интерфейс между человеком и компьютером, который получает команды напрямую от мозга без совершения какого-либо физического движения  или</a:t>
            </a:r>
            <a:br>
              <a:rPr lang="ru-RU" smtClean="0"/>
            </a:br>
            <a:r>
              <a:rPr lang="ru-RU" smtClean="0"/>
              <a:t>BCI использует электрофизиологические сигналы для управления внешними устройствами  </a:t>
            </a:r>
          </a:p>
          <a:p>
            <a:r>
              <a:rPr lang="ru-RU" smtClean="0"/>
              <a:t>Существует и обратный интерфейс:</a:t>
            </a:r>
          </a:p>
          <a:p>
            <a:r>
              <a:rPr lang="ru-RU" smtClean="0"/>
              <a:t>CBI (computer-to-brain interface) – это система реального времени, используемая для записи сообщений или команд прямо в мозг без использования обычных входных каналов мозга.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BCI – это интерфейс между человеком и компьютером, который получает команды напрямую от мозга без совершения какого-либо физического движения  или</a:t>
            </a:r>
            <a:br>
              <a:rPr lang="ru-RU" smtClean="0"/>
            </a:br>
            <a:r>
              <a:rPr lang="ru-RU" smtClean="0"/>
              <a:t>BCI использует электрофизиологические сигналы для управления внешними устройствами  </a:t>
            </a:r>
          </a:p>
          <a:p>
            <a:pPr>
              <a:defRPr/>
            </a:pPr>
            <a:r>
              <a:rPr lang="ru-RU" smtClean="0"/>
              <a:t>Существует и обратный интерфейс:</a:t>
            </a:r>
          </a:p>
          <a:p>
            <a:pPr>
              <a:defRPr/>
            </a:pPr>
            <a:r>
              <a:rPr lang="ru-RU" smtClean="0"/>
              <a:t>CBI (computer-to-brain interface) – это система реального времени, используемая для записи сообщений или команд прямо в мозг без использования обычных входных каналов мозга.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1851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3385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Схема комплексной системы информационного взаимодействия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Схема комплексной системы информационного взаимодействия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0953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r>
              <a:rPr lang="ru-RU" smtClean="0"/>
              <a:t>2. Системы </a:t>
            </a:r>
          </a:p>
          <a:p>
            <a:r>
              <a:rPr lang="ru-RU" smtClean="0"/>
              <a:t>когнитивного анализа функциональных систем, рефлекторных механизмов, особенностей нейро-механизмов реципроктной  инервации, нейроморфного моделирования и  </a:t>
            </a:r>
          </a:p>
          <a:p>
            <a:r>
              <a:rPr lang="ru-RU" smtClean="0"/>
              <a:t>управления биологическими и медицинскими процессами </a:t>
            </a:r>
          </a:p>
          <a:p>
            <a:r>
              <a:rPr lang="ru-RU" smtClean="0"/>
              <a:t>www.sliderpoint.org</a:t>
            </a:r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2. Системы </a:t>
            </a:r>
          </a:p>
          <a:p>
            <a:pPr>
              <a:defRPr/>
            </a:pPr>
            <a:r>
              <a:rPr lang="ru-RU" smtClean="0"/>
              <a:t>когнитивного анализа функциональных систем, рефлекторных механизмов, особенностей нейро-механизмов реципроктной  инервации, нейроморфного моделирования и  </a:t>
            </a:r>
          </a:p>
          <a:p>
            <a:pPr>
              <a:defRPr/>
            </a:pPr>
            <a:r>
              <a:rPr lang="ru-RU" smtClean="0"/>
              <a:t>управления биологическими и медицинскими процессами 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</p:txBody>
      </p:sp>
    </p:spTree>
    <p:extLst>
      <p:ext uri="{BB962C8B-B14F-4D97-AF65-F5344CB8AC3E}">
        <p14:creationId xmlns:p14="http://schemas.microsoft.com/office/powerpoint/2010/main" val="17733711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Исследование самоорганизации системных механизмов системогенеза личности с ограниченными физическими возможностями (целебральной патологией) в процессе получения знаний</a:t>
            </a:r>
          </a:p>
          <a:p>
            <a:r>
              <a:rPr lang="ru-RU" smtClean="0"/>
              <a:t>В психофизиологическом аспекте - механизмы поведения, - оптимальные программы мышечных сокращений, ответных реакций на внешние и внутренние раздражения организма, с минимальными затратами энергии. </a:t>
            </a:r>
          </a:p>
          <a:p>
            <a:r>
              <a:rPr lang="ru-RU" smtClean="0"/>
              <a:t>Исходя из теории П.К. Анохина о саморегулирующихся системах, кора головного мозга и поперечно – полосатая мускулатура – это единый замкнутый процесс соморегулирования. </a:t>
            </a:r>
          </a:p>
          <a:p>
            <a:r>
              <a:rPr lang="ru-RU" smtClean="0"/>
              <a:t>Рефлекторный механизм координации двигательных актов, обеспечивающих согласованную деятельность мышц - антагонистов (сгибатели – разгибатели, отводящие – приводящие, ускоряющие – замедляющие и др.), составляет сущность реципроктной инервации. </a:t>
            </a:r>
          </a:p>
          <a:p>
            <a:r>
              <a:rPr lang="ru-RU" smtClean="0"/>
              <a:t>Естественно, нарушение механизмов реципроктной инервации приводит к дисбалансу состояния мускулатуры на различных уровнях и может проявляться в виде спастических или вялых параличей, нарушении рефлексов и координации движений, речи. </a:t>
            </a:r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Исследование самоорганизации системных механизмов системогенеза личности с ограниченными физическими возможностями (целебральной патологией) в процессе получения знаний</a:t>
            </a:r>
          </a:p>
          <a:p>
            <a:pPr>
              <a:defRPr/>
            </a:pPr>
            <a:r>
              <a:rPr lang="ru-RU" smtClean="0"/>
              <a:t>В психофизиологическом аспекте - механизмы поведения, - оптимальные программы мышечных сокращений, ответных реакций на внешние и внутренние раздражения организма, с минимальными затратами энергии. </a:t>
            </a:r>
          </a:p>
          <a:p>
            <a:pPr>
              <a:defRPr/>
            </a:pPr>
            <a:r>
              <a:rPr lang="ru-RU" smtClean="0"/>
              <a:t>Исходя из теории П.К. Анохина о саморегулирующихся системах, кора головного мозга и поперечно – полосатая мускулатура – это единый замкнутый процесс соморегулирования. </a:t>
            </a:r>
          </a:p>
          <a:p>
            <a:pPr>
              <a:defRPr/>
            </a:pPr>
            <a:r>
              <a:rPr lang="ru-RU" smtClean="0"/>
              <a:t>Рефлекторный механизм координации двигательных актов, обеспечивающих согласованную деятельность мышц - антагонистов (сгибатели – разгибатели, отводящие – приводящие, ускоряющие – замедляющие и др.), составляет сущность реципроктной инервации. </a:t>
            </a:r>
          </a:p>
          <a:p>
            <a:pPr>
              <a:defRPr/>
            </a:pPr>
            <a:r>
              <a:rPr lang="ru-RU" smtClean="0"/>
              <a:t>Естественно, нарушение механизмов реципроктной инервации приводит к дисбалансу состояния мускулатуры на различных уровнях и может проявляться в виде спастических или вялых параличей, нарушении рефлексов и координации движений, речи. 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853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Развитие медицинской науки определяет около 500 факторов, объясняющих причины церебральной патологии человека на нейронных структурах насчитывающих 50 млрд. нейронов и контролирующих 250 функциональных структур. </a:t>
            </a:r>
          </a:p>
          <a:p>
            <a:r>
              <a:rPr lang="ru-RU" smtClean="0"/>
              <a:t>Однако сам термин не отражает многообразия имеющихся при этом заболевании неврологических нарушений в структуре нервной системы человека, а диагностика и коррекция, при существующей медицинской аппаратуре не позволяет точно идентифицировать заболевания. </a:t>
            </a:r>
          </a:p>
          <a:p>
            <a:r>
              <a:rPr lang="ru-RU" smtClean="0"/>
              <a:t>Как известно, в основе дистрофических, аномальных процессов, при церебральной патологии, лежит нарушение «рефлекторных дуг» передачи информации от рецепторов периферии к нейронам спинного мозга, далее к соответствующим областям головного мозга и обратно к нейронам нервной системы спинного мозга,  далее к соматическим узлам, регулирующих работу скелетных мышц, и к вегетативной (автономной - симпатической и парасимпатической) нервной системе, регулирующей работу внутренних органов. </a:t>
            </a:r>
          </a:p>
          <a:p>
            <a:r>
              <a:rPr lang="ru-RU" smtClean="0"/>
              <a:t>Сложность нейронной системы передачи информации и управления требует использования современных новых технических средств нейровизуализации, диагностики и опыта локализации мест нарушения рефлекторных дуг, а компенсация ограниченных физических возможностей человека с церебральной патологией, новых концепций и инновационных технологий.  </a:t>
            </a:r>
          </a:p>
          <a:p>
            <a:r>
              <a:rPr lang="ru-RU" smtClean="0"/>
              <a:t>Один из подходов связан с когнитивной психологией, предельной параметризацией и развитыми в последние годы аналитическими методами нелинейной динамики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Развитие медицинской науки определяет около 500 факторов, объясняющих причины церебральной патологии человека на нейронных структурах насчитывающих 50 млрд. нейронов и контролирующих 250 функциональных структур. </a:t>
            </a:r>
          </a:p>
          <a:p>
            <a:pPr>
              <a:defRPr/>
            </a:pPr>
            <a:r>
              <a:rPr lang="ru-RU" smtClean="0"/>
              <a:t>Однако сам термин не отражает многообразия имеющихся при этом заболевании неврологических нарушений в структуре нервной системы человека, а диагностика и коррекция, при существующей медицинской аппаратуре не позволяет точно идентифицировать заболевания. </a:t>
            </a:r>
          </a:p>
          <a:p>
            <a:pPr>
              <a:defRPr/>
            </a:pPr>
            <a:r>
              <a:rPr lang="ru-RU" smtClean="0"/>
              <a:t>Как известно, в основе дистрофических, аномальных процессов, при церебральной патологии, лежит нарушение «рефлекторных дуг» передачи информации от рецепторов периферии к нейронам спинного мозга, далее к соответствующим областям головного мозга и обратно к нейронам нервной системы спинного мозга,  далее к соматическим узлам, регулирующих работу скелетных мышц, и к вегетативной (автономной - симпатической и парасимпатической) нервной системе, регулирующей работу внутренних органов. </a:t>
            </a:r>
          </a:p>
          <a:p>
            <a:pPr>
              <a:defRPr/>
            </a:pPr>
            <a:r>
              <a:rPr lang="ru-RU" smtClean="0"/>
              <a:t>Сложность нейронной системы передачи информации и управления требует использования современных новых технических средств нейровизуализации, диагностики и опыта локализации мест нарушения рефлекторных дуг, а компенсация ограниченных физических возможностей человека с церебральной патологией, новых концепций и инновационных технологий.  </a:t>
            </a:r>
          </a:p>
          <a:p>
            <a:pPr>
              <a:defRPr/>
            </a:pPr>
            <a:r>
              <a:rPr lang="ru-RU" smtClean="0"/>
              <a:t>Один из подходов связан с когнитивной психологией, предельной параметризацией и развитыми в последние годы аналитическими методами нелинейной динамики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3872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В основе управлением поведением человека лежат нейронные сети, которые организуют деятельность различных функциональных систем организма человека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 основе управлением поведением человека лежат нейронные сети, которые организуют деятельность различных функциональных систем организма человека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4996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mtClean="0"/>
              <a:t>НЕЙРОННАЯ СЕТЬ ЧЕЛОВЕКА</a:t>
            </a:r>
          </a:p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НЕЙРОННАЯ СЕТЬ ЧЕЛОВЕКА</a:t>
            </a:r>
          </a:p>
          <a:p>
            <a:pPr>
              <a:defRPr/>
            </a:pPr>
            <a:r>
              <a:rPr lang="pl-PL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7809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В информационных процессах мозга участвуют астроциты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 информационных процессах мозга участвуют астроциты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431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1.Системы, совместимости </a:t>
            </a:r>
          </a:p>
          <a:p>
            <a:r>
              <a:rPr lang="ru-RU" smtClean="0"/>
              <a:t>Личности, с ограниченными физическими возможностями,  </a:t>
            </a:r>
          </a:p>
          <a:p>
            <a:r>
              <a:rPr lang="ru-RU" smtClean="0"/>
              <a:t>со знаниевой средой, </a:t>
            </a:r>
          </a:p>
          <a:p>
            <a:r>
              <a:rPr lang="ru-RU" smtClean="0"/>
              <a:t>основанные на современных программно-аппаратных коммуникационных, информационных, </a:t>
            </a:r>
          </a:p>
          <a:p>
            <a:r>
              <a:rPr lang="ru-RU" smtClean="0"/>
              <a:t>виртуальных, интеллектуальных, робототехнических</a:t>
            </a:r>
          </a:p>
          <a:p>
            <a:r>
              <a:rPr lang="ru-RU" smtClean="0"/>
              <a:t> технологиях;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 1.Системы, совместимости </a:t>
            </a:r>
          </a:p>
          <a:p>
            <a:pPr>
              <a:defRPr/>
            </a:pPr>
            <a:r>
              <a:rPr lang="ru-RU" smtClean="0"/>
              <a:t>Личности, с ограниченными физическими возможностями,  </a:t>
            </a:r>
          </a:p>
          <a:p>
            <a:pPr>
              <a:defRPr/>
            </a:pPr>
            <a:r>
              <a:rPr lang="ru-RU" smtClean="0"/>
              <a:t>со знаниевой средой, </a:t>
            </a:r>
          </a:p>
          <a:p>
            <a:pPr>
              <a:defRPr/>
            </a:pPr>
            <a:r>
              <a:rPr lang="ru-RU" smtClean="0"/>
              <a:t>основанные на современных программно-аппаратных коммуникационных, информационных, </a:t>
            </a:r>
          </a:p>
          <a:p>
            <a:pPr>
              <a:defRPr/>
            </a:pPr>
            <a:r>
              <a:rPr lang="ru-RU" smtClean="0"/>
              <a:t>виртуальных, интеллектуальных, робототехнических</a:t>
            </a:r>
          </a:p>
          <a:p>
            <a:pPr>
              <a:defRPr/>
            </a:pPr>
            <a:r>
              <a:rPr lang="ru-RU" smtClean="0"/>
              <a:t> технологиях;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4360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Задача  Анализа нарушений нейронных сетей и коррекции системных функций организма</a:t>
            </a:r>
            <a:br>
              <a:rPr lang="ru-RU" smtClean="0"/>
            </a:br>
            <a:r>
              <a:rPr lang="ru-RU" smtClean="0"/>
              <a:t>включает</a:t>
            </a:r>
          </a:p>
          <a:p>
            <a:endParaRPr lang="ru-RU" smtClean="0"/>
          </a:p>
          <a:p>
            <a:r>
              <a:rPr lang="ru-RU" smtClean="0"/>
              <a:t>Анализ  функциональных  систем  и их характеристик, </a:t>
            </a:r>
          </a:p>
          <a:p>
            <a:r>
              <a:rPr lang="ru-RU" smtClean="0"/>
              <a:t>Анализ структуры   нейронной сети человека и рефлекторных механизмов групп мышц, формирующих поведение,</a:t>
            </a:r>
          </a:p>
          <a:p>
            <a:r>
              <a:rPr lang="ru-RU" smtClean="0"/>
              <a:t>Анализ структуры нейронных сетей связанных с нарушением функций организма,(варианты, когда неизвестна нейронная структура и когда известна)</a:t>
            </a:r>
          </a:p>
          <a:p>
            <a:r>
              <a:rPr lang="ru-RU" smtClean="0"/>
              <a:t>Формирование  нейроморфных  и структурных математических моделей анализа и моделирования  функциональных нарушений систем таких как зрения, слуха, обоняния, вестибулярного аппарата.</a:t>
            </a:r>
          </a:p>
          <a:p>
            <a:r>
              <a:rPr lang="ru-RU" smtClean="0"/>
              <a:t>Предварительные рекомендации коррекции функциональных систем организма  при нарушении нейронных сетей с использованием  операционных средств нейропротезирования, имплантатов и стволовых клеток</a:t>
            </a:r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Задача  Анализа нарушений нейронных сетей и коррекции системных функций организма</a:t>
            </a:r>
            <a:br>
              <a:rPr lang="ru-RU" smtClean="0"/>
            </a:br>
            <a:r>
              <a:rPr lang="ru-RU" smtClean="0"/>
              <a:t>включает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Анализ  функциональных  систем  и их характеристик, </a:t>
            </a:r>
          </a:p>
          <a:p>
            <a:pPr>
              <a:defRPr/>
            </a:pPr>
            <a:r>
              <a:rPr lang="ru-RU" smtClean="0"/>
              <a:t>Анализ структуры   нейронной сети человека и рефлекторных механизмов групп мышц, формирующих поведение,</a:t>
            </a:r>
          </a:p>
          <a:p>
            <a:pPr>
              <a:defRPr/>
            </a:pPr>
            <a:r>
              <a:rPr lang="ru-RU" smtClean="0"/>
              <a:t>Анализ структуры нейронных сетей связанных с нарушением функций организма,(варианты, когда неизвестна нейронная структура и когда известна)</a:t>
            </a:r>
          </a:p>
          <a:p>
            <a:pPr>
              <a:defRPr/>
            </a:pPr>
            <a:r>
              <a:rPr lang="ru-RU" smtClean="0"/>
              <a:t>Формирование  нейроморфных  и структурных математических моделей анализа и моделирования  функциональных нарушений систем таких как зрения, слуха, обоняния, вестибулярного аппарата.</a:t>
            </a:r>
          </a:p>
          <a:p>
            <a:pPr>
              <a:defRPr/>
            </a:pPr>
            <a:r>
              <a:rPr lang="ru-RU" smtClean="0"/>
              <a:t>Предварительные рекомендации коррекции функциональных систем организма  при нарушении нейронных сетей с использованием  операционных средств нейропротезирования, имплантатов и стволовых клеток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9163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19089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Под нейроморфными системами понимаются модели  искусственных нейронных сетей,  архитектура  и  дизайн  которых основаны на особенностях структуры  и  принципах работы   реальных  нейробиологических систем.  Их  моделирование стимулировано  желанием  понять  и  технически  воплотить  такие   ключевые особенности  нейронных  структур  мозга,  как     высокая  чувствительность,  адаптивность,  обучаемость,  устойчивость к повреждениям, способность иметь дело  с  нечеткой,  избыточной,  зашумленной  информацией  и,  наконец,  параллельный  и  распределенный  способ  обработки  информации.        </a:t>
            </a:r>
          </a:p>
          <a:p>
            <a:r>
              <a:rPr lang="ru-RU" smtClean="0"/>
              <a:t>Нейроморфное  моделирование  находится  на  пересечении нескольких областей исследований, в том числе  нейробиологии,  теории нейронных сетей, математического моделирования, электронной техники.  </a:t>
            </a:r>
          </a:p>
          <a:p>
            <a:r>
              <a:rPr lang="ru-RU" smtClean="0"/>
              <a:t>В последнее десятилетие возрос интерес к динамическим нейроморфным методам обработки  информации.  Это связано с тем,  что   колебательная   нейронная активность, синхронизация  и  резонанс используются как «рабочий инструмент» при функционировании  многих структур мозга  (зрительная система, слуховая система, обонятельная система,  гиппокамп, таламо-кортикальная система, новая кора). </a:t>
            </a:r>
          </a:p>
          <a:p>
            <a:endParaRPr lang="ru-RU" smtClean="0"/>
          </a:p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Нейроморфные системы и нейроморфное моделирование </a:t>
            </a:r>
            <a:br>
              <a:rPr lang="ru-RU" smtClean="0"/>
            </a:br>
            <a:r>
              <a:rPr lang="ru-RU" smtClean="0"/>
              <a:t>М.Г.Кузьмина (ИПМим. М.В.Келдыша  РАН)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Под нейроморфными системами понимаются модели  искусственных нейронных сетей,  архитектура  и  дизайн  которых основаны на особенностях структуры  и  принципах работы   реальных  нейробиологических систем.  Их  моделирование стимулировано  желанием  понять  и  технически  воплотить  такие   ключевые особенности  нейронных  структур  мозга,  как     высокая  чувствительность,  адаптивность,  обучаемость,  устойчивость к повреждениям, способность иметь дело  с  нечеткой,  избыточной,  зашумленной  информацией  и,  наконец,  параллельный  и  распределенный  способ  обработки  информации.        </a:t>
            </a:r>
          </a:p>
          <a:p>
            <a:pPr>
              <a:defRPr/>
            </a:pPr>
            <a:r>
              <a:rPr lang="ru-RU" smtClean="0"/>
              <a:t>Нейроморфное  моделирование  находится  на  пересечении нескольких областей исследований, в том числе  нейробиологии,  теории нейронных сетей, математического моделирования, электронной техники.  </a:t>
            </a:r>
          </a:p>
          <a:p>
            <a:pPr>
              <a:defRPr/>
            </a:pPr>
            <a:r>
              <a:rPr lang="ru-RU" smtClean="0"/>
              <a:t>В последнее десятилетие возрос интерес к динамическим нейроморфным методам обработки  информации.  Это связано с тем,  что   колебательная   нейронная активность, синхронизация  и  резонанс используются как «рабочий инструмент» при функционировании  многих структур мозга  (зрительная система, слуховая система, обонятельная система,  гиппокамп, таламо-кортикальная система, новая кора). 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Нейроморфные системы и нейроморфное моделирование </a:t>
            </a:r>
            <a:br>
              <a:rPr lang="ru-RU" smtClean="0"/>
            </a:br>
            <a:r>
              <a:rPr lang="ru-RU" smtClean="0"/>
              <a:t>М.Г.Кузьмина (ИПМим. М.В.Келдыша  РАН)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5387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6108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Цель – разработать модели, позволяющие исследовать сложное поведение мягких внутренних органов ( печень,</a:t>
            </a:r>
            <a:br>
              <a:rPr lang="ru-RU" smtClean="0"/>
            </a:br>
            <a:r>
              <a:rPr lang="ru-RU" smtClean="0"/>
              <a:t>почки, селезенка) под действием хирургических вмешательств  и  имплантаций.  </a:t>
            </a:r>
            <a:br>
              <a:rPr lang="ru-RU" smtClean="0"/>
            </a:br>
            <a:r>
              <a:rPr lang="ru-RU" smtClean="0"/>
              <a:t>Математическое моделирование используется в сочетании с экспериментальными измерениями и созданием </a:t>
            </a:r>
            <a:br>
              <a:rPr lang="ru-RU" smtClean="0"/>
            </a:br>
            <a:r>
              <a:rPr lang="ru-RU" smtClean="0"/>
              <a:t>силиконовых моделей мягких тканей.</a:t>
            </a:r>
            <a:br>
              <a:rPr lang="ru-RU" smtClean="0"/>
            </a:br>
            <a:r>
              <a:rPr lang="ru-RU" smtClean="0"/>
              <a:t>Это позволяет получить объединенную информацию о реакциях мягких органов на медленную деформацию </a:t>
            </a:r>
            <a:br>
              <a:rPr lang="ru-RU" smtClean="0"/>
            </a:br>
            <a:r>
              <a:rPr lang="ru-RU" smtClean="0"/>
              <a:t>под действием терапии, давления и кручения, хирургические иссечения, а также поведении  при имплантациях. </a:t>
            </a:r>
            <a:br>
              <a:rPr lang="ru-RU" smtClean="0"/>
            </a:br>
            <a:endParaRPr lang="ru-RU" smtClean="0"/>
          </a:p>
          <a:p>
            <a:r>
              <a:rPr lang="ru-RU" smtClean="0"/>
              <a:t>• Калифорнийский университет в Сан-Франциско</a:t>
            </a:r>
          </a:p>
          <a:p>
            <a:r>
              <a:rPr lang="ru-RU" smtClean="0"/>
              <a:t>• Станфордский нац. вычислительный центтр</a:t>
            </a:r>
          </a:p>
          <a:p>
            <a:r>
              <a:rPr lang="ru-RU" smtClean="0"/>
              <a:t>• Станфордский центр современных хирургич. техн.</a:t>
            </a:r>
          </a:p>
          <a:p>
            <a:r>
              <a:rPr lang="ru-RU" smtClean="0"/>
              <a:t>• Западно-австралийский университет</a:t>
            </a:r>
          </a:p>
          <a:p>
            <a:r>
              <a:rPr lang="ru-RU" smtClean="0"/>
              <a:t>• Университет  г. Тюбинген, Германия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Цель – разработать модели, позволяющие исследовать сложное поведение мягких внутренних органов ( печень,</a:t>
            </a:r>
            <a:br>
              <a:rPr lang="ru-RU" smtClean="0"/>
            </a:br>
            <a:r>
              <a:rPr lang="ru-RU" smtClean="0"/>
              <a:t>почки, селезенка) под действием хирургических вмешательств  и  имплантаций.  </a:t>
            </a:r>
            <a:br>
              <a:rPr lang="ru-RU" smtClean="0"/>
            </a:br>
            <a:r>
              <a:rPr lang="ru-RU" smtClean="0"/>
              <a:t>Математическое моделирование используется в сочетании с экспериментальными измерениями и созданием </a:t>
            </a:r>
            <a:br>
              <a:rPr lang="ru-RU" smtClean="0"/>
            </a:br>
            <a:r>
              <a:rPr lang="ru-RU" smtClean="0"/>
              <a:t>силиконовых моделей мягких тканей.</a:t>
            </a:r>
            <a:br>
              <a:rPr lang="ru-RU" smtClean="0"/>
            </a:br>
            <a:r>
              <a:rPr lang="ru-RU" smtClean="0"/>
              <a:t>Это позволяет получить объединенную информацию о реакциях мягких органов на медленную деформацию </a:t>
            </a:r>
            <a:br>
              <a:rPr lang="ru-RU" smtClean="0"/>
            </a:br>
            <a:r>
              <a:rPr lang="ru-RU" smtClean="0"/>
              <a:t>под действием терапии, давления и кручения, хирургические иссечения, а также поведении  при имплантациях. </a:t>
            </a:r>
            <a:br>
              <a:rPr lang="ru-RU" smtClean="0"/>
            </a:br>
            <a:endParaRPr lang="ru-RU" smtClean="0"/>
          </a:p>
          <a:p>
            <a:pPr>
              <a:defRPr/>
            </a:pPr>
            <a:r>
              <a:rPr lang="ru-RU" smtClean="0"/>
              <a:t>• Калифорнийский университет в Сан-Франциско</a:t>
            </a:r>
          </a:p>
          <a:p>
            <a:pPr>
              <a:defRPr/>
            </a:pPr>
            <a:r>
              <a:rPr lang="ru-RU" smtClean="0"/>
              <a:t>• Станфордский нац. вычислительный центтр</a:t>
            </a:r>
          </a:p>
          <a:p>
            <a:pPr>
              <a:defRPr/>
            </a:pPr>
            <a:r>
              <a:rPr lang="ru-RU" smtClean="0"/>
              <a:t>• Станфордский центр современных хирургич. техн.</a:t>
            </a:r>
          </a:p>
          <a:p>
            <a:pPr>
              <a:defRPr/>
            </a:pPr>
            <a:r>
              <a:rPr lang="ru-RU" smtClean="0"/>
              <a:t>• Западно-австралийский университет</a:t>
            </a:r>
          </a:p>
          <a:p>
            <a:pPr>
              <a:defRPr/>
            </a:pPr>
            <a:r>
              <a:rPr lang="ru-RU" smtClean="0"/>
              <a:t>• Университет  г. Тюбинген, Германия 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3302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Модель трехмерной осцилляторной нейросети (модель зрительной коры)</a:t>
            </a:r>
          </a:p>
          <a:p>
            <a:r>
              <a:rPr lang="ru-RU" smtClean="0"/>
              <a:t>Активный элемент сети  –  нейронный осциллятор;</a:t>
            </a:r>
          </a:p>
          <a:p>
            <a:r>
              <a:rPr lang="ru-RU" smtClean="0"/>
              <a:t>Пространственная архитектура 3D сети имитирует колончатую структуру зрительной коры (VC);</a:t>
            </a:r>
          </a:p>
          <a:p>
            <a:r>
              <a:rPr lang="ru-RU" smtClean="0"/>
              <a:t>«срабатывание» сети состоит в синхронизации ансамблей динамически связанных осцилляторов  (кластеров); оно имитирует самоорганизованное коллективное поведение ориентационно-селективных (простых) клеток зрительной коры на низшей стадии обработки зрительной информации;</a:t>
            </a:r>
          </a:p>
          <a:p>
            <a:r>
              <a:rPr lang="ru-RU" smtClean="0"/>
              <a:t>Сеть предварительно настраиватся параметрами предъявляемого зрительного изображения  –  массивом пар                    (яркостей пикселей и ориентаций элементарных сегментов изображения). При этом производится настройка как внутренней динамики сетевых осцилляторов, так и динамических сетевых связей.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Модель трехмерной осцилляторной нейросети (модель зрительной коры)</a:t>
            </a:r>
          </a:p>
          <a:p>
            <a:pPr>
              <a:defRPr/>
            </a:pPr>
            <a:r>
              <a:rPr lang="ru-RU" smtClean="0"/>
              <a:t>Активный элемент сети  –  нейронный осциллятор;</a:t>
            </a:r>
          </a:p>
          <a:p>
            <a:pPr>
              <a:defRPr/>
            </a:pPr>
            <a:r>
              <a:rPr lang="ru-RU" smtClean="0"/>
              <a:t>Пространственная архитектура 3D сети имитирует колончатую структуру зрительной коры (VC);</a:t>
            </a:r>
          </a:p>
          <a:p>
            <a:pPr>
              <a:defRPr/>
            </a:pPr>
            <a:r>
              <a:rPr lang="ru-RU" smtClean="0"/>
              <a:t>«срабатывание» сети состоит в синхронизации ансамблей динамически связанных осцилляторов  (кластеров); оно имитирует самоорганизованное коллективное поведение ориентационно-селективных (простых) клеток зрительной коры на низшей стадии обработки зрительной информации;</a:t>
            </a:r>
          </a:p>
          <a:p>
            <a:pPr>
              <a:defRPr/>
            </a:pPr>
            <a:r>
              <a:rPr lang="ru-RU" smtClean="0"/>
              <a:t>Сеть предварительно настраиватся параметрами предъявляемого зрительного изображения  –  массивом пар                    (яркостей пикселей и ориентаций элементарных сегментов изображения). При этом производится настройка как внутренней динамики сетевых осцилляторов, так и динамических сетевых связей.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1497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      Схема архитектуры 3D осцилляторной сети</a:t>
            </a:r>
          </a:p>
          <a:p>
            <a:r>
              <a:rPr lang="ru-RU" smtClean="0"/>
              <a:t>Изображение, подлежащее сегментации, задано в виде пиксельного разложения на согласованной с ним  2D решетке   </a:t>
            </a:r>
          </a:p>
          <a:p>
            <a:r>
              <a:rPr lang="ru-RU" smtClean="0"/>
              <a:t>В каждом узле решетки определены две характеристики изображения – яркость пикселя                   и ориентация элементарного сегмента              </a:t>
            </a:r>
          </a:p>
          <a:p>
            <a:r>
              <a:rPr lang="ru-RU" smtClean="0"/>
              <a:t>Осцилляторы сети расположены в узлах 3D решетки внутри параллелепипеда                       так, что каждому пикселю соответствует одна колонка осцилляторов</a:t>
            </a:r>
          </a:p>
          <a:p>
            <a:r>
              <a:rPr lang="ru-RU" smtClean="0"/>
              <a:t>В каждом узле 3D решетки определены ориентации рецептивных полей            </a:t>
            </a:r>
          </a:p>
          <a:p>
            <a:r>
              <a:rPr lang="ru-RU" smtClean="0"/>
              <a:t>Полное число осцилляторов сети равно               , где          –  размер пиксельного массива, а  K – число осцилляторов в колонке.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       Схема архитектуры 3D осцилляторной сети</a:t>
            </a:r>
          </a:p>
          <a:p>
            <a:pPr>
              <a:defRPr/>
            </a:pPr>
            <a:r>
              <a:rPr lang="ru-RU" smtClean="0"/>
              <a:t>Изображение, подлежащее сегментации, задано в виде пиксельного разложения на согласованной с ним  2D решетке   </a:t>
            </a:r>
          </a:p>
          <a:p>
            <a:pPr>
              <a:defRPr/>
            </a:pPr>
            <a:r>
              <a:rPr lang="ru-RU" smtClean="0"/>
              <a:t>В каждом узле решетки определены две характеристики изображения – яркость пикселя                   и ориентация элементарного сегмента              </a:t>
            </a:r>
          </a:p>
          <a:p>
            <a:pPr>
              <a:defRPr/>
            </a:pPr>
            <a:r>
              <a:rPr lang="ru-RU" smtClean="0"/>
              <a:t>Осцилляторы сети расположены в узлах 3D решетки внутри параллелепипеда                       так, что каждому пикселю соответствует одна колонка осцилляторов</a:t>
            </a:r>
          </a:p>
          <a:p>
            <a:pPr>
              <a:defRPr/>
            </a:pPr>
            <a:r>
              <a:rPr lang="ru-RU" smtClean="0"/>
              <a:t>В каждом узле 3D решетки определены ориентации рецептивных полей            </a:t>
            </a:r>
          </a:p>
          <a:p>
            <a:pPr>
              <a:defRPr/>
            </a:pPr>
            <a:r>
              <a:rPr lang="ru-RU" smtClean="0"/>
              <a:t>Полное число осцилляторов сети равно               , где          –  размер пиксельного массива, а  K – число осцилляторов в колонке.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83803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Колебания в слуховой системе мозга </a:t>
            </a:r>
            <a:br>
              <a:rPr lang="ru-RU" smtClean="0"/>
            </a:br>
            <a:r>
              <a:rPr lang="ru-RU" smtClean="0"/>
              <a:t>Подход к  обработке смешанного акустического потока   </a:t>
            </a:r>
          </a:p>
          <a:p>
            <a:r>
              <a:rPr lang="ru-RU" smtClean="0"/>
              <a:t>Биологически  обоснованная  модель  осцилляторной  сети,    доставляющая   метод </a:t>
            </a:r>
          </a:p>
          <a:p>
            <a:r>
              <a:rPr lang="ru-RU" smtClean="0"/>
              <a:t>выделения из смешенного акустического потока  содержащихся в нем компонент, была </a:t>
            </a:r>
          </a:p>
          <a:p>
            <a:r>
              <a:rPr lang="ru-RU" smtClean="0"/>
              <a:t>построена  Вангом  и Брауном  (D.Wang, G.J.Brown, 1999).                                                                                                          </a:t>
            </a:r>
          </a:p>
          <a:p>
            <a:r>
              <a:rPr lang="ru-RU" smtClean="0"/>
              <a:t>Обработка  потока  состоит из двух  этапов. </a:t>
            </a:r>
          </a:p>
          <a:p>
            <a:endParaRPr lang="ru-RU" smtClean="0"/>
          </a:p>
          <a:p>
            <a:r>
              <a:rPr lang="ru-RU" smtClean="0"/>
              <a:t>1. На первом этапе находятся полный набор частотно-временных характеристик</a:t>
            </a:r>
          </a:p>
          <a:p>
            <a:r>
              <a:rPr lang="ru-RU" smtClean="0"/>
              <a:t>потока  посредством  пропускания  его  через  эталонную систему фильтров,  которая </a:t>
            </a:r>
          </a:p>
          <a:p>
            <a:r>
              <a:rPr lang="ru-RU" smtClean="0"/>
              <a:t>имитирует  функции  пропускания  наружного  и  среднего уха.  В  каждом  из каналов </a:t>
            </a:r>
          </a:p>
          <a:p>
            <a:r>
              <a:rPr lang="ru-RU" smtClean="0"/>
              <a:t>пропускания  строятся  a) коррелограмма   и  b) интегральная  каррелограмма, </a:t>
            </a:r>
          </a:p>
          <a:p>
            <a:r>
              <a:rPr lang="ru-RU" smtClean="0"/>
              <a:t>позволяющая определить доминирующую частоту потока.  Наконец, производится   </a:t>
            </a:r>
          </a:p>
          <a:p>
            <a:r>
              <a:rPr lang="ru-RU" smtClean="0"/>
              <a:t>c) кросс-корреляционный анализ поступающего акустического потока.</a:t>
            </a:r>
          </a:p>
          <a:p>
            <a:endParaRPr lang="ru-RU" smtClean="0"/>
          </a:p>
          <a:p>
            <a:r>
              <a:rPr lang="ru-RU" smtClean="0"/>
              <a:t>2.       На втором этапе производится основная обработка потока с помощью двуслойной </a:t>
            </a:r>
          </a:p>
          <a:p>
            <a:r>
              <a:rPr lang="ru-RU" smtClean="0"/>
              <a:t>осцилляторной сети. При этом:  </a:t>
            </a:r>
          </a:p>
          <a:p>
            <a:r>
              <a:rPr lang="ru-RU" smtClean="0"/>
              <a:t>         </a:t>
            </a:r>
          </a:p>
          <a:p>
            <a:r>
              <a:rPr lang="ru-RU" smtClean="0"/>
              <a:t>•  первый слой  производит  разложение полного смешанного потока  на  полный набор </a:t>
            </a:r>
          </a:p>
          <a:p>
            <a:r>
              <a:rPr lang="ru-RU" smtClean="0"/>
              <a:t>    его элементарных  частотно-временных «сегментов»;</a:t>
            </a:r>
          </a:p>
          <a:p>
            <a:r>
              <a:rPr lang="ru-RU" smtClean="0"/>
              <a:t>•  второй слой   производит группирование  множества элементарных сегментов </a:t>
            </a:r>
          </a:p>
          <a:p>
            <a:r>
              <a:rPr lang="ru-RU" smtClean="0"/>
              <a:t>   в составляющие поток  компоненты,  то есть, новый синтез смешанного потока из</a:t>
            </a:r>
          </a:p>
          <a:p>
            <a:r>
              <a:rPr lang="ru-RU" smtClean="0"/>
              <a:t>   его элементарных составляющих.</a:t>
            </a:r>
          </a:p>
          <a:p>
            <a:endParaRPr lang="ru-RU" smtClean="0"/>
          </a:p>
          <a:p>
            <a:r>
              <a:rPr lang="ru-RU" smtClean="0"/>
              <a:t>         </a:t>
            </a:r>
          </a:p>
          <a:p>
            <a:r>
              <a:rPr lang="ru-RU" smtClean="0"/>
              <a:t>         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Колебания в слуховой системе мозга </a:t>
            </a:r>
            <a:br>
              <a:rPr lang="ru-RU" smtClean="0"/>
            </a:br>
            <a:r>
              <a:rPr lang="ru-RU" smtClean="0"/>
              <a:t>Подход к  обработке смешанного акустического потока   </a:t>
            </a:r>
          </a:p>
          <a:p>
            <a:pPr>
              <a:defRPr/>
            </a:pPr>
            <a:r>
              <a:rPr lang="ru-RU" smtClean="0"/>
              <a:t>Биологически  обоснованная  модель  осцилляторной  сети,    доставляющая   метод </a:t>
            </a:r>
          </a:p>
          <a:p>
            <a:pPr>
              <a:defRPr/>
            </a:pPr>
            <a:r>
              <a:rPr lang="ru-RU" smtClean="0"/>
              <a:t>выделения из смешенного акустического потока  содержащихся в нем компонент, была </a:t>
            </a:r>
          </a:p>
          <a:p>
            <a:pPr>
              <a:defRPr/>
            </a:pPr>
            <a:r>
              <a:rPr lang="ru-RU" smtClean="0"/>
              <a:t>построена  Вангом  и Брауном  (D.Wang, G.J.Brown, 1999).                                                                                                          </a:t>
            </a:r>
          </a:p>
          <a:p>
            <a:pPr>
              <a:defRPr/>
            </a:pPr>
            <a:r>
              <a:rPr lang="ru-RU" smtClean="0"/>
              <a:t>Обработка  потока  состоит из двух  этапов. 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1. На первом этапе находятся полный набор частотно-временных характеристик</a:t>
            </a:r>
          </a:p>
          <a:p>
            <a:pPr>
              <a:defRPr/>
            </a:pPr>
            <a:r>
              <a:rPr lang="ru-RU" smtClean="0"/>
              <a:t>потока  посредством  пропускания  его  через  эталонную систему фильтров,  которая </a:t>
            </a:r>
          </a:p>
          <a:p>
            <a:pPr>
              <a:defRPr/>
            </a:pPr>
            <a:r>
              <a:rPr lang="ru-RU" smtClean="0"/>
              <a:t>имитирует  функции  пропускания  наружного  и  среднего уха.  В  каждом  из каналов </a:t>
            </a:r>
          </a:p>
          <a:p>
            <a:pPr>
              <a:defRPr/>
            </a:pPr>
            <a:r>
              <a:rPr lang="ru-RU" smtClean="0"/>
              <a:t>пропускания  строятся  a) коррелограмма   и  b) интегральная  каррелограмма, </a:t>
            </a:r>
          </a:p>
          <a:p>
            <a:pPr>
              <a:defRPr/>
            </a:pPr>
            <a:r>
              <a:rPr lang="ru-RU" smtClean="0"/>
              <a:t>позволяющая определить доминирующую частоту потока.  Наконец, производится   </a:t>
            </a:r>
          </a:p>
          <a:p>
            <a:pPr>
              <a:defRPr/>
            </a:pPr>
            <a:r>
              <a:rPr lang="ru-RU" smtClean="0"/>
              <a:t>c) кросс-корреляционный анализ поступающего акустического потока.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2.       На втором этапе производится основная обработка потока с помощью двуслойной </a:t>
            </a:r>
          </a:p>
          <a:p>
            <a:pPr>
              <a:defRPr/>
            </a:pPr>
            <a:r>
              <a:rPr lang="ru-RU" smtClean="0"/>
              <a:t>осцилляторной сети. При этом:  </a:t>
            </a:r>
          </a:p>
          <a:p>
            <a:pPr>
              <a:defRPr/>
            </a:pPr>
            <a:r>
              <a:rPr lang="ru-RU" smtClean="0"/>
              <a:t>         </a:t>
            </a:r>
          </a:p>
          <a:p>
            <a:pPr>
              <a:defRPr/>
            </a:pPr>
            <a:r>
              <a:rPr lang="ru-RU" smtClean="0"/>
              <a:t>•  первый слой  производит  разложение полного смешанного потока  на  полный набор </a:t>
            </a:r>
          </a:p>
          <a:p>
            <a:pPr>
              <a:defRPr/>
            </a:pPr>
            <a:r>
              <a:rPr lang="ru-RU" smtClean="0"/>
              <a:t>    его элементарных  частотно-временных «сегментов»;</a:t>
            </a:r>
          </a:p>
          <a:p>
            <a:pPr>
              <a:defRPr/>
            </a:pPr>
            <a:r>
              <a:rPr lang="ru-RU" smtClean="0"/>
              <a:t>•  второй слой   производит группирование  множества элементарных сегментов </a:t>
            </a:r>
          </a:p>
          <a:p>
            <a:pPr>
              <a:defRPr/>
            </a:pPr>
            <a:r>
              <a:rPr lang="ru-RU" smtClean="0"/>
              <a:t>   в составляющие поток  компоненты,  то есть, новый синтез смешанного потока из</a:t>
            </a:r>
          </a:p>
          <a:p>
            <a:pPr>
              <a:defRPr/>
            </a:pPr>
            <a:r>
              <a:rPr lang="ru-RU" smtClean="0"/>
              <a:t>   его элементарных составляющих.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         </a:t>
            </a:r>
          </a:p>
          <a:p>
            <a:pPr>
              <a:defRPr/>
            </a:pPr>
            <a:r>
              <a:rPr lang="ru-RU" smtClean="0"/>
              <a:t>          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43369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Осцилляторно-сетевая обработка смешанного потока </a:t>
            </a:r>
          </a:p>
          <a:p>
            <a:r>
              <a:rPr lang="ru-RU" smtClean="0"/>
              <a:t>Первый слой  сети (segmentation layer)  имеет </a:t>
            </a:r>
          </a:p>
          <a:p>
            <a:r>
              <a:rPr lang="ru-RU" smtClean="0"/>
              <a:t>возбуждающие связи, построенные на основе </a:t>
            </a:r>
          </a:p>
          <a:p>
            <a:r>
              <a:rPr lang="ru-RU" smtClean="0"/>
              <a:t>кросс-корреляционной информации о потоке. </a:t>
            </a:r>
          </a:p>
          <a:p>
            <a:r>
              <a:rPr lang="ru-RU" smtClean="0"/>
              <a:t>Кластеры синхронизованных осцилляторов, возникшие</a:t>
            </a:r>
          </a:p>
          <a:p>
            <a:r>
              <a:rPr lang="ru-RU" smtClean="0"/>
              <a:t>в этом слое, соответствуют распределению звуковой </a:t>
            </a:r>
          </a:p>
          <a:p>
            <a:r>
              <a:rPr lang="ru-RU" smtClean="0"/>
              <a:t>энергии потока на плоскости         </a:t>
            </a:r>
          </a:p>
          <a:p>
            <a:endParaRPr lang="ru-RU" smtClean="0"/>
          </a:p>
          <a:p>
            <a:r>
              <a:rPr lang="ru-RU" smtClean="0"/>
              <a:t>Второй слой  сети (grouping layer) имеет: </a:t>
            </a:r>
          </a:p>
          <a:p>
            <a:r>
              <a:rPr lang="ru-RU" smtClean="0"/>
              <a:t>a) внутренние  связи,  зависящие от корреляционной </a:t>
            </a:r>
          </a:p>
          <a:p>
            <a:r>
              <a:rPr lang="ru-RU" smtClean="0"/>
              <a:t>    информации  потока и от структуры связей первого </a:t>
            </a:r>
          </a:p>
          <a:p>
            <a:r>
              <a:rPr lang="ru-RU" smtClean="0"/>
              <a:t>    слоя;</a:t>
            </a:r>
          </a:p>
          <a:p>
            <a:r>
              <a:rPr lang="ru-RU" smtClean="0"/>
              <a:t>b) внешние (вертикальные) связи из первого слоя.</a:t>
            </a:r>
          </a:p>
          <a:p>
            <a:endParaRPr lang="ru-RU" smtClean="0"/>
          </a:p>
          <a:p>
            <a:r>
              <a:rPr lang="ru-RU" smtClean="0"/>
              <a:t>Второй слой производит восстановление компонент </a:t>
            </a:r>
          </a:p>
          <a:p>
            <a:r>
              <a:rPr lang="ru-RU" smtClean="0"/>
              <a:t>смешанного акустического потока в следующей </a:t>
            </a:r>
          </a:p>
          <a:p>
            <a:r>
              <a:rPr lang="ru-RU" smtClean="0"/>
              <a:t>последовательности: </a:t>
            </a:r>
          </a:p>
          <a:p>
            <a:r>
              <a:rPr lang="ru-RU" smtClean="0"/>
              <a:t>• восстановление основной (наиболее энергичной )</a:t>
            </a:r>
          </a:p>
          <a:p>
            <a:r>
              <a:rPr lang="ru-RU" smtClean="0"/>
              <a:t>  компоненты потока;</a:t>
            </a:r>
          </a:p>
          <a:p>
            <a:r>
              <a:rPr lang="ru-RU" smtClean="0"/>
              <a:t>• восстановление «периферической» части;</a:t>
            </a:r>
          </a:p>
          <a:p>
            <a:r>
              <a:rPr lang="ru-RU" smtClean="0"/>
              <a:t>• восстановление «средней» части. </a:t>
            </a:r>
          </a:p>
          <a:p>
            <a:r>
              <a:rPr lang="ru-RU" smtClean="0"/>
              <a:t>На последних двух этапах используются специальные</a:t>
            </a:r>
          </a:p>
          <a:p>
            <a:r>
              <a:rPr lang="ru-RU" smtClean="0"/>
              <a:t>методы фильтрации. 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Осцилляторно-сетевая обработка смешанного потока </a:t>
            </a:r>
          </a:p>
          <a:p>
            <a:pPr>
              <a:defRPr/>
            </a:pPr>
            <a:r>
              <a:rPr lang="ru-RU" smtClean="0"/>
              <a:t>Первый слой  сети (segmentation layer)  имеет </a:t>
            </a:r>
          </a:p>
          <a:p>
            <a:pPr>
              <a:defRPr/>
            </a:pPr>
            <a:r>
              <a:rPr lang="ru-RU" smtClean="0"/>
              <a:t>возбуждающие связи, построенные на основе </a:t>
            </a:r>
          </a:p>
          <a:p>
            <a:pPr>
              <a:defRPr/>
            </a:pPr>
            <a:r>
              <a:rPr lang="ru-RU" smtClean="0"/>
              <a:t>кросс-корреляционной информации о потоке. </a:t>
            </a:r>
          </a:p>
          <a:p>
            <a:pPr>
              <a:defRPr/>
            </a:pPr>
            <a:r>
              <a:rPr lang="ru-RU" smtClean="0"/>
              <a:t>Кластеры синхронизованных осцилляторов, возникшие</a:t>
            </a:r>
          </a:p>
          <a:p>
            <a:pPr>
              <a:defRPr/>
            </a:pPr>
            <a:r>
              <a:rPr lang="ru-RU" smtClean="0"/>
              <a:t>в этом слое, соответствуют распределению звуковой </a:t>
            </a:r>
          </a:p>
          <a:p>
            <a:pPr>
              <a:defRPr/>
            </a:pPr>
            <a:r>
              <a:rPr lang="ru-RU" smtClean="0"/>
              <a:t>энергии потока на плоскости         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Второй слой  сети (grouping layer) имеет: </a:t>
            </a:r>
          </a:p>
          <a:p>
            <a:pPr>
              <a:defRPr/>
            </a:pPr>
            <a:r>
              <a:rPr lang="ru-RU" smtClean="0"/>
              <a:t>a) внутренние  связи,  зависящие от корреляционной </a:t>
            </a:r>
          </a:p>
          <a:p>
            <a:pPr>
              <a:defRPr/>
            </a:pPr>
            <a:r>
              <a:rPr lang="ru-RU" smtClean="0"/>
              <a:t>    информации  потока и от структуры связей первого </a:t>
            </a:r>
          </a:p>
          <a:p>
            <a:pPr>
              <a:defRPr/>
            </a:pPr>
            <a:r>
              <a:rPr lang="ru-RU" smtClean="0"/>
              <a:t>    слоя;</a:t>
            </a:r>
          </a:p>
          <a:p>
            <a:pPr>
              <a:defRPr/>
            </a:pPr>
            <a:r>
              <a:rPr lang="ru-RU" smtClean="0"/>
              <a:t>b) внешние (вертикальные) связи из первого слоя.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Второй слой производит восстановление компонент </a:t>
            </a:r>
          </a:p>
          <a:p>
            <a:pPr>
              <a:defRPr/>
            </a:pPr>
            <a:r>
              <a:rPr lang="ru-RU" smtClean="0"/>
              <a:t>смешанного акустического потока в следующей </a:t>
            </a:r>
          </a:p>
          <a:p>
            <a:pPr>
              <a:defRPr/>
            </a:pPr>
            <a:r>
              <a:rPr lang="ru-RU" smtClean="0"/>
              <a:t>последовательности: </a:t>
            </a:r>
          </a:p>
          <a:p>
            <a:pPr>
              <a:defRPr/>
            </a:pPr>
            <a:r>
              <a:rPr lang="ru-RU" smtClean="0"/>
              <a:t>• восстановление основной (наиболее энергичной )</a:t>
            </a:r>
          </a:p>
          <a:p>
            <a:pPr>
              <a:defRPr/>
            </a:pPr>
            <a:r>
              <a:rPr lang="ru-RU" smtClean="0"/>
              <a:t>  компоненты потока;</a:t>
            </a:r>
          </a:p>
          <a:p>
            <a:pPr>
              <a:defRPr/>
            </a:pPr>
            <a:r>
              <a:rPr lang="ru-RU" smtClean="0"/>
              <a:t>• восстановление «периферической» части;</a:t>
            </a:r>
          </a:p>
          <a:p>
            <a:pPr>
              <a:defRPr/>
            </a:pPr>
            <a:r>
              <a:rPr lang="ru-RU" smtClean="0"/>
              <a:t>• восстановление «средней» части. </a:t>
            </a:r>
          </a:p>
          <a:p>
            <a:pPr>
              <a:defRPr/>
            </a:pPr>
            <a:r>
              <a:rPr lang="ru-RU" smtClean="0"/>
              <a:t>На последних двух этапах используются специальные</a:t>
            </a:r>
          </a:p>
          <a:p>
            <a:pPr>
              <a:defRPr/>
            </a:pPr>
            <a:r>
              <a:rPr lang="ru-RU" smtClean="0"/>
              <a:t>методы фильтрации.  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79772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Разработка математической модели тренинга спортсмена-легкоатлета с ДЦП(ПОДА ) Постановка проблемы</a:t>
            </a:r>
          </a:p>
          <a:p>
            <a:r>
              <a:rPr lang="ru-RU" smtClean="0"/>
              <a:t>Человек с физ. недостатками</a:t>
            </a:r>
          </a:p>
          <a:p>
            <a:r>
              <a:rPr lang="ru-RU" smtClean="0"/>
              <a:t>Получать знания и умения. Как достичь результата?</a:t>
            </a:r>
          </a:p>
          <a:p>
            <a:r>
              <a:rPr lang="ru-RU" smtClean="0"/>
              <a:t>Обеспечение социальной защищённости и значимости</a:t>
            </a:r>
          </a:p>
          <a:p>
            <a:r>
              <a:rPr lang="ru-RU" smtClean="0"/>
              <a:t>Спортсмен-легкоатлет</a:t>
            </a:r>
          </a:p>
          <a:p>
            <a:r>
              <a:rPr lang="ru-RU" smtClean="0"/>
              <a:t>Формирование программы тренинга</a:t>
            </a:r>
          </a:p>
          <a:p>
            <a:r>
              <a:rPr lang="ru-RU" smtClean="0"/>
              <a:t>Результат и его квалификация</a:t>
            </a:r>
          </a:p>
          <a:p>
            <a:r>
              <a:rPr lang="ru-RU" smtClean="0"/>
              <a:t>Одна из ветвей этого процесса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Разработка математической модели тренинга спортсмена-легкоатлета с ДЦП(ПОДА ) Постановка проблемы</a:t>
            </a:r>
          </a:p>
          <a:p>
            <a:pPr>
              <a:defRPr/>
            </a:pPr>
            <a:r>
              <a:rPr lang="ru-RU" smtClean="0"/>
              <a:t>Человек с физ. недостатками</a:t>
            </a:r>
          </a:p>
          <a:p>
            <a:pPr>
              <a:defRPr/>
            </a:pPr>
            <a:r>
              <a:rPr lang="ru-RU" smtClean="0"/>
              <a:t>Получать знания и умения. Как достичь результата?</a:t>
            </a:r>
          </a:p>
          <a:p>
            <a:pPr>
              <a:defRPr/>
            </a:pPr>
            <a:r>
              <a:rPr lang="ru-RU" smtClean="0"/>
              <a:t>Обеспечение социальной защищённости и значимости</a:t>
            </a:r>
          </a:p>
          <a:p>
            <a:pPr>
              <a:defRPr/>
            </a:pPr>
            <a:r>
              <a:rPr lang="ru-RU" smtClean="0"/>
              <a:t>Спортсмен-легкоатлет</a:t>
            </a:r>
          </a:p>
          <a:p>
            <a:pPr>
              <a:defRPr/>
            </a:pPr>
            <a:r>
              <a:rPr lang="ru-RU" smtClean="0"/>
              <a:t>Формирование программы тренинга</a:t>
            </a:r>
          </a:p>
          <a:p>
            <a:pPr>
              <a:defRPr/>
            </a:pPr>
            <a:r>
              <a:rPr lang="ru-RU" smtClean="0"/>
              <a:t>Результат и его квалификация</a:t>
            </a:r>
          </a:p>
          <a:p>
            <a:pPr>
              <a:defRPr/>
            </a:pPr>
            <a:r>
              <a:rPr lang="ru-RU" smtClean="0"/>
              <a:t>Одна из ветвей этого процесса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916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r>
              <a:rPr lang="ru-RU" smtClean="0"/>
              <a:t>2. Системы </a:t>
            </a:r>
          </a:p>
          <a:p>
            <a:r>
              <a:rPr lang="ru-RU" smtClean="0"/>
              <a:t>когнитивного анализа функциональных систем, рефлекторных механизмов, особенностей нейро-механизмов реципроктной  инервации, нейроморфного моделирования и  </a:t>
            </a:r>
          </a:p>
          <a:p>
            <a:r>
              <a:rPr lang="ru-RU" smtClean="0"/>
              <a:t>управления биологическими и медицинскими процессами </a:t>
            </a:r>
          </a:p>
          <a:p>
            <a:r>
              <a:rPr lang="ru-RU" smtClean="0"/>
              <a:t>www.sliderpoint.org</a:t>
            </a:r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2. Системы </a:t>
            </a:r>
          </a:p>
          <a:p>
            <a:pPr>
              <a:defRPr/>
            </a:pPr>
            <a:r>
              <a:rPr lang="ru-RU" smtClean="0"/>
              <a:t>когнитивного анализа функциональных систем, рефлекторных механизмов, особенностей нейро-механизмов реципроктной  инервации, нейроморфного моделирования и  </a:t>
            </a:r>
          </a:p>
          <a:p>
            <a:pPr>
              <a:defRPr/>
            </a:pPr>
            <a:r>
              <a:rPr lang="ru-RU" smtClean="0"/>
              <a:t>управления биологическими и медицинскими процессами 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</p:txBody>
      </p:sp>
    </p:spTree>
    <p:extLst>
      <p:ext uri="{BB962C8B-B14F-4D97-AF65-F5344CB8AC3E}">
        <p14:creationId xmlns:p14="http://schemas.microsoft.com/office/powerpoint/2010/main" val="95489556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. Модель динамики движения спортсмена-легкоатлета</a:t>
            </a:r>
          </a:p>
          <a:p>
            <a:r>
              <a:rPr lang="ru-RU" smtClean="0"/>
              <a:t>Рис. 1. Движение центра тяжести человека в декартовых осях и действующие силы</a:t>
            </a:r>
          </a:p>
          <a:p>
            <a:endParaRPr lang="ru-RU" smtClean="0"/>
          </a:p>
          <a:p>
            <a:r>
              <a:rPr lang="ru-RU" smtClean="0"/>
              <a:t>G – вес человека (кг),</a:t>
            </a:r>
          </a:p>
          <a:p>
            <a:r>
              <a:rPr lang="ru-RU" smtClean="0"/>
              <a:t>m – масса человека (кг сек2/м),</a:t>
            </a:r>
          </a:p>
          <a:p>
            <a:r>
              <a:rPr lang="ru-RU" smtClean="0"/>
              <a:t>g – ускорение силы тяжести (м/сек2),</a:t>
            </a:r>
          </a:p>
          <a:p>
            <a:r>
              <a:rPr lang="ru-RU" smtClean="0"/>
              <a:t>v – скорость движения (м/сек),</a:t>
            </a:r>
          </a:p>
          <a:p>
            <a:r>
              <a:rPr lang="ru-RU" smtClean="0"/>
              <a:t>P – сила движения (кг),</a:t>
            </a:r>
          </a:p>
          <a:p>
            <a:r>
              <a:rPr lang="ru-RU" smtClean="0"/>
              <a:t>Х – сила лобового сопротивления (кг),</a:t>
            </a:r>
          </a:p>
          <a:p>
            <a:r>
              <a:rPr lang="ru-RU" smtClean="0"/>
              <a:t> – угол касательной к траектории с осью х.</a:t>
            </a:r>
          </a:p>
          <a:p>
            <a:r>
              <a:rPr lang="ru-RU" smtClean="0"/>
              <a:t>Уравнение движения:</a:t>
            </a:r>
          </a:p>
          <a:p>
            <a:r>
              <a:rPr lang="ru-RU" smtClean="0"/>
              <a:t>dv/dt = (P – X) / m – g Sin,</a:t>
            </a:r>
          </a:p>
          <a:p>
            <a:r>
              <a:rPr lang="ru-RU" smtClean="0"/>
              <a:t>dx/dt = vCos ,</a:t>
            </a:r>
          </a:p>
          <a:p>
            <a:r>
              <a:rPr lang="ru-RU" smtClean="0"/>
              <a:t>dy/dt =vSin.</a:t>
            </a:r>
          </a:p>
          <a:p>
            <a:r>
              <a:rPr lang="ru-RU" smtClean="0"/>
              <a:t> = пр(t).</a:t>
            </a:r>
          </a:p>
          <a:p>
            <a:r>
              <a:rPr lang="ru-RU" smtClean="0"/>
              <a:t>Зависимость  = пр(t) задаётся графически или в виде таблицы. </a:t>
            </a:r>
          </a:p>
          <a:p>
            <a:endParaRPr lang="ru-RU" smtClean="0"/>
          </a:p>
          <a:p>
            <a:r>
              <a:rPr lang="ru-RU" smtClean="0"/>
              <a:t>Сила движения  P = P0 - P,  </a:t>
            </a:r>
          </a:p>
          <a:p>
            <a:r>
              <a:rPr lang="ru-RU" smtClean="0"/>
              <a:t>где P0 – базовая сила движения, может быть замерена на стенде,</a:t>
            </a:r>
          </a:p>
          <a:p>
            <a:r>
              <a:rPr lang="ru-RU" smtClean="0"/>
              <a:t>P –  изменение силы движения, как функции психофизиологических и биофизических свойств организма P = F (Х1, Х2, Х3, … , Хn) или P = P0 - (dP/dt)t.</a:t>
            </a:r>
          </a:p>
          <a:p>
            <a:r>
              <a:rPr lang="ru-RU" smtClean="0"/>
              <a:t> Масса человека может определятся по формуле: </a:t>
            </a:r>
          </a:p>
          <a:p>
            <a:r>
              <a:rPr lang="ru-RU" smtClean="0"/>
              <a:t>m = m0 – (dm/dt)t,</a:t>
            </a:r>
          </a:p>
          <a:p>
            <a:r>
              <a:rPr lang="ru-RU" smtClean="0"/>
              <a:t>где m – масса человека в момент t,</a:t>
            </a:r>
          </a:p>
          <a:p>
            <a:r>
              <a:rPr lang="ru-RU" smtClean="0"/>
              <a:t>m0 – масса человека в момент t,</a:t>
            </a:r>
          </a:p>
          <a:p>
            <a:r>
              <a:rPr lang="ru-RU" smtClean="0"/>
              <a:t>dm/dt – расход массы,</a:t>
            </a:r>
          </a:p>
          <a:p>
            <a:r>
              <a:rPr lang="ru-RU" smtClean="0"/>
              <a:t>t – время в минутах.</a:t>
            </a:r>
          </a:p>
          <a:p>
            <a:r>
              <a:rPr lang="ru-RU" smtClean="0"/>
              <a:t>Сила лобового сопротивления человека определяется по формуле:</a:t>
            </a:r>
          </a:p>
          <a:p>
            <a:r>
              <a:rPr lang="ru-RU" smtClean="0"/>
              <a:t>X = Cx(v2/2)S,</a:t>
            </a:r>
          </a:p>
          <a:p>
            <a:r>
              <a:rPr lang="ru-RU" smtClean="0"/>
              <a:t>где Cx  - коэффициент силы лобового сопротивления,</a:t>
            </a:r>
          </a:p>
          <a:p>
            <a:r>
              <a:rPr lang="ru-RU" smtClean="0"/>
              <a:t> – плотность воздуха,</a:t>
            </a:r>
          </a:p>
          <a:p>
            <a:r>
              <a:rPr lang="ru-RU" smtClean="0"/>
              <a:t>v – скорость (м/сек),</a:t>
            </a:r>
          </a:p>
          <a:p>
            <a:r>
              <a:rPr lang="ru-RU" smtClean="0"/>
              <a:t>S – площадь сопротивления тела человека (м2).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. Модель динамики движения спортсмена-легкоатлета</a:t>
            </a:r>
          </a:p>
          <a:p>
            <a:pPr>
              <a:defRPr/>
            </a:pPr>
            <a:r>
              <a:rPr lang="ru-RU" smtClean="0"/>
              <a:t>Рис. 1. Движение центра тяжести человека в декартовых осях и действующие силы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G – вес человека (кг),</a:t>
            </a:r>
          </a:p>
          <a:p>
            <a:pPr>
              <a:defRPr/>
            </a:pPr>
            <a:r>
              <a:rPr lang="ru-RU" smtClean="0"/>
              <a:t>m – масса человека (кг сек2/м),</a:t>
            </a:r>
          </a:p>
          <a:p>
            <a:pPr>
              <a:defRPr/>
            </a:pPr>
            <a:r>
              <a:rPr lang="ru-RU" smtClean="0"/>
              <a:t>g – ускорение силы тяжести (м/сек2),</a:t>
            </a:r>
          </a:p>
          <a:p>
            <a:pPr>
              <a:defRPr/>
            </a:pPr>
            <a:r>
              <a:rPr lang="ru-RU" smtClean="0"/>
              <a:t>v – скорость движения (м/сек),</a:t>
            </a:r>
          </a:p>
          <a:p>
            <a:pPr>
              <a:defRPr/>
            </a:pPr>
            <a:r>
              <a:rPr lang="ru-RU" smtClean="0"/>
              <a:t>P – сила движения (кг),</a:t>
            </a:r>
          </a:p>
          <a:p>
            <a:pPr>
              <a:defRPr/>
            </a:pPr>
            <a:r>
              <a:rPr lang="ru-RU" smtClean="0"/>
              <a:t>Х – сила лобового сопротивления (кг),</a:t>
            </a:r>
          </a:p>
          <a:p>
            <a:pPr>
              <a:defRPr/>
            </a:pPr>
            <a:r>
              <a:rPr lang="ru-RU" smtClean="0"/>
              <a:t> – угол касательной к траектории с осью х.</a:t>
            </a:r>
          </a:p>
          <a:p>
            <a:pPr>
              <a:defRPr/>
            </a:pPr>
            <a:r>
              <a:rPr lang="ru-RU" smtClean="0"/>
              <a:t>Уравнение движения:</a:t>
            </a:r>
          </a:p>
          <a:p>
            <a:pPr>
              <a:defRPr/>
            </a:pPr>
            <a:r>
              <a:rPr lang="ru-RU" smtClean="0"/>
              <a:t>dv/dt = (P – X) / m – g Sin,</a:t>
            </a:r>
          </a:p>
          <a:p>
            <a:pPr>
              <a:defRPr/>
            </a:pPr>
            <a:r>
              <a:rPr lang="ru-RU" smtClean="0"/>
              <a:t>dx/dt = vCos ,</a:t>
            </a:r>
          </a:p>
          <a:p>
            <a:pPr>
              <a:defRPr/>
            </a:pPr>
            <a:r>
              <a:rPr lang="ru-RU" smtClean="0"/>
              <a:t>dy/dt =vSin.</a:t>
            </a:r>
          </a:p>
          <a:p>
            <a:pPr>
              <a:defRPr/>
            </a:pPr>
            <a:r>
              <a:rPr lang="ru-RU" smtClean="0"/>
              <a:t> = пр(t).</a:t>
            </a:r>
          </a:p>
          <a:p>
            <a:pPr>
              <a:defRPr/>
            </a:pPr>
            <a:r>
              <a:rPr lang="ru-RU" smtClean="0"/>
              <a:t>Зависимость  = пр(t) задаётся графически или в виде таблицы. 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Сила движения  P = P0 - P,  </a:t>
            </a:r>
          </a:p>
          <a:p>
            <a:pPr>
              <a:defRPr/>
            </a:pPr>
            <a:r>
              <a:rPr lang="ru-RU" smtClean="0"/>
              <a:t>где P0 – базовая сила движения, может быть замерена на стенде,</a:t>
            </a:r>
          </a:p>
          <a:p>
            <a:pPr>
              <a:defRPr/>
            </a:pPr>
            <a:r>
              <a:rPr lang="ru-RU" smtClean="0"/>
              <a:t>P –  изменение силы движения, как функции психофизиологических и биофизических свойств организма P = F (Х1, Х2, Х3, … , Хn) или P = P0 - (dP/dt)t.</a:t>
            </a:r>
          </a:p>
          <a:p>
            <a:pPr>
              <a:defRPr/>
            </a:pPr>
            <a:r>
              <a:rPr lang="ru-RU" smtClean="0"/>
              <a:t> Масса человека может определятся по формуле: </a:t>
            </a:r>
          </a:p>
          <a:p>
            <a:pPr>
              <a:defRPr/>
            </a:pPr>
            <a:r>
              <a:rPr lang="ru-RU" smtClean="0"/>
              <a:t>m = m0 – (dm/dt)t,</a:t>
            </a:r>
          </a:p>
          <a:p>
            <a:pPr>
              <a:defRPr/>
            </a:pPr>
            <a:r>
              <a:rPr lang="ru-RU" smtClean="0"/>
              <a:t>где m – масса человека в момент t,</a:t>
            </a:r>
          </a:p>
          <a:p>
            <a:pPr>
              <a:defRPr/>
            </a:pPr>
            <a:r>
              <a:rPr lang="ru-RU" smtClean="0"/>
              <a:t>m0 – масса человека в момент t,</a:t>
            </a:r>
          </a:p>
          <a:p>
            <a:pPr>
              <a:defRPr/>
            </a:pPr>
            <a:r>
              <a:rPr lang="ru-RU" smtClean="0"/>
              <a:t>dm/dt – расход массы,</a:t>
            </a:r>
          </a:p>
          <a:p>
            <a:pPr>
              <a:defRPr/>
            </a:pPr>
            <a:r>
              <a:rPr lang="ru-RU" smtClean="0"/>
              <a:t>t – время в минутах.</a:t>
            </a:r>
          </a:p>
          <a:p>
            <a:pPr>
              <a:defRPr/>
            </a:pPr>
            <a:r>
              <a:rPr lang="ru-RU" smtClean="0"/>
              <a:t>Сила лобового сопротивления человека определяется по формуле:</a:t>
            </a:r>
          </a:p>
          <a:p>
            <a:pPr>
              <a:defRPr/>
            </a:pPr>
            <a:r>
              <a:rPr lang="ru-RU" smtClean="0"/>
              <a:t>X = Cx(v2/2)S,</a:t>
            </a:r>
          </a:p>
          <a:p>
            <a:pPr>
              <a:defRPr/>
            </a:pPr>
            <a:r>
              <a:rPr lang="ru-RU" smtClean="0"/>
              <a:t>где Cx  - коэффициент силы лобового сопротивления,</a:t>
            </a:r>
          </a:p>
          <a:p>
            <a:pPr>
              <a:defRPr/>
            </a:pPr>
            <a:r>
              <a:rPr lang="ru-RU" smtClean="0"/>
              <a:t> – плотность воздуха,</a:t>
            </a:r>
          </a:p>
          <a:p>
            <a:pPr>
              <a:defRPr/>
            </a:pPr>
            <a:r>
              <a:rPr lang="ru-RU" smtClean="0"/>
              <a:t>v – скорость (м/сек),</a:t>
            </a:r>
          </a:p>
          <a:p>
            <a:pPr>
              <a:defRPr/>
            </a:pPr>
            <a:r>
              <a:rPr lang="ru-RU" smtClean="0"/>
              <a:t>S – площадь сопротивления тела человека (м2).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71629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. Формирование программы тренинга</a:t>
            </a:r>
          </a:p>
          <a:p>
            <a:r>
              <a:rPr lang="ru-RU" smtClean="0"/>
              <a:t>Блок – схема процесса подготовки спортсмена-легкоатлета.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. Формирование программы тренинга</a:t>
            </a:r>
          </a:p>
          <a:p>
            <a:pPr>
              <a:defRPr/>
            </a:pPr>
            <a:r>
              <a:rPr lang="ru-RU" smtClean="0"/>
              <a:t>Блок – схема процесса подготовки спортсмена-легкоатлета. 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1463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64507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КОРРЕКЦИЯ НАРУШЕННЫХ СИСТЕМНЫХ ФУНКЦИЙ ОРГАНИЗМА</a:t>
            </a:r>
            <a:br>
              <a:rPr lang="ru-RU" smtClean="0"/>
            </a:br>
            <a:endParaRPr lang="ru-RU" smtClean="0"/>
          </a:p>
          <a:p>
            <a:r>
              <a:rPr lang="ru-RU" smtClean="0"/>
              <a:t>При нарушении нейронных сетей могут быть использованы нейроморфные и структурные математические модели для предварительного анализа и рекомендаций по применению операционных средств нейропротезирования, </a:t>
            </a:r>
          </a:p>
          <a:p>
            <a:r>
              <a:rPr lang="ru-RU" smtClean="0"/>
              <a:t>имплантатов и </a:t>
            </a:r>
          </a:p>
          <a:p>
            <a:r>
              <a:rPr lang="ru-RU" smtClean="0"/>
              <a:t>стволовых клеток.</a:t>
            </a:r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КОРРЕКЦИЯ НАРУШЕННЫХ СИСТЕМНЫХ ФУНКЦИЙ ОРГАНИЗМА</a:t>
            </a:r>
            <a:br>
              <a:rPr lang="ru-RU" smtClean="0"/>
            </a:br>
            <a:endParaRPr lang="ru-RU" smtClean="0"/>
          </a:p>
          <a:p>
            <a:pPr>
              <a:defRPr/>
            </a:pPr>
            <a:r>
              <a:rPr lang="ru-RU" smtClean="0"/>
              <a:t>При нарушении нейронных сетей могут быть использованы нейроморфные и структурные математические модели для предварительного анализа и рекомендаций по применению операционных средств нейропротезирования, </a:t>
            </a:r>
          </a:p>
          <a:p>
            <a:pPr>
              <a:defRPr/>
            </a:pPr>
            <a:r>
              <a:rPr lang="ru-RU" smtClean="0"/>
              <a:t>имплантатов и </a:t>
            </a:r>
          </a:p>
          <a:p>
            <a:pPr>
              <a:defRPr/>
            </a:pPr>
            <a:r>
              <a:rPr lang="ru-RU" smtClean="0"/>
              <a:t>стволовых клеток.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62491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Нейропротезитрование — область неврологии, занимающаяся созданием и имплантацией искусственных устройств для восстановления нарушенных функций нервной системы или сенсорных органов (нейропротезов или нейроимплантов).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Нейропротезитрование — область неврологии, занимающаяся созданием и имплантацией искусственных устройств для восстановления нарушенных функций нервной системы или сенсорных органов (нейропротезов или нейроимплантов). 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11029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Имплантаты (также ошибочно импланты, от англ. implant) — класс изделий медицинского назначения, используемые для вживления в организм либо в роли протезов (заменителей отсутствующих органов человека), либо в качестве идентификатора (например, чип с информацией о домашнем животном, вживляемый под кожу).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Имплантаты (также ошибочно импланты, от англ. implant) — класс изделий медицинского назначения, используемые для вживления в организм либо в роли протезов (заменителей отсутствующих органов человека), либо в качестве идентификатора (например, чип с информацией о домашнем животном, вживляемый под кожу).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75981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Коррекция системных функций организма путём самовоспроизведения органов  с использованием стволовых клеток</a:t>
            </a:r>
            <a:br>
              <a:rPr lang="ru-RU" smtClean="0"/>
            </a:br>
            <a:endParaRPr lang="ru-RU" smtClean="0"/>
          </a:p>
          <a:p>
            <a:r>
              <a:rPr lang="ru-RU" smtClean="0"/>
              <a:t>Стволовые клетки — иерархия особых клеток живых организмов, каждая из которых способна впоследствии изменяться (дифференцироваться) особым образом (то есть получать специализацию и далее развиваться как обычная клетка). Стволовые клетки способны асимметрично делиться, из-за чего при делении образуется клетка, подобная материнской (самовоспроизведение), а также новая клетка, которая способна дифференцироваться.</a:t>
            </a:r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Коррекция системных функций организма путём самовоспроизведения органов  с использованием стволовых клеток</a:t>
            </a:r>
            <a:br>
              <a:rPr lang="ru-RU" smtClean="0"/>
            </a:br>
            <a:endParaRPr lang="ru-RU" smtClean="0"/>
          </a:p>
          <a:p>
            <a:pPr>
              <a:defRPr/>
            </a:pPr>
            <a:r>
              <a:rPr lang="ru-RU" smtClean="0"/>
              <a:t>Стволовые клетки — иерархия особых клеток живых организмов, каждая из которых способна впоследствии изменяться (дифференцироваться) особым образом (то есть получать специализацию и далее развиваться как обычная клетка). Стволовые клетки способны асимметрично делиться, из-за чего при делении образуется клетка, подобная материнской (самовоспроизведение), а также новая клетка, которая способна дифференцироваться.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20704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Роботизированная система "Да Винчи" состоит из 3 основных частей, которые образуют функциональное единство. Это панель управления, операционная панель и оптическая система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В настоящее время в мире уже выполнены тысячи операций с использованием DA VINCI и ZEUS.</a:t>
            </a:r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Роботизированная система "Да Винчи" состоит из 3 основных частей, которые образуют функциональное единство. Это панель управления, операционная панель и оптическая система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В настоящее время в мире уже выполнены тысячи операций с использованием DA VINCI и ZEUS.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49807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78193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r>
              <a:rPr lang="ru-RU" smtClean="0"/>
              <a:t>3. Системы </a:t>
            </a:r>
          </a:p>
          <a:p>
            <a:r>
              <a:rPr lang="ru-RU" smtClean="0"/>
              <a:t>физиотерапии, </a:t>
            </a:r>
          </a:p>
          <a:p>
            <a:r>
              <a:rPr lang="ru-RU" smtClean="0"/>
              <a:t>энергоинформационной биорезонансной </a:t>
            </a:r>
          </a:p>
          <a:p>
            <a:r>
              <a:rPr lang="ru-RU" smtClean="0"/>
              <a:t>и </a:t>
            </a:r>
          </a:p>
          <a:p>
            <a:r>
              <a:rPr lang="ru-RU" smtClean="0"/>
              <a:t>мультирезонансной </a:t>
            </a:r>
          </a:p>
          <a:p>
            <a:r>
              <a:rPr lang="ru-RU" smtClean="0"/>
              <a:t>терапии; </a:t>
            </a:r>
          </a:p>
          <a:p>
            <a:r>
              <a:rPr lang="ru-RU" smtClean="0"/>
              <a:t>www.sliderpoint.org</a:t>
            </a:r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3. Системы </a:t>
            </a:r>
          </a:p>
          <a:p>
            <a:pPr>
              <a:defRPr/>
            </a:pPr>
            <a:r>
              <a:rPr lang="ru-RU" smtClean="0"/>
              <a:t>физиотерапии, </a:t>
            </a:r>
          </a:p>
          <a:p>
            <a:pPr>
              <a:defRPr/>
            </a:pPr>
            <a:r>
              <a:rPr lang="ru-RU" smtClean="0"/>
              <a:t>энергоинформационной биорезонансной </a:t>
            </a:r>
          </a:p>
          <a:p>
            <a:pPr>
              <a:defRPr/>
            </a:pPr>
            <a:r>
              <a:rPr lang="ru-RU" smtClean="0"/>
              <a:t>и </a:t>
            </a:r>
          </a:p>
          <a:p>
            <a:pPr>
              <a:defRPr/>
            </a:pPr>
            <a:r>
              <a:rPr lang="ru-RU" smtClean="0"/>
              <a:t>мультирезонансной </a:t>
            </a:r>
          </a:p>
          <a:p>
            <a:pPr>
              <a:defRPr/>
            </a:pPr>
            <a:r>
              <a:rPr lang="ru-RU" smtClean="0"/>
              <a:t>терапии; 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</p:txBody>
      </p:sp>
    </p:spTree>
    <p:extLst>
      <p:ext uri="{BB962C8B-B14F-4D97-AF65-F5344CB8AC3E}">
        <p14:creationId xmlns:p14="http://schemas.microsoft.com/office/powerpoint/2010/main" val="193122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r>
              <a:rPr lang="ru-RU" smtClean="0"/>
              <a:t>3. Системы физиотерапии, </a:t>
            </a:r>
          </a:p>
          <a:p>
            <a:r>
              <a:rPr lang="ru-RU" smtClean="0"/>
              <a:t>энергоинформационной биорезонансной </a:t>
            </a:r>
          </a:p>
          <a:p>
            <a:r>
              <a:rPr lang="ru-RU" smtClean="0"/>
              <a:t>и </a:t>
            </a:r>
          </a:p>
          <a:p>
            <a:r>
              <a:rPr lang="ru-RU" smtClean="0"/>
              <a:t>мультирезонансной </a:t>
            </a:r>
          </a:p>
          <a:p>
            <a:r>
              <a:rPr lang="ru-RU" smtClean="0"/>
              <a:t>терапии; </a:t>
            </a:r>
          </a:p>
          <a:p>
            <a:r>
              <a:rPr lang="ru-RU" smtClean="0"/>
              <a:t>www.sliderpoint.org</a:t>
            </a:r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3. Системы физиотерапии, </a:t>
            </a:r>
          </a:p>
          <a:p>
            <a:pPr>
              <a:defRPr/>
            </a:pPr>
            <a:r>
              <a:rPr lang="ru-RU" smtClean="0"/>
              <a:t>энергоинформационной биорезонансной </a:t>
            </a:r>
          </a:p>
          <a:p>
            <a:pPr>
              <a:defRPr/>
            </a:pPr>
            <a:r>
              <a:rPr lang="ru-RU" smtClean="0"/>
              <a:t>и </a:t>
            </a:r>
          </a:p>
          <a:p>
            <a:pPr>
              <a:defRPr/>
            </a:pPr>
            <a:r>
              <a:rPr lang="ru-RU" smtClean="0"/>
              <a:t>мультирезонансной </a:t>
            </a:r>
          </a:p>
          <a:p>
            <a:pPr>
              <a:defRPr/>
            </a:pPr>
            <a:r>
              <a:rPr lang="ru-RU" smtClean="0"/>
              <a:t>терапии; 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</p:txBody>
      </p:sp>
    </p:spTree>
    <p:extLst>
      <p:ext uri="{BB962C8B-B14F-4D97-AF65-F5344CB8AC3E}">
        <p14:creationId xmlns:p14="http://schemas.microsoft.com/office/powerpoint/2010/main" val="6247068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Схема работы внутреннего органа при нагрузках </a:t>
            </a:r>
            <a:br>
              <a:rPr lang="ru-RU" smtClean="0"/>
            </a:br>
            <a:r>
              <a:rPr lang="ru-RU" smtClean="0"/>
              <a:t>График спектрального индекса человека.</a:t>
            </a:r>
            <a:br>
              <a:rPr lang="ru-RU" smtClean="0"/>
            </a:br>
            <a:r>
              <a:rPr lang="ru-RU" smtClean="0"/>
              <a:t>Два центра регуляции.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Схема работы внутреннего органа при нагрузках </a:t>
            </a:r>
            <a:br>
              <a:rPr lang="ru-RU" smtClean="0"/>
            </a:br>
            <a:r>
              <a:rPr lang="ru-RU" smtClean="0"/>
              <a:t>График спектрального индекса человека.</a:t>
            </a:r>
            <a:br>
              <a:rPr lang="ru-RU" smtClean="0"/>
            </a:br>
            <a:r>
              <a:rPr lang="ru-RU" smtClean="0"/>
              <a:t>Два центра регуляции.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08187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Первое и единственное в России методическое  пособие по музыкотерапии для врачей и клинических психологов </a:t>
            </a:r>
          </a:p>
          <a:p>
            <a:r>
              <a:rPr lang="ru-RU" smtClean="0"/>
              <a:t>утверженное Министерством Здравоохранения  Р.Ф. в 2001 году (автор врач-музыкотерапевт </a:t>
            </a:r>
          </a:p>
          <a:p>
            <a:r>
              <a:rPr lang="ru-RU" smtClean="0"/>
              <a:t>Рушель Блаво.)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Первое и единственное в России методическое  пособие по музыкотерапии для врачей и клинических психологов </a:t>
            </a:r>
          </a:p>
          <a:p>
            <a:pPr>
              <a:defRPr/>
            </a:pPr>
            <a:r>
              <a:rPr lang="ru-RU" smtClean="0"/>
              <a:t>утверженное Министерством Здравоохранения  Р.Ф. в 2001 году (автор врач-музыкотерапевт </a:t>
            </a:r>
          </a:p>
          <a:p>
            <a:pPr>
              <a:defRPr/>
            </a:pPr>
            <a:r>
              <a:rPr lang="ru-RU" smtClean="0"/>
              <a:t>Рушель Блаво.)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53327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Структура общего алгоритма формирования музыкального сеанса по воздействию на организм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Структура общего алгоритма формирования музыкального сеанса по воздействию на организм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74234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Таблица воздействия цвета на различные органы человека.</a:t>
            </a:r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Таблица воздействия цвета на различные органы человека.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55041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Соотношение восприятия цвета больными и здоровыми людьми.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Соотношение восприятия цвета больными и здоровыми людьми.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72460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Волновая структура мозга в различных состояниях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Волновая структура мозга в различных состояниях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60410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Также цвет очень широко используется совместно со звуком. Существует специальное устройство, оно используется для тренировки мозга,для отдыха и релаксации, для снов.</a:t>
            </a:r>
          </a:p>
          <a:p>
            <a:r>
              <a:rPr lang="ru-RU" smtClean="0"/>
              <a:t>Это устройство называется «Майндмашина»(mindmachine)</a:t>
            </a:r>
          </a:p>
          <a:p>
            <a:r>
              <a:rPr lang="ru-RU" smtClean="0"/>
              <a:t>В дословном переводе этот термин означает «машина для ума».</a:t>
            </a:r>
          </a:p>
          <a:p>
            <a:r>
              <a:rPr lang="ru-RU" smtClean="0"/>
              <a:t>Для этих приспособлений существует множество дисков с «упражнениями» - это различные программы которые воздействуют на наш мозг.</a:t>
            </a:r>
          </a:p>
          <a:p>
            <a:r>
              <a:rPr lang="ru-RU" smtClean="0"/>
              <a:t>В ряде книг по технологиям бизнеса зарубежные авторы участливо советуют новоиспеченным российским бизнесменам: «Если Вы сильно устаете на работе, то воспользуйтесь MIND MACHINE!»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Также цвет очень широко используется совместно со звуком. Существует специальное устройство, оно используется для тренировки мозга,для отдыха и релаксации, для снов.</a:t>
            </a:r>
          </a:p>
          <a:p>
            <a:pPr>
              <a:defRPr/>
            </a:pPr>
            <a:r>
              <a:rPr lang="ru-RU" smtClean="0"/>
              <a:t>Это устройство называется «Майндмашина»(mindmachine)</a:t>
            </a:r>
          </a:p>
          <a:p>
            <a:pPr>
              <a:defRPr/>
            </a:pPr>
            <a:r>
              <a:rPr lang="ru-RU" smtClean="0"/>
              <a:t>В дословном переводе этот термин означает «машина для ума».</a:t>
            </a:r>
          </a:p>
          <a:p>
            <a:pPr>
              <a:defRPr/>
            </a:pPr>
            <a:r>
              <a:rPr lang="ru-RU" smtClean="0"/>
              <a:t>Для этих приспособлений существует множество дисков с «упражнениями» - это различные программы которые воздействуют на наш мозг.</a:t>
            </a:r>
          </a:p>
          <a:p>
            <a:pPr>
              <a:defRPr/>
            </a:pPr>
            <a:r>
              <a:rPr lang="ru-RU" smtClean="0"/>
              <a:t>В ряде книг по технологиям бизнеса зарубежные авторы участливо советуют новоиспеченным российским бизнесменам: «Если Вы сильно устаете на работе, то воспользуйтесь MIND MACHINE!»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43896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Схема воздействия майндмашины и результаты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Схема воздействия майндмашины и результаты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80049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35708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r>
              <a:rPr lang="ru-RU" smtClean="0"/>
              <a:t>4. Технологии </a:t>
            </a:r>
          </a:p>
          <a:p>
            <a:r>
              <a:rPr lang="ru-RU" smtClean="0"/>
              <a:t>самоорганизации системных механизмов поведения (системогенеза) личности, </a:t>
            </a:r>
          </a:p>
          <a:p>
            <a:r>
              <a:rPr lang="ru-RU" smtClean="0"/>
              <a:t>реализующих эффективный творческий процесс формирования профессиональных знаний и умений </a:t>
            </a:r>
          </a:p>
          <a:p>
            <a:r>
              <a:rPr lang="ru-RU" smtClean="0"/>
              <a:t>на базе когнитивных, виртуальных, системных,  информационных технологий</a:t>
            </a:r>
          </a:p>
          <a:p>
            <a:r>
              <a:rPr lang="ru-RU" smtClean="0"/>
              <a:t>www.sliderpoint.org</a:t>
            </a:r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4. Технологии </a:t>
            </a:r>
          </a:p>
          <a:p>
            <a:pPr>
              <a:defRPr/>
            </a:pPr>
            <a:r>
              <a:rPr lang="ru-RU" smtClean="0"/>
              <a:t>самоорганизации системных механизмов поведения (системогенеза) личности, </a:t>
            </a:r>
          </a:p>
          <a:p>
            <a:pPr>
              <a:defRPr/>
            </a:pPr>
            <a:r>
              <a:rPr lang="ru-RU" smtClean="0"/>
              <a:t>реализующих эффективный творческий процесс формирования профессиональных знаний и умений </a:t>
            </a:r>
          </a:p>
          <a:p>
            <a:pPr>
              <a:defRPr/>
            </a:pPr>
            <a:r>
              <a:rPr lang="ru-RU" smtClean="0"/>
              <a:t>на базе когнитивных, виртуальных, системных,  информационных технологий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</p:txBody>
      </p:sp>
    </p:spTree>
    <p:extLst>
      <p:ext uri="{BB962C8B-B14F-4D97-AF65-F5344CB8AC3E}">
        <p14:creationId xmlns:p14="http://schemas.microsoft.com/office/powerpoint/2010/main" val="1193290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r>
              <a:rPr lang="ru-RU" smtClean="0"/>
              <a:t>4. Технологии </a:t>
            </a:r>
          </a:p>
          <a:p>
            <a:r>
              <a:rPr lang="ru-RU" smtClean="0"/>
              <a:t>самоорганизации системных механизмов поведения (системогенеза) личности, </a:t>
            </a:r>
          </a:p>
          <a:p>
            <a:r>
              <a:rPr lang="ru-RU" smtClean="0"/>
              <a:t>реализующих эффективный творческий процесс формирования профессиональных знаний и умений </a:t>
            </a:r>
          </a:p>
          <a:p>
            <a:r>
              <a:rPr lang="ru-RU" smtClean="0"/>
              <a:t>на базе когнитивных, виртуальных, системных,  информационных технологий. </a:t>
            </a:r>
          </a:p>
          <a:p>
            <a:r>
              <a:rPr lang="ru-RU" smtClean="0"/>
              <a:t>www.sliderpoint.org</a:t>
            </a:r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4. Технологии </a:t>
            </a:r>
          </a:p>
          <a:p>
            <a:pPr>
              <a:defRPr/>
            </a:pPr>
            <a:r>
              <a:rPr lang="ru-RU" smtClean="0"/>
              <a:t>самоорганизации системных механизмов поведения (системогенеза) личности, </a:t>
            </a:r>
          </a:p>
          <a:p>
            <a:pPr>
              <a:defRPr/>
            </a:pPr>
            <a:r>
              <a:rPr lang="ru-RU" smtClean="0"/>
              <a:t>реализующих эффективный творческий процесс формирования профессиональных знаний и умений </a:t>
            </a:r>
          </a:p>
          <a:p>
            <a:pPr>
              <a:defRPr/>
            </a:pPr>
            <a:r>
              <a:rPr lang="ru-RU" smtClean="0"/>
              <a:t>на базе когнитивных, виртуальных, системных,  информационных технологий. 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</p:txBody>
      </p:sp>
    </p:spTree>
    <p:extLst>
      <p:ext uri="{BB962C8B-B14F-4D97-AF65-F5344CB8AC3E}">
        <p14:creationId xmlns:p14="http://schemas.microsoft.com/office/powerpoint/2010/main" val="396253007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Таким образом, </a:t>
            </a:r>
          </a:p>
          <a:p>
            <a:r>
              <a:rPr lang="ru-RU" smtClean="0"/>
              <a:t>как информационные технологии, </a:t>
            </a:r>
          </a:p>
          <a:p>
            <a:r>
              <a:rPr lang="ru-RU" smtClean="0"/>
              <a:t>так и средства когнитивной, виртуальной психологии, </a:t>
            </a:r>
          </a:p>
          <a:p>
            <a:r>
              <a:rPr lang="ru-RU" smtClean="0"/>
              <a:t>активизирующие самоорганизацию функциональных систем, </a:t>
            </a:r>
          </a:p>
          <a:p>
            <a:r>
              <a:rPr lang="ru-RU" smtClean="0"/>
              <a:t>системных механизмов поведения личности, </a:t>
            </a:r>
          </a:p>
          <a:p>
            <a:r>
              <a:rPr lang="ru-RU" smtClean="0"/>
              <a:t>в информационном творческом процессе формирования профессиональных знаний и умений, </a:t>
            </a:r>
          </a:p>
          <a:p>
            <a:r>
              <a:rPr lang="ru-RU" smtClean="0"/>
              <a:t>гарантируют определённый уровень социальной защищённости.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Таким образом, </a:t>
            </a:r>
          </a:p>
          <a:p>
            <a:pPr>
              <a:defRPr/>
            </a:pPr>
            <a:r>
              <a:rPr lang="ru-RU" smtClean="0"/>
              <a:t>как информационные технологии, </a:t>
            </a:r>
          </a:p>
          <a:p>
            <a:pPr>
              <a:defRPr/>
            </a:pPr>
            <a:r>
              <a:rPr lang="ru-RU" smtClean="0"/>
              <a:t>так и средства когнитивной, виртуальной психологии, </a:t>
            </a:r>
          </a:p>
          <a:p>
            <a:pPr>
              <a:defRPr/>
            </a:pPr>
            <a:r>
              <a:rPr lang="ru-RU" smtClean="0"/>
              <a:t>активизирующие самоорганизацию функциональных систем, </a:t>
            </a:r>
          </a:p>
          <a:p>
            <a:pPr>
              <a:defRPr/>
            </a:pPr>
            <a:r>
              <a:rPr lang="ru-RU" smtClean="0"/>
              <a:t>системных механизмов поведения личности, </a:t>
            </a:r>
          </a:p>
          <a:p>
            <a:pPr>
              <a:defRPr/>
            </a:pPr>
            <a:r>
              <a:rPr lang="ru-RU" smtClean="0"/>
              <a:t>в информационном творческом процессе формирования профессиональных знаний и умений, </a:t>
            </a:r>
          </a:p>
          <a:p>
            <a:pPr>
              <a:defRPr/>
            </a:pPr>
            <a:r>
              <a:rPr lang="ru-RU" smtClean="0"/>
              <a:t>гарантируют определённый уровень социальной защищённости.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33953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Никольский </a:t>
            </a:r>
            <a:br>
              <a:rPr lang="ru-RU" smtClean="0"/>
            </a:br>
            <a:r>
              <a:rPr lang="ru-RU" smtClean="0"/>
              <a:t>Анатолий </a:t>
            </a:r>
            <a:br>
              <a:rPr lang="ru-RU" smtClean="0"/>
            </a:br>
            <a:r>
              <a:rPr lang="ru-RU" smtClean="0"/>
              <a:t>Евгеньевич</a:t>
            </a:r>
            <a:br>
              <a:rPr lang="ru-RU" smtClean="0"/>
            </a:br>
            <a:r>
              <a:rPr lang="ru-RU" smtClean="0"/>
              <a:t> </a:t>
            </a:r>
            <a:br>
              <a:rPr lang="ru-RU" smtClean="0"/>
            </a:br>
            <a:r>
              <a:rPr lang="ru-RU" smtClean="0"/>
              <a:t>8-916-112-87-84</a:t>
            </a:r>
            <a:br>
              <a:rPr lang="ru-RU" smtClean="0"/>
            </a:br>
            <a:r>
              <a:rPr lang="ru-RU" smtClean="0"/>
              <a:t>8-906-766-68-06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nikae1936@yandex.ru</a:t>
            </a:r>
          </a:p>
          <a:p>
            <a:r>
              <a:rPr lang="ru-RU" smtClean="0"/>
              <a:t>Благодарю за внимание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Никольский </a:t>
            </a:r>
            <a:br>
              <a:rPr lang="ru-RU" smtClean="0"/>
            </a:br>
            <a:r>
              <a:rPr lang="ru-RU" smtClean="0"/>
              <a:t>Анатолий </a:t>
            </a:r>
            <a:br>
              <a:rPr lang="ru-RU" smtClean="0"/>
            </a:br>
            <a:r>
              <a:rPr lang="ru-RU" smtClean="0"/>
              <a:t>Евгеньевич</a:t>
            </a:r>
            <a:br>
              <a:rPr lang="ru-RU" smtClean="0"/>
            </a:br>
            <a:r>
              <a:rPr lang="ru-RU" smtClean="0"/>
              <a:t> </a:t>
            </a:r>
            <a:br>
              <a:rPr lang="ru-RU" smtClean="0"/>
            </a:br>
            <a:r>
              <a:rPr lang="ru-RU" smtClean="0"/>
              <a:t>8-916-112-87-84</a:t>
            </a:r>
            <a:br>
              <a:rPr lang="ru-RU" smtClean="0"/>
            </a:br>
            <a:r>
              <a:rPr lang="ru-RU" smtClean="0"/>
              <a:t>8-906-766-68-06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nikae1936@yandex.ru</a:t>
            </a:r>
          </a:p>
          <a:p>
            <a:pPr>
              <a:defRPr/>
            </a:pPr>
            <a:r>
              <a:rPr lang="ru-RU" smtClean="0"/>
              <a:t>Благодарю за внимание</a:t>
            </a:r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0977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Математическая модель взаимодействия человека</a:t>
            </a:r>
          </a:p>
          <a:p>
            <a:r>
              <a:rPr lang="ru-RU" smtClean="0"/>
              <a:t>Структура общей системы включает взаимодействие </a:t>
            </a:r>
          </a:p>
          <a:p>
            <a:r>
              <a:rPr lang="ru-RU" smtClean="0"/>
              <a:t>УС  ↔ ОУ, </a:t>
            </a:r>
          </a:p>
          <a:p>
            <a:r>
              <a:rPr lang="ru-RU" smtClean="0"/>
              <a:t> УС: (УСа, ИУП, ЧУ), </a:t>
            </a:r>
          </a:p>
          <a:p>
            <a:r>
              <a:rPr lang="ru-RU" smtClean="0"/>
              <a:t>Где</a:t>
            </a:r>
          </a:p>
          <a:p>
            <a:r>
              <a:rPr lang="ru-RU" smtClean="0"/>
              <a:t> ОУ- объект управления - обучаемая личность осуществляет взаимодействие с УС через ИУП по различным информационным каналам, таким как зрительный, тактильный, биомеханический, слуховой, обонятельный, вестибулярный и другие, характеризующимся параметрами ki, i= 1,2…,l.  В каждом из каналов человеком, как правило, выполняются операции: обнаружение и распознавание информации, анализ ситуаций и принятие решений, выполнение команд управления. </a:t>
            </a:r>
          </a:p>
          <a:p>
            <a:r>
              <a:rPr lang="ru-RU" smtClean="0"/>
              <a:t>УС - система, реализующая режим управления обучением. </a:t>
            </a:r>
          </a:p>
          <a:p>
            <a:r>
              <a:rPr lang="ru-RU" smtClean="0"/>
              <a:t>ИУП включает систему отображения информации (СОИ) и органы управления (ОрУ). В свою очередь СОИ состоит из элементов отображения информации (экранов дисплеев, мнемосхем, приборов, сигнализаторов и др.), определяемых параметрами ai, i=1,2, …, m, а структура ОрУ - элементы управления (клавиатура, ручки, тумблеры, контакты и др.) с параметрами bi, i=1, 2, …, k. </a:t>
            </a:r>
          </a:p>
          <a:p>
            <a:r>
              <a:rPr lang="ru-RU" smtClean="0"/>
              <a:t>УСа- функционально - алгоритмическая структура управления</a:t>
            </a:r>
          </a:p>
          <a:p>
            <a:r>
              <a:rPr lang="ru-RU" smtClean="0"/>
              <a:t>ЧУ - Человек учитель 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Математическая модель взаимодействия человека</a:t>
            </a:r>
          </a:p>
          <a:p>
            <a:pPr>
              <a:defRPr/>
            </a:pPr>
            <a:r>
              <a:rPr lang="ru-RU" smtClean="0"/>
              <a:t>Структура общей системы включает взаимодействие </a:t>
            </a:r>
          </a:p>
          <a:p>
            <a:pPr>
              <a:defRPr/>
            </a:pPr>
            <a:r>
              <a:rPr lang="ru-RU" smtClean="0"/>
              <a:t>УС  ↔ ОУ, </a:t>
            </a:r>
          </a:p>
          <a:p>
            <a:pPr>
              <a:defRPr/>
            </a:pPr>
            <a:r>
              <a:rPr lang="ru-RU" smtClean="0"/>
              <a:t> УС: (УСа, ИУП, ЧУ), </a:t>
            </a:r>
          </a:p>
          <a:p>
            <a:pPr>
              <a:defRPr/>
            </a:pPr>
            <a:r>
              <a:rPr lang="ru-RU" smtClean="0"/>
              <a:t>Где</a:t>
            </a:r>
          </a:p>
          <a:p>
            <a:pPr>
              <a:defRPr/>
            </a:pPr>
            <a:r>
              <a:rPr lang="ru-RU" smtClean="0"/>
              <a:t> ОУ- объект управления - обучаемая личность осуществляет взаимодействие с УС через ИУП по различным информационным каналам, таким как зрительный, тактильный, биомеханический, слуховой, обонятельный, вестибулярный и другие, характеризующимся параметрами ki, i= 1,2…,l.  В каждом из каналов человеком, как правило, выполняются операции: обнаружение и распознавание информации, анализ ситуаций и принятие решений, выполнение команд управления. </a:t>
            </a:r>
          </a:p>
          <a:p>
            <a:pPr>
              <a:defRPr/>
            </a:pPr>
            <a:r>
              <a:rPr lang="ru-RU" smtClean="0"/>
              <a:t>УС - система, реализующая режим управления обучением. </a:t>
            </a:r>
          </a:p>
          <a:p>
            <a:pPr>
              <a:defRPr/>
            </a:pPr>
            <a:r>
              <a:rPr lang="ru-RU" smtClean="0"/>
              <a:t>ИУП включает систему отображения информации (СОИ) и органы управления (ОрУ). В свою очередь СОИ состоит из элементов отображения информации (экранов дисплеев, мнемосхем, приборов, сигнализаторов и др.), определяемых параметрами ai, i=1,2, …, m, а структура ОрУ - элементы управления (клавиатура, ручки, тумблеры, контакты и др.) с параметрами bi, i=1, 2, …, k. </a:t>
            </a:r>
          </a:p>
          <a:p>
            <a:pPr>
              <a:defRPr/>
            </a:pPr>
            <a:r>
              <a:rPr lang="ru-RU" smtClean="0"/>
              <a:t>УСа- функционально - алгоритмическая структура управления</a:t>
            </a:r>
          </a:p>
          <a:p>
            <a:pPr>
              <a:defRPr/>
            </a:pPr>
            <a:r>
              <a:rPr lang="ru-RU" smtClean="0"/>
              <a:t>ЧУ - Человек учитель </a:t>
            </a:r>
          </a:p>
          <a:p>
            <a:pPr>
              <a:defRPr/>
            </a:pPr>
            <a:endParaRPr lang="ru-RU" smtClean="0"/>
          </a:p>
          <a:p>
            <a:pPr>
              <a:defRPr/>
            </a:pPr>
            <a:endParaRPr lang="ru-RU" smtClean="0"/>
          </a:p>
          <a:p>
            <a:pPr>
              <a:defRPr/>
            </a:pPr>
            <a:r>
              <a:rPr lang="ru-RU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5532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997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</a:p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646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760 w 6027"/>
                <a:gd name="T1" fmla="*/ 1248 h 2296"/>
                <a:gd name="T2" fmla="*/ 0 w 6027"/>
                <a:gd name="T3" fmla="*/ 1248 h 2296"/>
                <a:gd name="T4" fmla="*/ 0 w 6027"/>
                <a:gd name="T5" fmla="*/ 0 h 2296"/>
                <a:gd name="T6" fmla="*/ 5760 w 6027"/>
                <a:gd name="T7" fmla="*/ 0 h 2296"/>
                <a:gd name="T8" fmla="*/ 5760 w 6027"/>
                <a:gd name="T9" fmla="*/ 1248 h 2296"/>
                <a:gd name="T10" fmla="*/ 5760 w 6027"/>
                <a:gd name="T11" fmla="*/ 1248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895600 w 5748"/>
              <a:gd name="T1" fmla="*/ 609600 h 246"/>
              <a:gd name="T2" fmla="*/ 0 w 5748"/>
              <a:gd name="T3" fmla="*/ 609600 h 246"/>
              <a:gd name="T4" fmla="*/ 0 w 5748"/>
              <a:gd name="T5" fmla="*/ 0 h 246"/>
              <a:gd name="T6" fmla="*/ 2895600 w 5748"/>
              <a:gd name="T7" fmla="*/ 0 h 246"/>
              <a:gd name="T8" fmla="*/ 2895600 w 5748"/>
              <a:gd name="T9" fmla="*/ 609600 h 246"/>
              <a:gd name="T10" fmla="*/ 2895600 w 5748"/>
              <a:gd name="T11" fmla="*/ 609600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0 h 353"/>
                  <a:gd name="T4" fmla="*/ 24 w 186"/>
                  <a:gd name="T5" fmla="*/ 34 h 353"/>
                  <a:gd name="T6" fmla="*/ 18 w 186"/>
                  <a:gd name="T7" fmla="*/ 74 h 353"/>
                  <a:gd name="T8" fmla="*/ 42 w 186"/>
                  <a:gd name="T9" fmla="*/ 128 h 353"/>
                  <a:gd name="T10" fmla="*/ 48 w 186"/>
                  <a:gd name="T11" fmla="*/ 181 h 353"/>
                  <a:gd name="T12" fmla="*/ 0 w 186"/>
                  <a:gd name="T13" fmla="*/ 395 h 353"/>
                  <a:gd name="T14" fmla="*/ 54 w 186"/>
                  <a:gd name="T15" fmla="*/ 261 h 353"/>
                  <a:gd name="T16" fmla="*/ 84 w 186"/>
                  <a:gd name="T17" fmla="*/ 242 h 353"/>
                  <a:gd name="T18" fmla="*/ 126 w 186"/>
                  <a:gd name="T19" fmla="*/ 141 h 353"/>
                  <a:gd name="T20" fmla="*/ 144 w 186"/>
                  <a:gd name="T21" fmla="*/ 134 h 353"/>
                  <a:gd name="T22" fmla="*/ 144 w 186"/>
                  <a:gd name="T23" fmla="*/ 101 h 353"/>
                  <a:gd name="T24" fmla="*/ 186 w 186"/>
                  <a:gd name="T25" fmla="*/ 74 h 353"/>
                  <a:gd name="T26" fmla="*/ 162 w 186"/>
                  <a:gd name="T27" fmla="*/ 67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7 h 66"/>
                  <a:gd name="T8" fmla="*/ 6 w 155"/>
                  <a:gd name="T9" fmla="*/ 20 h 66"/>
                  <a:gd name="T10" fmla="*/ 0 w 155"/>
                  <a:gd name="T11" fmla="*/ 27 h 66"/>
                  <a:gd name="T12" fmla="*/ 78 w 155"/>
                  <a:gd name="T13" fmla="*/ 67 h 66"/>
                  <a:gd name="T14" fmla="*/ 96 w 155"/>
                  <a:gd name="T15" fmla="*/ 47 h 66"/>
                  <a:gd name="T16" fmla="*/ 155 w 155"/>
                  <a:gd name="T17" fmla="*/ 74 h 66"/>
                  <a:gd name="T18" fmla="*/ 126 w 155"/>
                  <a:gd name="T19" fmla="*/ 27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41 h 72"/>
                  <a:gd name="T2" fmla="*/ 0 w 42"/>
                  <a:gd name="T3" fmla="*/ 20 h 72"/>
                  <a:gd name="T4" fmla="*/ 12 w 42"/>
                  <a:gd name="T5" fmla="*/ 7 h 72"/>
                  <a:gd name="T6" fmla="*/ 0 w 42"/>
                  <a:gd name="T7" fmla="*/ 7 h 72"/>
                  <a:gd name="T8" fmla="*/ 12 w 42"/>
                  <a:gd name="T9" fmla="*/ 7 h 72"/>
                  <a:gd name="T10" fmla="*/ 24 w 42"/>
                  <a:gd name="T11" fmla="*/ 7 h 72"/>
                  <a:gd name="T12" fmla="*/ 36 w 42"/>
                  <a:gd name="T13" fmla="*/ 7 h 72"/>
                  <a:gd name="T14" fmla="*/ 42 w 42"/>
                  <a:gd name="T15" fmla="*/ 0 h 72"/>
                  <a:gd name="T16" fmla="*/ 30 w 42"/>
                  <a:gd name="T17" fmla="*/ 20 h 72"/>
                  <a:gd name="T18" fmla="*/ 42 w 42"/>
                  <a:gd name="T19" fmla="*/ 54 h 72"/>
                  <a:gd name="T20" fmla="*/ 12 w 42"/>
                  <a:gd name="T21" fmla="*/ 81 h 72"/>
                  <a:gd name="T22" fmla="*/ 6 w 42"/>
                  <a:gd name="T23" fmla="*/ 41 h 72"/>
                  <a:gd name="T24" fmla="*/ 6 w 42"/>
                  <a:gd name="T25" fmla="*/ 4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1 h 287"/>
                <a:gd name="T4" fmla="*/ 66 w 365"/>
                <a:gd name="T5" fmla="*/ 110 h 287"/>
                <a:gd name="T6" fmla="*/ 143 w 365"/>
                <a:gd name="T7" fmla="*/ 183 h 287"/>
                <a:gd name="T8" fmla="*/ 191 w 365"/>
                <a:gd name="T9" fmla="*/ 170 h 287"/>
                <a:gd name="T10" fmla="*/ 341 w 365"/>
                <a:gd name="T11" fmla="*/ 291 h 287"/>
                <a:gd name="T12" fmla="*/ 305 w 365"/>
                <a:gd name="T13" fmla="*/ 176 h 287"/>
                <a:gd name="T14" fmla="*/ 365 w 365"/>
                <a:gd name="T15" fmla="*/ 134 h 287"/>
                <a:gd name="T16" fmla="*/ 359 w 365"/>
                <a:gd name="T17" fmla="*/ 128 h 287"/>
                <a:gd name="T18" fmla="*/ 335 w 365"/>
                <a:gd name="T19" fmla="*/ 116 h 287"/>
                <a:gd name="T20" fmla="*/ 299 w 365"/>
                <a:gd name="T21" fmla="*/ 91 h 287"/>
                <a:gd name="T22" fmla="*/ 257 w 365"/>
                <a:gd name="T23" fmla="*/ 73 h 287"/>
                <a:gd name="T24" fmla="*/ 215 w 365"/>
                <a:gd name="T25" fmla="*/ 55 h 287"/>
                <a:gd name="T26" fmla="*/ 173 w 365"/>
                <a:gd name="T27" fmla="*/ 37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1 h 60"/>
                <a:gd name="T16" fmla="*/ 65 w 71"/>
                <a:gd name="T17" fmla="*/ 43 h 60"/>
                <a:gd name="T18" fmla="*/ 71 w 71"/>
                <a:gd name="T19" fmla="*/ 55 h 60"/>
                <a:gd name="T20" fmla="*/ 71 w 71"/>
                <a:gd name="T21" fmla="*/ 61 h 60"/>
                <a:gd name="T22" fmla="*/ 59 w 71"/>
                <a:gd name="T23" fmla="*/ 55 h 60"/>
                <a:gd name="T24" fmla="*/ 47 w 71"/>
                <a:gd name="T25" fmla="*/ 43 h 60"/>
                <a:gd name="T26" fmla="*/ 23 w 71"/>
                <a:gd name="T27" fmla="*/ 31 h 60"/>
                <a:gd name="T28" fmla="*/ 23 w 71"/>
                <a:gd name="T29" fmla="*/ 37 h 60"/>
                <a:gd name="T30" fmla="*/ 18 w 71"/>
                <a:gd name="T31" fmla="*/ 43 h 60"/>
                <a:gd name="T32" fmla="*/ 12 w 71"/>
                <a:gd name="T33" fmla="*/ 49 h 60"/>
                <a:gd name="T34" fmla="*/ 6 w 71"/>
                <a:gd name="T35" fmla="*/ 49 h 60"/>
                <a:gd name="T36" fmla="*/ 6 w 71"/>
                <a:gd name="T37" fmla="*/ 49 h 60"/>
                <a:gd name="T38" fmla="*/ 6 w 71"/>
                <a:gd name="T39" fmla="*/ 37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5 h 162"/>
                <a:gd name="T10" fmla="*/ 96 w 161"/>
                <a:gd name="T11" fmla="*/ 61 h 162"/>
                <a:gd name="T12" fmla="*/ 102 w 161"/>
                <a:gd name="T13" fmla="*/ 73 h 162"/>
                <a:gd name="T14" fmla="*/ 108 w 161"/>
                <a:gd name="T15" fmla="*/ 85 h 162"/>
                <a:gd name="T16" fmla="*/ 120 w 161"/>
                <a:gd name="T17" fmla="*/ 97 h 162"/>
                <a:gd name="T18" fmla="*/ 143 w 161"/>
                <a:gd name="T19" fmla="*/ 115 h 162"/>
                <a:gd name="T20" fmla="*/ 155 w 161"/>
                <a:gd name="T21" fmla="*/ 140 h 162"/>
                <a:gd name="T22" fmla="*/ 161 w 161"/>
                <a:gd name="T23" fmla="*/ 158 h 162"/>
                <a:gd name="T24" fmla="*/ 161 w 161"/>
                <a:gd name="T25" fmla="*/ 164 h 162"/>
                <a:gd name="T26" fmla="*/ 96 w 161"/>
                <a:gd name="T27" fmla="*/ 103 h 162"/>
                <a:gd name="T28" fmla="*/ 30 w 161"/>
                <a:gd name="T29" fmla="*/ 55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1 h 60"/>
                <a:gd name="T4" fmla="*/ 41 w 59"/>
                <a:gd name="T5" fmla="*/ 37 h 60"/>
                <a:gd name="T6" fmla="*/ 47 w 59"/>
                <a:gd name="T7" fmla="*/ 43 h 60"/>
                <a:gd name="T8" fmla="*/ 53 w 59"/>
                <a:gd name="T9" fmla="*/ 55 h 60"/>
                <a:gd name="T10" fmla="*/ 53 w 59"/>
                <a:gd name="T11" fmla="*/ 61 h 60"/>
                <a:gd name="T12" fmla="*/ 47 w 59"/>
                <a:gd name="T13" fmla="*/ 55 h 60"/>
                <a:gd name="T14" fmla="*/ 35 w 59"/>
                <a:gd name="T15" fmla="*/ 49 h 60"/>
                <a:gd name="T16" fmla="*/ 23 w 59"/>
                <a:gd name="T17" fmla="*/ 37 h 60"/>
                <a:gd name="T18" fmla="*/ 17 w 59"/>
                <a:gd name="T19" fmla="*/ 31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7 h 204"/>
                <a:gd name="T2" fmla="*/ 245 w 245"/>
                <a:gd name="T3" fmla="*/ 43 h 204"/>
                <a:gd name="T4" fmla="*/ 209 w 245"/>
                <a:gd name="T5" fmla="*/ 85 h 204"/>
                <a:gd name="T6" fmla="*/ 143 w 245"/>
                <a:gd name="T7" fmla="*/ 134 h 204"/>
                <a:gd name="T8" fmla="*/ 167 w 245"/>
                <a:gd name="T9" fmla="*/ 158 h 204"/>
                <a:gd name="T10" fmla="*/ 179 w 245"/>
                <a:gd name="T11" fmla="*/ 207 h 204"/>
                <a:gd name="T12" fmla="*/ 77 w 245"/>
                <a:gd name="T13" fmla="*/ 134 h 204"/>
                <a:gd name="T14" fmla="*/ 47 w 245"/>
                <a:gd name="T15" fmla="*/ 85 h 204"/>
                <a:gd name="T16" fmla="*/ 89 w 245"/>
                <a:gd name="T17" fmla="*/ 67 h 204"/>
                <a:gd name="T18" fmla="*/ 59 w 245"/>
                <a:gd name="T19" fmla="*/ 37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7 h 204"/>
                <a:gd name="T50" fmla="*/ 233 w 245"/>
                <a:gd name="T51" fmla="*/ 37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754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7543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4181A-7D4F-4BE1-8609-EE44C1B3D4F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A3038-7FA5-4546-B2D4-4B9BF709E2F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EA1A8-9F57-4E63-AEC0-BB56691077F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515B1-E6DA-46E9-9E54-CA15E2E0B84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183FE-2ECF-4F93-A641-997537F5878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E80E0-F52B-4C39-8CC5-B00772995BD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6C8155-3574-4EDB-9DB4-7955B49AB16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3B54A1-BE53-4CD4-B864-FB86E19F661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87567-A39E-463C-97CC-BCF155BCE0D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27A13-C8CC-4A3B-9B67-E33A8865737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83936E-F647-4F23-8BFF-1E8E92974C1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FE888-26BD-4D0D-B8CB-ED0C07FC119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C267C-2F5F-42C7-9F89-2F8B39D60BE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E0CC3D-BCFC-43EF-A316-E0165AA282A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D387-1502-472A-9E6F-E51431C5E52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8FEFC-051E-4E8E-BBA4-924D07DCDA2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114863-0689-40BB-8DB2-062B2555D27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3D4A86-8265-447D-BD2E-DFBA38CF78F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932DEB-61C2-4A57-9CC4-0A50843DBE6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1F13F-3545-4522-A097-4E5D68F3540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6A5265-BEB1-44FA-B27F-A50B8334810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339AE8-8CC2-4C38-8A5E-192D6DEF696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4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760 w 6027"/>
                <a:gd name="T1" fmla="*/ 1248 h 2296"/>
                <a:gd name="T2" fmla="*/ 0 w 6027"/>
                <a:gd name="T3" fmla="*/ 1248 h 2296"/>
                <a:gd name="T4" fmla="*/ 0 w 6027"/>
                <a:gd name="T5" fmla="*/ 0 h 2296"/>
                <a:gd name="T6" fmla="*/ 5760 w 6027"/>
                <a:gd name="T7" fmla="*/ 0 h 2296"/>
                <a:gd name="T8" fmla="*/ 5760 w 6027"/>
                <a:gd name="T9" fmla="*/ 1248 h 2296"/>
                <a:gd name="T10" fmla="*/ 5760 w 6027"/>
                <a:gd name="T11" fmla="*/ 1248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500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895600 w 5748"/>
              <a:gd name="T1" fmla="*/ 609600 h 246"/>
              <a:gd name="T2" fmla="*/ 0 w 5748"/>
              <a:gd name="T3" fmla="*/ 609600 h 246"/>
              <a:gd name="T4" fmla="*/ 0 w 5748"/>
              <a:gd name="T5" fmla="*/ 0 h 246"/>
              <a:gd name="T6" fmla="*/ 2895600 w 5748"/>
              <a:gd name="T7" fmla="*/ 0 h 246"/>
              <a:gd name="T8" fmla="*/ 2895600 w 5748"/>
              <a:gd name="T9" fmla="*/ 609600 h 246"/>
              <a:gd name="T10" fmla="*/ 2895600 w 5748"/>
              <a:gd name="T11" fmla="*/ 609600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02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06503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4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044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0 h 353"/>
                  <a:gd name="T4" fmla="*/ 24 w 186"/>
                  <a:gd name="T5" fmla="*/ 34 h 353"/>
                  <a:gd name="T6" fmla="*/ 18 w 186"/>
                  <a:gd name="T7" fmla="*/ 74 h 353"/>
                  <a:gd name="T8" fmla="*/ 42 w 186"/>
                  <a:gd name="T9" fmla="*/ 128 h 353"/>
                  <a:gd name="T10" fmla="*/ 48 w 186"/>
                  <a:gd name="T11" fmla="*/ 181 h 353"/>
                  <a:gd name="T12" fmla="*/ 0 w 186"/>
                  <a:gd name="T13" fmla="*/ 395 h 353"/>
                  <a:gd name="T14" fmla="*/ 54 w 186"/>
                  <a:gd name="T15" fmla="*/ 261 h 353"/>
                  <a:gd name="T16" fmla="*/ 84 w 186"/>
                  <a:gd name="T17" fmla="*/ 242 h 353"/>
                  <a:gd name="T18" fmla="*/ 126 w 186"/>
                  <a:gd name="T19" fmla="*/ 141 h 353"/>
                  <a:gd name="T20" fmla="*/ 144 w 186"/>
                  <a:gd name="T21" fmla="*/ 134 h 353"/>
                  <a:gd name="T22" fmla="*/ 144 w 186"/>
                  <a:gd name="T23" fmla="*/ 101 h 353"/>
                  <a:gd name="T24" fmla="*/ 186 w 186"/>
                  <a:gd name="T25" fmla="*/ 74 h 353"/>
                  <a:gd name="T26" fmla="*/ 162 w 186"/>
                  <a:gd name="T27" fmla="*/ 67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7 h 66"/>
                  <a:gd name="T8" fmla="*/ 6 w 155"/>
                  <a:gd name="T9" fmla="*/ 20 h 66"/>
                  <a:gd name="T10" fmla="*/ 0 w 155"/>
                  <a:gd name="T11" fmla="*/ 27 h 66"/>
                  <a:gd name="T12" fmla="*/ 78 w 155"/>
                  <a:gd name="T13" fmla="*/ 67 h 66"/>
                  <a:gd name="T14" fmla="*/ 96 w 155"/>
                  <a:gd name="T15" fmla="*/ 47 h 66"/>
                  <a:gd name="T16" fmla="*/ 155 w 155"/>
                  <a:gd name="T17" fmla="*/ 74 h 66"/>
                  <a:gd name="T18" fmla="*/ 126 w 155"/>
                  <a:gd name="T19" fmla="*/ 27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41 h 72"/>
                  <a:gd name="T2" fmla="*/ 0 w 42"/>
                  <a:gd name="T3" fmla="*/ 20 h 72"/>
                  <a:gd name="T4" fmla="*/ 12 w 42"/>
                  <a:gd name="T5" fmla="*/ 7 h 72"/>
                  <a:gd name="T6" fmla="*/ 0 w 42"/>
                  <a:gd name="T7" fmla="*/ 7 h 72"/>
                  <a:gd name="T8" fmla="*/ 12 w 42"/>
                  <a:gd name="T9" fmla="*/ 7 h 72"/>
                  <a:gd name="T10" fmla="*/ 24 w 42"/>
                  <a:gd name="T11" fmla="*/ 7 h 72"/>
                  <a:gd name="T12" fmla="*/ 36 w 42"/>
                  <a:gd name="T13" fmla="*/ 7 h 72"/>
                  <a:gd name="T14" fmla="*/ 42 w 42"/>
                  <a:gd name="T15" fmla="*/ 0 h 72"/>
                  <a:gd name="T16" fmla="*/ 30 w 42"/>
                  <a:gd name="T17" fmla="*/ 20 h 72"/>
                  <a:gd name="T18" fmla="*/ 42 w 42"/>
                  <a:gd name="T19" fmla="*/ 54 h 72"/>
                  <a:gd name="T20" fmla="*/ 12 w 42"/>
                  <a:gd name="T21" fmla="*/ 81 h 72"/>
                  <a:gd name="T22" fmla="*/ 6 w 42"/>
                  <a:gd name="T23" fmla="*/ 41 h 72"/>
                  <a:gd name="T24" fmla="*/ 6 w 42"/>
                  <a:gd name="T25" fmla="*/ 4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6510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2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035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1 h 287"/>
                <a:gd name="T4" fmla="*/ 66 w 365"/>
                <a:gd name="T5" fmla="*/ 110 h 287"/>
                <a:gd name="T6" fmla="*/ 143 w 365"/>
                <a:gd name="T7" fmla="*/ 183 h 287"/>
                <a:gd name="T8" fmla="*/ 191 w 365"/>
                <a:gd name="T9" fmla="*/ 170 h 287"/>
                <a:gd name="T10" fmla="*/ 341 w 365"/>
                <a:gd name="T11" fmla="*/ 291 h 287"/>
                <a:gd name="T12" fmla="*/ 305 w 365"/>
                <a:gd name="T13" fmla="*/ 176 h 287"/>
                <a:gd name="T14" fmla="*/ 365 w 365"/>
                <a:gd name="T15" fmla="*/ 134 h 287"/>
                <a:gd name="T16" fmla="*/ 359 w 365"/>
                <a:gd name="T17" fmla="*/ 128 h 287"/>
                <a:gd name="T18" fmla="*/ 335 w 365"/>
                <a:gd name="T19" fmla="*/ 116 h 287"/>
                <a:gd name="T20" fmla="*/ 299 w 365"/>
                <a:gd name="T21" fmla="*/ 91 h 287"/>
                <a:gd name="T22" fmla="*/ 257 w 365"/>
                <a:gd name="T23" fmla="*/ 73 h 287"/>
                <a:gd name="T24" fmla="*/ 215 w 365"/>
                <a:gd name="T25" fmla="*/ 55 h 287"/>
                <a:gd name="T26" fmla="*/ 173 w 365"/>
                <a:gd name="T27" fmla="*/ 37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1 h 60"/>
                <a:gd name="T16" fmla="*/ 65 w 71"/>
                <a:gd name="T17" fmla="*/ 43 h 60"/>
                <a:gd name="T18" fmla="*/ 71 w 71"/>
                <a:gd name="T19" fmla="*/ 55 h 60"/>
                <a:gd name="T20" fmla="*/ 71 w 71"/>
                <a:gd name="T21" fmla="*/ 61 h 60"/>
                <a:gd name="T22" fmla="*/ 59 w 71"/>
                <a:gd name="T23" fmla="*/ 55 h 60"/>
                <a:gd name="T24" fmla="*/ 47 w 71"/>
                <a:gd name="T25" fmla="*/ 43 h 60"/>
                <a:gd name="T26" fmla="*/ 23 w 71"/>
                <a:gd name="T27" fmla="*/ 31 h 60"/>
                <a:gd name="T28" fmla="*/ 23 w 71"/>
                <a:gd name="T29" fmla="*/ 37 h 60"/>
                <a:gd name="T30" fmla="*/ 18 w 71"/>
                <a:gd name="T31" fmla="*/ 43 h 60"/>
                <a:gd name="T32" fmla="*/ 12 w 71"/>
                <a:gd name="T33" fmla="*/ 49 h 60"/>
                <a:gd name="T34" fmla="*/ 6 w 71"/>
                <a:gd name="T35" fmla="*/ 49 h 60"/>
                <a:gd name="T36" fmla="*/ 6 w 71"/>
                <a:gd name="T37" fmla="*/ 49 h 60"/>
                <a:gd name="T38" fmla="*/ 6 w 71"/>
                <a:gd name="T39" fmla="*/ 37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5 h 162"/>
                <a:gd name="T10" fmla="*/ 96 w 161"/>
                <a:gd name="T11" fmla="*/ 61 h 162"/>
                <a:gd name="T12" fmla="*/ 102 w 161"/>
                <a:gd name="T13" fmla="*/ 73 h 162"/>
                <a:gd name="T14" fmla="*/ 108 w 161"/>
                <a:gd name="T15" fmla="*/ 85 h 162"/>
                <a:gd name="T16" fmla="*/ 120 w 161"/>
                <a:gd name="T17" fmla="*/ 97 h 162"/>
                <a:gd name="T18" fmla="*/ 143 w 161"/>
                <a:gd name="T19" fmla="*/ 115 h 162"/>
                <a:gd name="T20" fmla="*/ 155 w 161"/>
                <a:gd name="T21" fmla="*/ 140 h 162"/>
                <a:gd name="T22" fmla="*/ 161 w 161"/>
                <a:gd name="T23" fmla="*/ 158 h 162"/>
                <a:gd name="T24" fmla="*/ 161 w 161"/>
                <a:gd name="T25" fmla="*/ 164 h 162"/>
                <a:gd name="T26" fmla="*/ 96 w 161"/>
                <a:gd name="T27" fmla="*/ 103 h 162"/>
                <a:gd name="T28" fmla="*/ 30 w 161"/>
                <a:gd name="T29" fmla="*/ 55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1 h 60"/>
                <a:gd name="T4" fmla="*/ 41 w 59"/>
                <a:gd name="T5" fmla="*/ 37 h 60"/>
                <a:gd name="T6" fmla="*/ 47 w 59"/>
                <a:gd name="T7" fmla="*/ 43 h 60"/>
                <a:gd name="T8" fmla="*/ 53 w 59"/>
                <a:gd name="T9" fmla="*/ 55 h 60"/>
                <a:gd name="T10" fmla="*/ 53 w 59"/>
                <a:gd name="T11" fmla="*/ 61 h 60"/>
                <a:gd name="T12" fmla="*/ 47 w 59"/>
                <a:gd name="T13" fmla="*/ 55 h 60"/>
                <a:gd name="T14" fmla="*/ 35 w 59"/>
                <a:gd name="T15" fmla="*/ 49 h 60"/>
                <a:gd name="T16" fmla="*/ 23 w 59"/>
                <a:gd name="T17" fmla="*/ 37 h 60"/>
                <a:gd name="T18" fmla="*/ 17 w 59"/>
                <a:gd name="T19" fmla="*/ 31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7 h 204"/>
                <a:gd name="T2" fmla="*/ 245 w 245"/>
                <a:gd name="T3" fmla="*/ 43 h 204"/>
                <a:gd name="T4" fmla="*/ 209 w 245"/>
                <a:gd name="T5" fmla="*/ 85 h 204"/>
                <a:gd name="T6" fmla="*/ 143 w 245"/>
                <a:gd name="T7" fmla="*/ 134 h 204"/>
                <a:gd name="T8" fmla="*/ 167 w 245"/>
                <a:gd name="T9" fmla="*/ 158 h 204"/>
                <a:gd name="T10" fmla="*/ 179 w 245"/>
                <a:gd name="T11" fmla="*/ 207 h 204"/>
                <a:gd name="T12" fmla="*/ 77 w 245"/>
                <a:gd name="T13" fmla="*/ 134 h 204"/>
                <a:gd name="T14" fmla="*/ 47 w 245"/>
                <a:gd name="T15" fmla="*/ 85 h 204"/>
                <a:gd name="T16" fmla="*/ 89 w 245"/>
                <a:gd name="T17" fmla="*/ 67 h 204"/>
                <a:gd name="T18" fmla="*/ 59 w 245"/>
                <a:gd name="T19" fmla="*/ 37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7 h 204"/>
                <a:gd name="T50" fmla="*/ 233 w 245"/>
                <a:gd name="T51" fmla="*/ 37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651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6520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6521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106522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26A9ECCE-CA50-454A-8D15-C7084425A31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701" r:id="rId1"/>
    <p:sldLayoutId id="2147484680" r:id="rId2"/>
    <p:sldLayoutId id="2147484681" r:id="rId3"/>
    <p:sldLayoutId id="2147484682" r:id="rId4"/>
    <p:sldLayoutId id="2147484683" r:id="rId5"/>
    <p:sldLayoutId id="2147484684" r:id="rId6"/>
    <p:sldLayoutId id="2147484685" r:id="rId7"/>
    <p:sldLayoutId id="2147484686" r:id="rId8"/>
    <p:sldLayoutId id="2147484687" r:id="rId9"/>
    <p:sldLayoutId id="2147484688" r:id="rId10"/>
    <p:sldLayoutId id="2147484689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4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204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43C13C8A-51DB-44D8-BC83-E4C2557D9CC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90" r:id="rId1"/>
    <p:sldLayoutId id="2147484691" r:id="rId2"/>
    <p:sldLayoutId id="2147484692" r:id="rId3"/>
    <p:sldLayoutId id="2147484693" r:id="rId4"/>
    <p:sldLayoutId id="2147484694" r:id="rId5"/>
    <p:sldLayoutId id="2147484695" r:id="rId6"/>
    <p:sldLayoutId id="2147484696" r:id="rId7"/>
    <p:sldLayoutId id="2147484697" r:id="rId8"/>
    <p:sldLayoutId id="2147484698" r:id="rId9"/>
    <p:sldLayoutId id="2147484699" r:id="rId10"/>
    <p:sldLayoutId id="2147484700" r:id="rId11"/>
    <p:sldLayoutId id="2147484702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3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4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emf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5.bin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hyperlink" Target="http://www.davincirobot.ru/davinci.shtml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3.wmf"/><Relationship Id="rId4" Type="http://schemas.openxmlformats.org/officeDocument/2006/relationships/oleObject" Target="../embeddings/oleObject6.bin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457200" y="430305"/>
            <a:ext cx="8229600" cy="1634564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/>
              <a:t>3 ноября 2011</a:t>
            </a:r>
            <a:br>
              <a:rPr lang="ru-RU" sz="2800" b="1" dirty="0" smtClean="0"/>
            </a:br>
            <a:r>
              <a:rPr lang="ru-RU" sz="2800" b="1" dirty="0" smtClean="0"/>
              <a:t>РГСУ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0" y="2294965"/>
            <a:ext cx="8991600" cy="4159623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Первая Всероссийская молодёжная конференция</a:t>
            </a:r>
            <a:endParaRPr lang="en-US" sz="2400" dirty="0" smtClean="0"/>
          </a:p>
          <a:p>
            <a:pPr>
              <a:defRPr/>
            </a:pPr>
            <a:r>
              <a:rPr lang="ru-RU" sz="4800" dirty="0" smtClean="0"/>
              <a:t>Медицина и робототехника</a:t>
            </a:r>
          </a:p>
          <a:p>
            <a:pPr>
              <a:defRPr/>
            </a:pPr>
            <a:endParaRPr lang="ru-RU" sz="4800" dirty="0" smtClean="0"/>
          </a:p>
          <a:p>
            <a:pPr>
              <a:defRPr/>
            </a:pPr>
            <a:endParaRPr lang="ru-RU" sz="4800" dirty="0" smtClean="0"/>
          </a:p>
          <a:p>
            <a:pPr>
              <a:defRPr/>
            </a:pPr>
            <a:r>
              <a:rPr lang="ru-RU" sz="4800" dirty="0" smtClean="0"/>
              <a:t>Москва 2011</a:t>
            </a:r>
          </a:p>
          <a:p>
            <a:pPr>
              <a:defRPr/>
            </a:pPr>
            <a:endParaRPr lang="ru-RU" sz="4800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b="1" smtClean="0"/>
              <a:t>1.Системы, совместимости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b="1" smtClean="0"/>
              <a:t>личности, с ограниченными физическими возможностями, 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b="1" smtClean="0"/>
              <a:t>со знаниевой средой,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b="1" smtClean="0"/>
              <a:t>основанные на современных программно-аппаратных коммуникационных, информационных,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b="1" smtClean="0"/>
              <a:t>виртуальных, интеллектуальных, робототехнических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b="1" smtClean="0"/>
              <a:t> технологиях;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smtClean="0"/>
          </a:p>
          <a:p>
            <a:pPr eaLnBrk="1" hangingPunct="1">
              <a:lnSpc>
                <a:spcPct val="90000"/>
              </a:lnSpc>
            </a:pPr>
            <a:endParaRPr lang="ru-RU" sz="2800" smtClean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288925" y="115888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>
                <a:solidFill>
                  <a:schemeClr val="accent2"/>
                </a:solidFill>
                <a:cs typeface="Arial" charset="0"/>
              </a:rPr>
              <a:t>Человеко-машинные системы</a:t>
            </a:r>
          </a:p>
        </p:txBody>
      </p:sp>
      <p:graphicFrame>
        <p:nvGraphicFramePr>
          <p:cNvPr id="15363" name="Object 5"/>
          <p:cNvGraphicFramePr>
            <a:graphicFrameLocks noChangeAspect="1"/>
          </p:cNvGraphicFramePr>
          <p:nvPr/>
        </p:nvGraphicFramePr>
        <p:xfrm>
          <a:off x="720725" y="1493838"/>
          <a:ext cx="7777163" cy="488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CorelDRAW" r:id="rId4" imgW="9039960" imgH="5619960" progId="">
                  <p:embed/>
                </p:oleObj>
              </mc:Choice>
              <mc:Fallback>
                <p:oleObj name="CorelDRAW" r:id="rId4" imgW="9039960" imgH="561996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725" y="1493838"/>
                        <a:ext cx="7777163" cy="4887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750" y="214313"/>
          <a:ext cx="6096000" cy="1676400"/>
        </p:xfrm>
        <a:graphic>
          <a:graphicData uri="http://schemas.openxmlformats.org/drawingml/2006/table">
            <a:tbl>
              <a:tblPr/>
              <a:tblGrid>
                <a:gridCol w="185738"/>
                <a:gridCol w="812800"/>
                <a:gridCol w="682625"/>
                <a:gridCol w="728662"/>
                <a:gridCol w="879475"/>
                <a:gridCol w="185738"/>
                <a:gridCol w="812800"/>
                <a:gridCol w="682625"/>
                <a:gridCol w="496887"/>
                <a:gridCol w="628650"/>
              </a:tblGrid>
              <a:tr h="15240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ВИДЯЩИЙ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СЛЕПОЙ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ГОВОРЯЩИЙ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ЖЕСТЫ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ВИДЯЩИЙ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СЛЕПОЙ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ГОВОРЯЩИЙ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ЖЕСТЫ,ДВИЖЕНИЯ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643063" y="2071688"/>
          <a:ext cx="5608637" cy="4071938"/>
        </p:xfrm>
        <a:graphic>
          <a:graphicData uri="http://schemas.openxmlformats.org/drawingml/2006/table">
            <a:tbl>
              <a:tblPr/>
              <a:tblGrid>
                <a:gridCol w="646112"/>
                <a:gridCol w="4962525"/>
              </a:tblGrid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1-1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общаться с помощью устной речи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1-2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помощью преобразователя жестов в текст или набора с клавиатуры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1-3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общаться с помощью устной речи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1-4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Набор  с клавиатуры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2-1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помощью преобразователя жестов в текст или набора с клавиатуры.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2-2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помощью языка жестов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2-3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Преобразование  жестов  в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аудио-текстовое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представление, речь в текст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2-4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Преобразование  жестов  в аудио-текстовое представление, набор текста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3-1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общаться с помощью устной речи, речь в текст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3-2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Преобразование звука текст,текст в аудио, с помощью устной речи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3-3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общаться с помощью устной речи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3-4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помощью преобразования жестов в текст затем текст в аудио,речь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4-1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Набор с клавиатуры, речь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4-2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Жесты в текст, а текст в аудио,набор с клавиаторы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4-3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Речь, жесты в текст, а текст в аудио,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4-4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Ввод текста с клавиатуры, перевод текста в аудио</a:t>
                      </a:r>
                    </a:p>
                  </a:txBody>
                  <a:tcPr marL="63381" marR="63381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51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0850" eaLnBrk="0" hangingPunct="0"/>
            <a:endParaRPr lang="ru-RU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pPr marL="381000" indent="-381000">
              <a:lnSpc>
                <a:spcPct val="80000"/>
              </a:lnSpc>
            </a:pPr>
            <a:r>
              <a:rPr lang="ru-RU" sz="2000" b="1" smtClean="0"/>
              <a:t>Разработка адаптивного интерфейса для ввода в компьютер текстовой информации для людей с ограниченными возможностями (</a:t>
            </a:r>
            <a:r>
              <a:rPr lang="ru-RU" sz="2000" b="1" smtClean="0">
                <a:solidFill>
                  <a:srgbClr val="0000CC"/>
                </a:solidFill>
              </a:rPr>
              <a:t>Компания Gravitonus</a:t>
            </a:r>
            <a:br>
              <a:rPr lang="ru-RU" sz="2000" b="1" smtClean="0">
                <a:solidFill>
                  <a:srgbClr val="0000CC"/>
                </a:solidFill>
              </a:rPr>
            </a:br>
            <a:r>
              <a:rPr lang="ru-RU" sz="2000" b="1" smtClean="0">
                <a:solidFill>
                  <a:srgbClr val="0000CC"/>
                </a:solidFill>
              </a:rPr>
              <a:t>А.Косик)</a:t>
            </a:r>
            <a:endParaRPr lang="en-US" sz="2000" b="1" smtClean="0"/>
          </a:p>
          <a:p>
            <a:pPr marL="381000" indent="-381000">
              <a:lnSpc>
                <a:spcPct val="80000"/>
              </a:lnSpc>
            </a:pPr>
            <a:r>
              <a:rPr lang="ru-RU" sz="2000" smtClean="0"/>
              <a:t>	Традиционно взаимодействие человека с компьютером выполняется посредством устройств, которые удобно держать и использовать руками (клавиатура, мышь, перо, джойстик). Для людей с ограниченными возможностями зачастую такой способ может оказаться неприемлем. Компания Gravitonus разрабатывает систему альтернативного управления компьютера (ACCS), позволяющую взаимодействовать с компьютером посредством языка. Такое взаимодействие накладывает серьезные дополнительные ограничения на свойства интерфейсного модуля. </a:t>
            </a:r>
          </a:p>
          <a:p>
            <a:pPr marL="381000" indent="-381000">
              <a:lnSpc>
                <a:spcPct val="80000"/>
              </a:lnSpc>
            </a:pPr>
            <a:endParaRPr lang="ru-RU" sz="2000" smtClean="0"/>
          </a:p>
          <a:p>
            <a:pPr marL="381000" indent="-381000">
              <a:lnSpc>
                <a:spcPct val="80000"/>
              </a:lnSpc>
            </a:pPr>
            <a:r>
              <a:rPr lang="ru-RU" sz="1600" i="1" smtClean="0"/>
              <a:t>А. А. Жданов, А.Е. Устюжанин, </a:t>
            </a:r>
            <a:r>
              <a:rPr lang="ru-RU" sz="1600" smtClean="0"/>
              <a:t>Возможности использования технологии детерминированного хаоса в системах автономного адаптивного управления, Москва, сборник трудов ИСП РАН,  с141-180, 2001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gravitonus-1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357188"/>
            <a:ext cx="9144000" cy="5846762"/>
          </a:xfrm>
          <a:noFill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311150"/>
            <a:ext cx="9144000" cy="5905500"/>
          </a:xfrm>
          <a:noFill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index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95400" y="0"/>
            <a:ext cx="6070600" cy="6858000"/>
          </a:xfrm>
          <a:noFill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45085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smtClean="0">
                <a:latin typeface="Times New Roman" pitchFamily="18" charset="0"/>
              </a:rPr>
              <a:t>Искусственная рука </a:t>
            </a:r>
          </a:p>
          <a:p>
            <a:pPr>
              <a:lnSpc>
                <a:spcPct val="80000"/>
              </a:lnSpc>
            </a:pPr>
            <a:r>
              <a:rPr lang="ru-RU" sz="1800" smtClean="0">
                <a:latin typeface="Times New Roman" pitchFamily="18" charset="0"/>
              </a:rPr>
              <a:t>В прошлом году бывшая военнослужащая армии США - 26-летняя Клаудиа Митчелл стала первым в мире человеком, получившим бионический протез руки, который управляется одной лишь силой мысли. За это время она не только научилась пользоваться искусственной рукой, к ней вернулось осязание.</a:t>
            </a:r>
          </a:p>
        </p:txBody>
      </p:sp>
      <p:pic>
        <p:nvPicPr>
          <p:cNvPr id="21507" name="Picture 3" descr="Искусственная рука способна подарить человеку потерянные ощущения. Фото AFP"/>
          <p:cNvPicPr>
            <a:picLocks noGrp="1" noChangeAspect="1" noChangeArrowheads="1"/>
          </p:cNvPicPr>
          <p:nvPr>
            <p:ph type="ctr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31913" y="146050"/>
            <a:ext cx="5903912" cy="4348163"/>
          </a:xfrm>
          <a:noFill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85750"/>
            <a:ext cx="8229600" cy="942975"/>
          </a:xfrm>
        </p:spPr>
        <p:txBody>
          <a:bodyPr lIns="45720" rIns="45720"/>
          <a:lstStyle/>
          <a:p>
            <a:pPr eaLnBrk="1" hangingPunct="1">
              <a:defRPr/>
            </a:pPr>
            <a:r>
              <a:rPr lang="ru-RU" sz="3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УМНАЯ ОДЕЖДА</a:t>
            </a:r>
          </a:p>
        </p:txBody>
      </p:sp>
      <p:pic>
        <p:nvPicPr>
          <p:cNvPr id="22531" name="Picture 3" descr="221p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033463"/>
            <a:ext cx="8229600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ndex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770188" y="836613"/>
            <a:ext cx="3530600" cy="5761037"/>
          </a:xfrm>
          <a:noFill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153400" cy="28194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smtClean="0">
                <a:solidFill>
                  <a:schemeClr val="hlink"/>
                </a:solidFill>
              </a:rPr>
              <a:t/>
            </a:r>
            <a:br>
              <a:rPr lang="ru-RU" sz="2400" b="1" smtClean="0">
                <a:solidFill>
                  <a:schemeClr val="hlink"/>
                </a:solidFill>
              </a:rPr>
            </a:br>
            <a:r>
              <a:rPr lang="ru-RU" sz="1600" b="1" smtClean="0">
                <a:solidFill>
                  <a:schemeClr val="hlink"/>
                </a:solidFill>
              </a:rPr>
              <a:t/>
            </a:r>
            <a:br>
              <a:rPr lang="ru-RU" sz="1600" b="1" smtClean="0">
                <a:solidFill>
                  <a:schemeClr val="hlink"/>
                </a:solidFill>
              </a:rPr>
            </a:br>
            <a:r>
              <a:rPr lang="ru-RU" sz="1600" smtClean="0">
                <a:solidFill>
                  <a:schemeClr val="hlink"/>
                </a:solidFill>
              </a:rPr>
              <a:t/>
            </a:r>
            <a:br>
              <a:rPr lang="ru-RU" sz="1600" smtClean="0">
                <a:solidFill>
                  <a:schemeClr val="hlink"/>
                </a:solidFill>
              </a:rPr>
            </a:br>
            <a:endParaRPr lang="ru-RU" sz="1600" smtClean="0">
              <a:solidFill>
                <a:schemeClr val="hlink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609600" indent="-609600" algn="ctr" eaLnBrk="1" hangingPunct="1">
              <a:buFontTx/>
              <a:buNone/>
            </a:pPr>
            <a:r>
              <a:rPr lang="ru-RU" sz="2400" b="1" smtClean="0"/>
              <a:t>Московский государственный гуманитарно-экономический институт</a:t>
            </a:r>
            <a:endParaRPr lang="ru-RU" b="1" smtClean="0"/>
          </a:p>
          <a:p>
            <a:pPr marL="609600" indent="-609600" algn="ctr" eaLnBrk="1" hangingPunct="1">
              <a:buFontTx/>
              <a:buNone/>
            </a:pPr>
            <a:r>
              <a:rPr lang="ru-RU" b="1" smtClean="0"/>
              <a:t>Никольский </a:t>
            </a:r>
          </a:p>
          <a:p>
            <a:pPr marL="609600" indent="-609600" algn="ctr" eaLnBrk="1" hangingPunct="1">
              <a:buFontTx/>
              <a:buNone/>
            </a:pPr>
            <a:r>
              <a:rPr lang="ru-RU" b="1" smtClean="0"/>
              <a:t>Анатолий Евгеньевич </a:t>
            </a:r>
          </a:p>
          <a:p>
            <a:pPr marL="609600" indent="-609600" algn="ctr" eaLnBrk="1" hangingPunct="1">
              <a:buFontTx/>
              <a:buNone/>
            </a:pPr>
            <a:r>
              <a:rPr lang="ru-RU" sz="1800" b="1" smtClean="0"/>
              <a:t>профессор, </a:t>
            </a:r>
          </a:p>
          <a:p>
            <a:pPr marL="609600" indent="-609600" algn="ctr" eaLnBrk="1" hangingPunct="1">
              <a:buFontTx/>
              <a:buNone/>
            </a:pPr>
            <a:r>
              <a:rPr lang="ru-RU" sz="1800" b="1" smtClean="0"/>
              <a:t>кафедры Прикладной математики и информатики  МГГЭИ,</a:t>
            </a:r>
          </a:p>
          <a:p>
            <a:pPr marL="609600" indent="-609600" algn="ctr" eaLnBrk="1" hangingPunct="1">
              <a:buFontTx/>
              <a:buNone/>
            </a:pPr>
            <a:r>
              <a:rPr lang="ru-RU" sz="1800" b="1" smtClean="0"/>
              <a:t> к.т.н., </a:t>
            </a:r>
          </a:p>
          <a:p>
            <a:pPr marL="609600" indent="-609600" algn="ctr" eaLnBrk="1" hangingPunct="1">
              <a:buFontTx/>
              <a:buNone/>
            </a:pPr>
            <a:r>
              <a:rPr lang="ru-RU" sz="1800" b="1" smtClean="0"/>
              <a:t>         тема:</a:t>
            </a:r>
            <a:r>
              <a:rPr lang="ru-RU" sz="2400" b="1" smtClean="0"/>
              <a:t> </a:t>
            </a:r>
          </a:p>
          <a:p>
            <a:pPr marL="609600" indent="-609600" algn="ctr" eaLnBrk="1" hangingPunct="1">
              <a:buFontTx/>
              <a:buNone/>
            </a:pPr>
            <a:r>
              <a:rPr lang="ru-RU" sz="3600" b="1" smtClean="0"/>
              <a:t>Комплексные когнитивные и интеллектуальные технологии развития и реабилитации физических возможностей человека</a:t>
            </a:r>
          </a:p>
          <a:p>
            <a:pPr marL="609600" indent="-609600" algn="ctr" eaLnBrk="1" hangingPunct="1">
              <a:buFontTx/>
              <a:buNone/>
            </a:pPr>
            <a:endParaRPr lang="ru-RU" sz="4000" b="1" smtClean="0"/>
          </a:p>
          <a:p>
            <a:pPr marL="609600" indent="-609600" algn="ctr" eaLnBrk="1" hangingPunct="1">
              <a:buFontTx/>
              <a:buNone/>
            </a:pPr>
            <a:endParaRPr lang="ru-RU" smtClean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BCI_Intro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8313" y="765175"/>
            <a:ext cx="8423275" cy="3743325"/>
          </a:xfrm>
          <a:noFill/>
        </p:spPr>
      </p:pic>
      <p:pic>
        <p:nvPicPr>
          <p:cNvPr id="24579" name="Picture 6" descr="BCI_Control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4437063"/>
            <a:ext cx="3455988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002588" cy="50736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b="1" i="1" smtClean="0"/>
              <a:t>BCI – это интерфейс между человеком и компьютером, который получает команды напрямую от мозга без совершения какого-либо физического движения </a:t>
            </a:r>
            <a:r>
              <a:rPr lang="ru-RU" sz="2400" smtClean="0"/>
              <a:t> или</a:t>
            </a:r>
            <a:br>
              <a:rPr lang="ru-RU" sz="2400" smtClean="0"/>
            </a:br>
            <a:r>
              <a:rPr lang="ru-RU" sz="2400" b="1" i="1" smtClean="0"/>
              <a:t>BCI использует электрофизиологические сигналы для управления внешними устройствами </a:t>
            </a:r>
            <a:r>
              <a:rPr lang="ru-RU" sz="2400" smtClean="0"/>
              <a:t> </a:t>
            </a:r>
          </a:p>
          <a:p>
            <a:pPr>
              <a:lnSpc>
                <a:spcPct val="90000"/>
              </a:lnSpc>
            </a:pPr>
            <a:r>
              <a:rPr lang="ru-RU" sz="2400" smtClean="0"/>
              <a:t>Существует и обратный интерфейс:</a:t>
            </a:r>
            <a:endParaRPr lang="ru-RU" sz="2400" b="1" i="1" smtClean="0"/>
          </a:p>
          <a:p>
            <a:pPr>
              <a:lnSpc>
                <a:spcPct val="90000"/>
              </a:lnSpc>
            </a:pPr>
            <a:r>
              <a:rPr lang="ru-RU" sz="2400" b="1" i="1" smtClean="0"/>
              <a:t>CBI (computer-to-brain interface) – это система реального времени, используемая для записи сообщений или команд прямо в мозг без использования обычных входных каналов мозга.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8" name="Picture 4" descr="РЕЧЕВАЯ ГРУППА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76200"/>
            <a:ext cx="8382000" cy="922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1"/>
          <p:cNvSpPr>
            <a:spLocks noChangeArrowheads="1"/>
          </p:cNvSpPr>
          <p:nvPr/>
        </p:nvSpPr>
        <p:spPr bwMode="auto"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chemeClr val="tx2"/>
                </a:solidFill>
              </a:rPr>
              <a:t>Схема комплексной системы информационного взаимодействия</a:t>
            </a:r>
            <a:endParaRPr lang="ru-RU" sz="3200"/>
          </a:p>
        </p:txBody>
      </p:sp>
      <p:pic>
        <p:nvPicPr>
          <p:cNvPr id="27651" name="Picture 4" descr="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38" y="1643063"/>
            <a:ext cx="7219950" cy="455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endParaRPr lang="ru-RU" smtClean="0"/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b="1" smtClean="0"/>
              <a:t>2. Системы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b="1" smtClean="0"/>
              <a:t>когнитивного анализа функциональных систем, рефлекторных механизмов, особенностей нейро-механизмов реципроктной  инервации, нейроморфного моделирования и 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b="1" smtClean="0"/>
              <a:t>управления биологическими и медицинскими процессами 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274638"/>
            <a:ext cx="8229600" cy="8382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Исследование самоорганизации системных механизмов системогенеза личности с ограниченными физическими возможностями (целебральной патологией) в процессе получения знаний</a:t>
            </a:r>
          </a:p>
        </p:txBody>
      </p:sp>
      <p:sp>
        <p:nvSpPr>
          <p:cNvPr id="17817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0" y="1600200"/>
            <a:ext cx="8839200" cy="4648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 психофизиологическом аспекте - механизмы поведения, - оптимальные программы мышечных сокращений, ответных реакций на внешние и внутренние раздражения организма, с минимальными затратами энергии.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Исходя из теории П.К. Анохина о саморегулирующихся системах, кора головного мозга и поперечно – полосатая мускулатура – это единый замкнутый процесс </a:t>
            </a:r>
            <a:r>
              <a:rPr lang="ru-RU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соморегулирования.</a:t>
            </a:r>
            <a:r>
              <a:rPr lang="ru-RU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Рефлекторный механизм координации двигательных актов, обеспечивающих согласованную деятельность мышц - антагонистов (сгибатели – разгибатели, отводящие – приводящие, ускоряющие – замедляющие и др.), составляет сущность </a:t>
            </a:r>
            <a:r>
              <a:rPr lang="ru-RU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реципроктной инервации</a:t>
            </a:r>
            <a:r>
              <a:rPr lang="ru-RU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Естественно, нарушение </a:t>
            </a:r>
            <a:r>
              <a:rPr lang="ru-RU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механизмов реципроктной инервации</a:t>
            </a:r>
            <a:r>
              <a:rPr lang="ru-RU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приводит к дисбалансу состояния мускулатуры на различных уровнях и может проявляться в виде спастических или вялых параличей, нарушении рефлексов и координации движений, речи.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0"/>
            <a:ext cx="8763000" cy="6858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Развитие медицинской науки определяет около 500 факторов, объясняющих причины церебральной патологии человека на нейронных структурах насчитывающих 50 млрд. нейронов и контролирующих 250 функциональных структур.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Однако сам термин не отражает многообразия имеющихся при этом заболевании неврологических нарушений в структуре нервной системы человека, а диагностика и коррекция, при существующей медицинской аппаратуре не позволяет точно идентифицировать заболевания.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Как известно, в основе дистрофических, аномальных процессов, при церебральной патологии, лежит нарушение «рефлекторных дуг» передачи информации от рецепторов периферии к нейронам спинного мозга, далее к соответствующим областям головного мозга и обратно к нейронам нервной системы спинного мозга,  далее к соматическим узлам, регулирующих работу скелетных мышц, и к вегетативной (автономной - симпатической и парасимпатической) нервной системе, регулирующей работу внутренних органов.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Сложность нейронной системы передачи информации и управления требует использования современных новых технических средств нейровизуализации, диагностики и опыта локализации мест нарушения рефлекторных дуг, а компенсация ограниченных физических возможностей человека с церебральной патологией, новых концепций и инновационных технологий.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Один из подходов связан с когнитивной психологией, предельной параметризацией и развитыми в последние годы аналитическими методами нелинейной динамики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В основе управлением поведением человека лежат нейронные сети, которые организуют деятельность различных функциональных систем организма человека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НЕЙРОННАЯ СЕТЬ ЧЕЛОВЕКА</a:t>
            </a:r>
          </a:p>
        </p:txBody>
      </p:sp>
      <p:pic>
        <p:nvPicPr>
          <p:cNvPr id="32771" name="Рисунок 4" descr="photo-neuro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743200"/>
            <a:ext cx="3540125" cy="349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Содержимое 3" descr="224a57dfb9ca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019425" y="1143000"/>
            <a:ext cx="6124575" cy="4191000"/>
          </a:xfrm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>
                <a:solidFill>
                  <a:schemeClr val="tx1"/>
                </a:solidFill>
              </a:rPr>
              <a:t>В информационных процессах мозга участвуют астроциты</a:t>
            </a:r>
            <a:endParaRPr lang="ru-RU" sz="3200" smtClean="0"/>
          </a:p>
        </p:txBody>
      </p:sp>
      <p:pic>
        <p:nvPicPr>
          <p:cNvPr id="33795" name="Содержимое 3" descr="http://oo7.mail.yandex.net/static/7a0e2e42a2034f6d9c28034e82e73937/tmp3lQcpY_html_m29634a4e.pn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3400" y="1828800"/>
            <a:ext cx="7620000" cy="5029200"/>
          </a:xfrm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0"/>
            <a:ext cx="8229600" cy="60960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3600" smtClean="0"/>
              <a:t> 1.Системы, совместимости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smtClean="0"/>
              <a:t>Личности, с ограниченными физическими возможностями, 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smtClean="0"/>
              <a:t>со знаниевой средой,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smtClean="0"/>
              <a:t>основанные на современных программно-аппаратных коммуникационных, информационных,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smtClean="0"/>
              <a:t>виртуальных, интеллектуальных, робототехнических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smtClean="0"/>
              <a:t> технологиях;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/>
              <a:t>Задача  Анализа нарушений нейронных сетей и коррекции системных функций организма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включает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000" i="1" smtClean="0"/>
          </a:p>
          <a:p>
            <a:pPr>
              <a:lnSpc>
                <a:spcPct val="80000"/>
              </a:lnSpc>
            </a:pPr>
            <a:r>
              <a:rPr lang="ru-RU" sz="2400" smtClean="0"/>
              <a:t>Анализ  функциональных  систем  и их характеристик, 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Анализ структуры   нейронной сети человека и рефлекторных механизмов групп мышц, формирующих поведение,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Анализ структуры нейронных сетей связанных с нарушением функций организма,(варианты, когда неизвестна нейронная структура и когда известна)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Формирование  нейроморфных  и структурных математических моделей анализа и моделирования  функциональных нарушений систем таких как зрения, слуха, обоняния, вестибулярного аппарата.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Предварительные рекомендации коррекции функциональных систем организма  при нарушении нейронных сетей с использованием  операционных средств нейропротезирования, имплантатов и стволовых клеток</a:t>
            </a:r>
            <a:endParaRPr lang="ru-RU" sz="2400" b="1" smtClean="0"/>
          </a:p>
          <a:p>
            <a:pPr>
              <a:lnSpc>
                <a:spcPct val="80000"/>
              </a:lnSpc>
            </a:pPr>
            <a:endParaRPr lang="ru-RU" sz="2000" b="1" smtClean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66800" y="304800"/>
            <a:ext cx="6858000" cy="5867400"/>
          </a:xfrm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143000"/>
            <a:ext cx="8763000" cy="5410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нейроморфными системами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понимаются </a:t>
            </a:r>
            <a:r>
              <a:rPr lang="ru-RU" sz="2000" smtClean="0">
                <a:latin typeface="Times New Roman" pitchFamily="18" charset="0"/>
              </a:rPr>
              <a:t>модели  и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скусственны</a:t>
            </a:r>
            <a:r>
              <a:rPr lang="ru-RU" sz="2000" smtClean="0">
                <a:latin typeface="Times New Roman" pitchFamily="18" charset="0"/>
              </a:rPr>
              <a:t>х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нейронны</a:t>
            </a:r>
            <a:r>
              <a:rPr lang="ru-RU" sz="2000" smtClean="0">
                <a:latin typeface="Times New Roman" pitchFamily="18" charset="0"/>
              </a:rPr>
              <a:t>х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ru-RU" sz="2000" smtClean="0">
                <a:latin typeface="Times New Roman" pitchFamily="18" charset="0"/>
              </a:rPr>
              <a:t>етей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smtClean="0">
                <a:latin typeface="Times New Roman" pitchFamily="18" charset="0"/>
              </a:rPr>
              <a:t>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архитектура</a:t>
            </a:r>
            <a:r>
              <a:rPr lang="ru-RU" sz="2000" smtClean="0">
                <a:latin typeface="Times New Roman" pitchFamily="18" charset="0"/>
              </a:rPr>
              <a:t>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и</a:t>
            </a:r>
            <a:r>
              <a:rPr lang="ru-RU" sz="2000" smtClean="0">
                <a:latin typeface="Times New Roman" pitchFamily="18" charset="0"/>
              </a:rPr>
              <a:t>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д</a:t>
            </a:r>
            <a:r>
              <a:rPr lang="ru-RU" sz="2000" smtClean="0">
                <a:latin typeface="Times New Roman" pitchFamily="18" charset="0"/>
              </a:rPr>
              <a:t>и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зайн </a:t>
            </a:r>
            <a:r>
              <a:rPr lang="ru-RU" sz="2000" smtClean="0">
                <a:latin typeface="Times New Roman" pitchFamily="18" charset="0"/>
              </a:rPr>
              <a:t>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которых основаны на </a:t>
            </a:r>
            <a:r>
              <a:rPr lang="ru-RU" sz="2000" smtClean="0">
                <a:latin typeface="Times New Roman" pitchFamily="18" charset="0"/>
              </a:rPr>
              <a:t>особенностях структуры  и  принципах работы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mtClean="0">
                <a:latin typeface="Times New Roman" pitchFamily="18" charset="0"/>
              </a:rPr>
              <a:t> реальных 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нейробиологических </a:t>
            </a:r>
            <a:r>
              <a:rPr lang="ru-RU" sz="2000" smtClean="0">
                <a:latin typeface="Times New Roman" pitchFamily="18" charset="0"/>
              </a:rPr>
              <a:t>систем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smtClean="0">
                <a:latin typeface="Times New Roman" pitchFamily="18" charset="0"/>
              </a:rPr>
              <a:t>  Их  моделирование стимулировано  желанием  понять  и  технически  воплотить  такие   ключевые особенности  нейронных  структур  мозга,  как     </a:t>
            </a:r>
            <a:r>
              <a:rPr lang="ru-RU" sz="2000" b="1" smtClean="0">
                <a:latin typeface="Times New Roman" pitchFamily="18" charset="0"/>
              </a:rPr>
              <a:t>высокая  чувствительность,  адаптивность,  обучаемость,  устойчивость к повреждениям, способность иметь дело  с  нечеткой,  избыточной,  зашумленной  информацией  и,  наконец,  параллельный  и  распределенный  способ  обработки  информации. </a:t>
            </a:r>
            <a:r>
              <a:rPr lang="ru-RU" sz="2000" smtClean="0">
                <a:latin typeface="Times New Roman" pitchFamily="18" charset="0"/>
              </a:rPr>
              <a:t>     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000" b="1" smtClean="0">
                <a:latin typeface="Times New Roman" pitchFamily="18" charset="0"/>
              </a:rPr>
              <a:t>Н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ейроморфное </a:t>
            </a:r>
            <a:r>
              <a:rPr lang="ru-RU" sz="2000" b="1" smtClean="0">
                <a:latin typeface="Times New Roman" pitchFamily="18" charset="0"/>
              </a:rPr>
              <a:t>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моделирование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находится </a:t>
            </a:r>
            <a:r>
              <a:rPr lang="ru-RU" sz="2000" smtClean="0">
                <a:latin typeface="Times New Roman" pitchFamily="18" charset="0"/>
              </a:rPr>
              <a:t>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smtClean="0">
                <a:latin typeface="Times New Roman" pitchFamily="18" charset="0"/>
              </a:rPr>
              <a:t>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пересечении </a:t>
            </a:r>
            <a:r>
              <a:rPr lang="ru-RU" sz="2000" smtClean="0">
                <a:latin typeface="Times New Roman" pitchFamily="18" charset="0"/>
              </a:rPr>
              <a:t>нескольких областей исследований, в том числе </a:t>
            </a:r>
            <a:r>
              <a:rPr lang="ru-RU" sz="2000" b="1" smtClean="0">
                <a:latin typeface="Times New Roman" pitchFamily="18" charset="0"/>
              </a:rPr>
              <a:t>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нейробиологии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000" b="1" smtClean="0">
                <a:latin typeface="Times New Roman" pitchFamily="18" charset="0"/>
              </a:rPr>
              <a:t>теории нейронных сетей, математического моделирования, электронной техники.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</a:rPr>
              <a:t>В последнее десятилетие возрос интерес к </a:t>
            </a:r>
            <a:r>
              <a:rPr lang="ru-RU" sz="2000" b="1" smtClean="0">
                <a:latin typeface="Times New Roman" pitchFamily="18" charset="0"/>
              </a:rPr>
              <a:t>динамическим нейроморфным методам обработки  информации. </a:t>
            </a:r>
            <a:r>
              <a:rPr lang="ru-RU" sz="2000" smtClean="0">
                <a:latin typeface="Times New Roman" pitchFamily="18" charset="0"/>
              </a:rPr>
              <a:t> Это связано с тем,  что   колебательная   нейронная</a:t>
            </a:r>
            <a:r>
              <a:rPr lang="ru-RU" sz="2000" b="1" smtClean="0">
                <a:latin typeface="Times New Roman" pitchFamily="18" charset="0"/>
              </a:rPr>
              <a:t> </a:t>
            </a:r>
            <a:r>
              <a:rPr lang="ru-RU" sz="2000" smtClean="0">
                <a:latin typeface="Times New Roman" pitchFamily="18" charset="0"/>
              </a:rPr>
              <a:t>активность</a:t>
            </a:r>
            <a:r>
              <a:rPr lang="ru-RU" sz="2000" b="1" smtClean="0">
                <a:latin typeface="Times New Roman" pitchFamily="18" charset="0"/>
              </a:rPr>
              <a:t>, синхронизация  и  резонанс</a:t>
            </a:r>
            <a:r>
              <a:rPr lang="ru-RU" sz="2000" smtClean="0">
                <a:latin typeface="Times New Roman" pitchFamily="18" charset="0"/>
              </a:rPr>
              <a:t> используются как «рабочий инструмент» при функционировании  многих структур мозга  (зрительная система, слуховая система, обонятельная система,  гиппокамп, таламо-кортикальная система, новая кора). </a:t>
            </a:r>
          </a:p>
          <a:p>
            <a:pPr eaLnBrk="1" hangingPunct="1">
              <a:lnSpc>
                <a:spcPct val="80000"/>
              </a:lnSpc>
            </a:pPr>
            <a:endParaRPr lang="ru-RU" sz="2000" smtClean="0"/>
          </a:p>
        </p:txBody>
      </p:sp>
      <p:sp>
        <p:nvSpPr>
          <p:cNvPr id="36867" name="Rectangle 5"/>
          <p:cNvSpPr>
            <a:spLocks noChangeArrowheads="1"/>
          </p:cNvSpPr>
          <p:nvPr/>
        </p:nvSpPr>
        <p:spPr bwMode="auto">
          <a:xfrm>
            <a:off x="0" y="0"/>
            <a:ext cx="9525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/>
            </a:r>
            <a:br>
              <a:rPr lang="ru-RU" sz="2000" b="1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chemeClr val="tx2"/>
                </a:solidFill>
                <a:latin typeface="Times New Roman" pitchFamily="18" charset="0"/>
              </a:rPr>
              <a:t>Нейроморфные системы и нейроморфное моделирование</a:t>
            </a: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 </a:t>
            </a:r>
            <a:br>
              <a:rPr lang="ru-RU" sz="2000" b="1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М.Г.Кузьмина (ИПМим. М.В.Келдыша  РАН)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20813" y="1554163"/>
            <a:ext cx="6454775" cy="4525962"/>
          </a:xfrm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ru-RU" sz="1800" smtClean="0">
                <a:solidFill>
                  <a:schemeClr val="tx1"/>
                </a:solidFill>
              </a:rPr>
              <a:t/>
            </a:r>
            <a:br>
              <a:rPr kumimoji="1" lang="ru-RU" sz="1800" smtClean="0">
                <a:solidFill>
                  <a:schemeClr val="tx1"/>
                </a:solidFill>
              </a:rPr>
            </a:br>
            <a:r>
              <a:rPr kumimoji="1" lang="ru-RU" sz="1800" smtClean="0">
                <a:solidFill>
                  <a:schemeClr val="tx1"/>
                </a:solidFill>
              </a:rPr>
              <a:t/>
            </a:r>
            <a:br>
              <a:rPr kumimoji="1" lang="ru-RU" sz="1800" smtClean="0">
                <a:solidFill>
                  <a:schemeClr val="tx1"/>
                </a:solidFill>
              </a:rPr>
            </a:br>
            <a:r>
              <a:rPr kumimoji="1" lang="ru-RU" sz="1800" smtClean="0">
                <a:solidFill>
                  <a:schemeClr val="tx1"/>
                </a:solidFill>
              </a:rPr>
              <a:t/>
            </a:r>
            <a:br>
              <a:rPr kumimoji="1" lang="ru-RU" sz="1800" smtClean="0">
                <a:solidFill>
                  <a:schemeClr val="tx1"/>
                </a:solidFill>
              </a:rPr>
            </a:br>
            <a:r>
              <a:rPr kumimoji="1" lang="ru-RU" sz="1800" smtClean="0">
                <a:solidFill>
                  <a:schemeClr val="tx1"/>
                </a:solidFill>
              </a:rPr>
              <a:t/>
            </a:r>
            <a:br>
              <a:rPr kumimoji="1" lang="ru-RU" sz="1800" smtClean="0">
                <a:solidFill>
                  <a:schemeClr val="tx1"/>
                </a:solidFill>
              </a:rPr>
            </a:br>
            <a:r>
              <a:rPr kumimoji="1" lang="ru-RU" sz="1800" smtClean="0">
                <a:solidFill>
                  <a:schemeClr val="tx1"/>
                </a:solidFill>
              </a:rPr>
              <a:t/>
            </a:r>
            <a:br>
              <a:rPr kumimoji="1" lang="ru-RU" sz="1800" smtClean="0">
                <a:solidFill>
                  <a:schemeClr val="tx1"/>
                </a:solidFill>
              </a:rPr>
            </a:br>
            <a:r>
              <a:rPr kumimoji="1" lang="ru-RU" sz="1800" smtClean="0">
                <a:solidFill>
                  <a:schemeClr val="tx1"/>
                </a:solidFill>
              </a:rPr>
              <a:t/>
            </a:r>
            <a:br>
              <a:rPr kumimoji="1" lang="ru-RU" sz="1800" smtClean="0">
                <a:solidFill>
                  <a:schemeClr val="tx1"/>
                </a:solidFill>
              </a:rPr>
            </a:br>
            <a:r>
              <a:rPr kumimoji="1" lang="ru-RU" sz="1800" smtClean="0">
                <a:solidFill>
                  <a:schemeClr val="tx1"/>
                </a:solidFill>
              </a:rPr>
              <a:t/>
            </a:r>
            <a:br>
              <a:rPr kumimoji="1" lang="ru-RU" sz="1800" smtClean="0">
                <a:solidFill>
                  <a:schemeClr val="tx1"/>
                </a:solidFill>
              </a:rPr>
            </a:br>
            <a:r>
              <a:rPr kumimoji="1" lang="ru-RU" sz="1800" smtClean="0">
                <a:solidFill>
                  <a:schemeClr val="tx1"/>
                </a:solidFill>
              </a:rPr>
              <a:t/>
            </a:r>
            <a:br>
              <a:rPr kumimoji="1" lang="ru-RU" sz="1800" smtClean="0">
                <a:solidFill>
                  <a:schemeClr val="tx1"/>
                </a:solidFill>
              </a:rPr>
            </a:br>
            <a:r>
              <a:rPr kumimoji="1" lang="ru-RU" sz="1800" smtClean="0">
                <a:solidFill>
                  <a:schemeClr val="tx1"/>
                </a:solidFill>
              </a:rPr>
              <a:t>Цель – разработать модели, позволяющие исследовать сложное поведение мягких внутренних органов ( печень,</a:t>
            </a:r>
            <a:br>
              <a:rPr kumimoji="1" lang="ru-RU" sz="1800" smtClean="0">
                <a:solidFill>
                  <a:schemeClr val="tx1"/>
                </a:solidFill>
              </a:rPr>
            </a:br>
            <a:r>
              <a:rPr kumimoji="1" lang="ru-RU" sz="1800" smtClean="0">
                <a:solidFill>
                  <a:schemeClr val="tx1"/>
                </a:solidFill>
              </a:rPr>
              <a:t>почки, селезенка) под действием </a:t>
            </a:r>
            <a:r>
              <a:rPr kumimoji="1" lang="ru-RU" sz="1800" b="1" smtClean="0">
                <a:solidFill>
                  <a:schemeClr val="tx1"/>
                </a:solidFill>
              </a:rPr>
              <a:t>хирургических вмешательств</a:t>
            </a:r>
            <a:r>
              <a:rPr kumimoji="1" lang="ru-RU" sz="1800" smtClean="0">
                <a:solidFill>
                  <a:schemeClr val="tx1"/>
                </a:solidFill>
              </a:rPr>
              <a:t>  и  </a:t>
            </a:r>
            <a:r>
              <a:rPr kumimoji="1" lang="ru-RU" sz="1800" b="1" smtClean="0">
                <a:solidFill>
                  <a:schemeClr val="tx1"/>
                </a:solidFill>
              </a:rPr>
              <a:t>имплантаций</a:t>
            </a:r>
            <a:r>
              <a:rPr kumimoji="1" lang="ru-RU" sz="1800" smtClean="0">
                <a:solidFill>
                  <a:schemeClr val="tx1"/>
                </a:solidFill>
              </a:rPr>
              <a:t>.  </a:t>
            </a:r>
            <a:br>
              <a:rPr kumimoji="1" lang="ru-RU" sz="1800" smtClean="0">
                <a:solidFill>
                  <a:schemeClr val="tx1"/>
                </a:solidFill>
              </a:rPr>
            </a:br>
            <a:r>
              <a:rPr kumimoji="1" lang="ru-RU" sz="1800" b="1" smtClean="0">
                <a:solidFill>
                  <a:schemeClr val="tx1"/>
                </a:solidFill>
              </a:rPr>
              <a:t>Математическое моделирование</a:t>
            </a:r>
            <a:r>
              <a:rPr kumimoji="1" lang="ru-RU" sz="1800" smtClean="0">
                <a:solidFill>
                  <a:schemeClr val="tx1"/>
                </a:solidFill>
              </a:rPr>
              <a:t> используется в сочетании с </a:t>
            </a:r>
            <a:r>
              <a:rPr kumimoji="1" lang="ru-RU" sz="1800" b="1" smtClean="0">
                <a:solidFill>
                  <a:schemeClr val="tx1"/>
                </a:solidFill>
              </a:rPr>
              <a:t>экспериментальными измерениями</a:t>
            </a:r>
            <a:r>
              <a:rPr kumimoji="1" lang="ru-RU" sz="1800" smtClean="0">
                <a:solidFill>
                  <a:schemeClr val="tx1"/>
                </a:solidFill>
              </a:rPr>
              <a:t> и созданием </a:t>
            </a:r>
            <a:br>
              <a:rPr kumimoji="1" lang="ru-RU" sz="1800" smtClean="0">
                <a:solidFill>
                  <a:schemeClr val="tx1"/>
                </a:solidFill>
              </a:rPr>
            </a:br>
            <a:r>
              <a:rPr kumimoji="1" lang="ru-RU" sz="1800" b="1" smtClean="0">
                <a:solidFill>
                  <a:schemeClr val="tx1"/>
                </a:solidFill>
              </a:rPr>
              <a:t>силиконовых моделей</a:t>
            </a:r>
            <a:r>
              <a:rPr kumimoji="1" lang="ru-RU" sz="1800" smtClean="0">
                <a:solidFill>
                  <a:schemeClr val="tx1"/>
                </a:solidFill>
              </a:rPr>
              <a:t> мягких тканей.</a:t>
            </a:r>
            <a:br>
              <a:rPr kumimoji="1" lang="ru-RU" sz="1800" smtClean="0">
                <a:solidFill>
                  <a:schemeClr val="tx1"/>
                </a:solidFill>
              </a:rPr>
            </a:br>
            <a:r>
              <a:rPr kumimoji="1" lang="ru-RU" sz="1800" smtClean="0">
                <a:solidFill>
                  <a:schemeClr val="tx1"/>
                </a:solidFill>
              </a:rPr>
              <a:t>Это позволяет получить объединенную информацию о реакциях мягких органов на медленную деформацию </a:t>
            </a:r>
            <a:br>
              <a:rPr kumimoji="1" lang="ru-RU" sz="1800" smtClean="0">
                <a:solidFill>
                  <a:schemeClr val="tx1"/>
                </a:solidFill>
              </a:rPr>
            </a:br>
            <a:r>
              <a:rPr kumimoji="1" lang="ru-RU" sz="1800" smtClean="0">
                <a:solidFill>
                  <a:schemeClr val="tx1"/>
                </a:solidFill>
              </a:rPr>
              <a:t>под действием терапии, давления и кручения, хирургические иссечения, а также поведении</a:t>
            </a:r>
            <a:r>
              <a:rPr kumimoji="1" lang="en-US" sz="1800" smtClean="0">
                <a:solidFill>
                  <a:schemeClr val="tx1"/>
                </a:solidFill>
              </a:rPr>
              <a:t> </a:t>
            </a:r>
            <a:r>
              <a:rPr kumimoji="1" lang="ru-RU" sz="1800" smtClean="0">
                <a:solidFill>
                  <a:schemeClr val="tx1"/>
                </a:solidFill>
              </a:rPr>
              <a:t> при имплантациях.</a:t>
            </a:r>
            <a:r>
              <a:rPr kumimoji="1" lang="ru-RU" sz="4000" smtClean="0">
                <a:solidFill>
                  <a:schemeClr val="tx1"/>
                </a:solidFill>
              </a:rPr>
              <a:t> </a:t>
            </a:r>
            <a:br>
              <a:rPr kumimoji="1" lang="ru-RU" sz="4000" smtClean="0">
                <a:solidFill>
                  <a:schemeClr val="tx1"/>
                </a:solidFill>
              </a:rPr>
            </a:br>
            <a:endParaRPr kumimoji="1" lang="ru-RU" sz="4000" smtClean="0">
              <a:solidFill>
                <a:schemeClr val="tx1"/>
              </a:solidFill>
            </a:endParaRPr>
          </a:p>
        </p:txBody>
      </p:sp>
      <p:pic>
        <p:nvPicPr>
          <p:cNvPr id="38915" name="Picture 3" descr="liver_model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443163" y="2816225"/>
            <a:ext cx="4257675" cy="2092325"/>
          </a:xfrm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4572000" y="5105400"/>
            <a:ext cx="4572000" cy="121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ru-RU"/>
              <a:t>• </a:t>
            </a:r>
            <a:r>
              <a:rPr kumimoji="1" lang="ru-RU" sz="1400"/>
              <a:t>Калифорнийский университет в Сан-Франциско</a:t>
            </a:r>
          </a:p>
          <a:p>
            <a:r>
              <a:rPr kumimoji="1" lang="ru-RU" sz="1400"/>
              <a:t>• Станфордский нац. вычислительный центтр</a:t>
            </a:r>
          </a:p>
          <a:p>
            <a:r>
              <a:rPr kumimoji="1" lang="ru-RU" sz="1400"/>
              <a:t>• Станфордский центр современных хирургич. техн.</a:t>
            </a:r>
          </a:p>
          <a:p>
            <a:r>
              <a:rPr kumimoji="1" lang="ru-RU" sz="1400"/>
              <a:t>• Западно-австралийский университет</a:t>
            </a:r>
          </a:p>
          <a:p>
            <a:r>
              <a:rPr kumimoji="1" lang="ru-RU" sz="1400"/>
              <a:t>• Университет  г. Тюбинген, Германия 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z="2800" b="1" smtClean="0"/>
              <a:t>Модель трехмерной осцилляторной нейросети </a:t>
            </a:r>
            <a:r>
              <a:rPr lang="en-US" sz="2800" b="1" smtClean="0"/>
              <a:t>(</a:t>
            </a:r>
            <a:r>
              <a:rPr lang="ru-RU" sz="2800" b="1" smtClean="0"/>
              <a:t>модель зрительной коры</a:t>
            </a:r>
            <a:r>
              <a:rPr lang="en-US" sz="2800" b="1" smtClean="0"/>
              <a:t>)</a:t>
            </a:r>
            <a:endParaRPr lang="ru-RU" sz="2800" b="1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smtClean="0"/>
              <a:t>Активный элемент сети </a:t>
            </a:r>
            <a:r>
              <a:rPr lang="en-US" sz="2000" smtClean="0"/>
              <a:t> </a:t>
            </a:r>
            <a:r>
              <a:rPr lang="ru-RU" sz="2000" b="1" smtClean="0"/>
              <a:t>–</a:t>
            </a:r>
            <a:r>
              <a:rPr lang="ru-RU" sz="2000" smtClean="0"/>
              <a:t>  нейронный осциллятор</a:t>
            </a:r>
            <a:r>
              <a:rPr lang="en-US" sz="2000" smtClean="0"/>
              <a:t>;</a:t>
            </a:r>
            <a:endParaRPr lang="ru-RU" sz="2000" smtClean="0"/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Пространственная архитектура </a:t>
            </a:r>
            <a:r>
              <a:rPr lang="en-US" sz="2000" i="1" smtClean="0"/>
              <a:t>3D</a:t>
            </a:r>
            <a:r>
              <a:rPr lang="en-US" sz="2000" smtClean="0"/>
              <a:t> </a:t>
            </a:r>
            <a:r>
              <a:rPr lang="ru-RU" sz="2000" smtClean="0"/>
              <a:t>сети имитирует колончатую структуру зрительной коры (VC)</a:t>
            </a:r>
            <a:r>
              <a:rPr lang="en-US" sz="2000" smtClean="0"/>
              <a:t>;</a:t>
            </a:r>
            <a:endParaRPr lang="ru-RU" sz="2000" smtClean="0"/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«срабатывание» сети состоит в синхронизации ансамблей динамически связанных осцилляторов  (кластеров); оно имитирует самоорганизованное коллективное поведение ориентационно-селективных (простых) клеток зрительной коры на низшей стадии обработки зрительной информации</a:t>
            </a:r>
            <a:r>
              <a:rPr lang="en-US" sz="2000" smtClean="0"/>
              <a:t>;</a:t>
            </a:r>
            <a:endParaRPr lang="ru-RU" sz="2000" smtClean="0"/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Сеть предварительно настраиватся параметрами предъявляемого зрительного изображения </a:t>
            </a:r>
            <a:r>
              <a:rPr lang="en-US" sz="2000" smtClean="0"/>
              <a:t> </a:t>
            </a:r>
            <a:r>
              <a:rPr lang="ru-RU" sz="2000" b="1" smtClean="0"/>
              <a:t>–</a:t>
            </a:r>
            <a:r>
              <a:rPr lang="ru-RU" sz="2000" smtClean="0"/>
              <a:t>  массивом пар                    (яркостей пикселей и ориентаций элементарных сегментов изображения). При этом производится настройка как внутренней динамики сетевых осцилляторов, так и динамических сетевых связей.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2400" smtClean="0"/>
              <a:t>       </a:t>
            </a:r>
            <a:r>
              <a:rPr lang="ru-RU" sz="2400" b="1" smtClean="0"/>
              <a:t>Схема архитектуры </a:t>
            </a:r>
            <a:r>
              <a:rPr lang="en-US" sz="2400" b="1" smtClean="0"/>
              <a:t>3D </a:t>
            </a:r>
            <a:r>
              <a:rPr lang="ru-RU" sz="2400" b="1" smtClean="0"/>
              <a:t>осцилляторной сети</a:t>
            </a:r>
          </a:p>
        </p:txBody>
      </p:sp>
      <p:pic>
        <p:nvPicPr>
          <p:cNvPr id="40963" name="Picture 8" descr="D:\PAPERS\2004\BICS_2004\FIGS\fig1_arc.tif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447800"/>
            <a:ext cx="3803650" cy="4800600"/>
          </a:xfrm>
          <a:noFill/>
        </p:spPr>
      </p:pic>
      <p:sp>
        <p:nvSpPr>
          <p:cNvPr id="40964" name="Rectangle 3"/>
          <p:cNvSpPr>
            <a:spLocks noChangeArrowheads="1"/>
          </p:cNvSpPr>
          <p:nvPr/>
        </p:nvSpPr>
        <p:spPr bwMode="auto">
          <a:xfrm>
            <a:off x="3581400" y="914400"/>
            <a:ext cx="50292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2000">
                <a:latin typeface="Times New Roman" pitchFamily="18" charset="0"/>
              </a:rPr>
              <a:t>Изображение, подлежащее сегментации, задано в виде пиксельного разложения на согласованной с ним  </a:t>
            </a:r>
            <a:r>
              <a:rPr lang="en-US" sz="2000">
                <a:latin typeface="Times New Roman" pitchFamily="18" charset="0"/>
              </a:rPr>
              <a:t>2D </a:t>
            </a:r>
            <a:r>
              <a:rPr lang="ru-RU" sz="2000">
                <a:latin typeface="Times New Roman" pitchFamily="18" charset="0"/>
              </a:rPr>
              <a:t>решетке</a:t>
            </a:r>
            <a:r>
              <a:rPr lang="ru-RU" sz="2000"/>
              <a:t>  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2000">
                <a:latin typeface="Times New Roman" pitchFamily="18" charset="0"/>
              </a:rPr>
              <a:t>В каждом узле решетки определены две характеристики изображения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>
                <a:latin typeface="Times New Roman" pitchFamily="18" charset="0"/>
              </a:rPr>
              <a:t> </a:t>
            </a:r>
            <a:r>
              <a:rPr lang="ru-RU" sz="2000" b="1">
                <a:latin typeface="Times New Roman" pitchFamily="18" charset="0"/>
              </a:rPr>
              <a:t>яркость</a:t>
            </a:r>
            <a:r>
              <a:rPr lang="ru-RU" sz="2000">
                <a:latin typeface="Times New Roman" pitchFamily="18" charset="0"/>
              </a:rPr>
              <a:t> пикселя                   и </a:t>
            </a:r>
            <a:r>
              <a:rPr lang="ru-RU" sz="2000" b="1">
                <a:latin typeface="Times New Roman" pitchFamily="18" charset="0"/>
              </a:rPr>
              <a:t>ориентация</a:t>
            </a:r>
            <a:r>
              <a:rPr lang="ru-RU" sz="2000">
                <a:latin typeface="Times New Roman" pitchFamily="18" charset="0"/>
              </a:rPr>
              <a:t> элементарного сегмента</a:t>
            </a:r>
            <a:r>
              <a:rPr lang="ru-RU" sz="2000"/>
              <a:t>             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2000">
                <a:latin typeface="Times New Roman" pitchFamily="18" charset="0"/>
              </a:rPr>
              <a:t>Осцилляторы сети расположены в узлах </a:t>
            </a:r>
            <a:r>
              <a:rPr lang="en-US" sz="2000">
                <a:latin typeface="Times New Roman" pitchFamily="18" charset="0"/>
              </a:rPr>
              <a:t>3D </a:t>
            </a:r>
            <a:r>
              <a:rPr lang="ru-RU" sz="2000">
                <a:latin typeface="Times New Roman" pitchFamily="18" charset="0"/>
              </a:rPr>
              <a:t>решетки внутри параллелепипеда                       так, что каждому </a:t>
            </a:r>
            <a:r>
              <a:rPr lang="ru-RU" sz="2000" b="1">
                <a:latin typeface="Times New Roman" pitchFamily="18" charset="0"/>
              </a:rPr>
              <a:t>пикселю</a:t>
            </a:r>
            <a:r>
              <a:rPr lang="ru-RU" sz="2000">
                <a:latin typeface="Times New Roman" pitchFamily="18" charset="0"/>
              </a:rPr>
              <a:t> соответствует одна </a:t>
            </a:r>
            <a:r>
              <a:rPr lang="ru-RU" sz="2000" b="1">
                <a:latin typeface="Times New Roman" pitchFamily="18" charset="0"/>
              </a:rPr>
              <a:t>колонка</a:t>
            </a:r>
            <a:r>
              <a:rPr lang="ru-RU" sz="2000">
                <a:latin typeface="Times New Roman" pitchFamily="18" charset="0"/>
              </a:rPr>
              <a:t> осцилляторов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2000">
                <a:latin typeface="Times New Roman" pitchFamily="18" charset="0"/>
              </a:rPr>
              <a:t>В каждом узле </a:t>
            </a:r>
            <a:r>
              <a:rPr lang="en-US" sz="2000">
                <a:latin typeface="Times New Roman" pitchFamily="18" charset="0"/>
              </a:rPr>
              <a:t>3D </a:t>
            </a:r>
            <a:r>
              <a:rPr lang="ru-RU" sz="2000">
                <a:latin typeface="Times New Roman" pitchFamily="18" charset="0"/>
              </a:rPr>
              <a:t>решетки определены ориентации </a:t>
            </a:r>
            <a:r>
              <a:rPr lang="ru-RU" sz="2000" b="1">
                <a:latin typeface="Times New Roman" pitchFamily="18" charset="0"/>
              </a:rPr>
              <a:t>рецептивных полей</a:t>
            </a:r>
            <a:r>
              <a:rPr lang="ru-RU" sz="2000">
                <a:latin typeface="Times New Roman" pitchFamily="18" charset="0"/>
              </a:rPr>
              <a:t>           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2000">
                <a:latin typeface="Times New Roman" pitchFamily="18" charset="0"/>
              </a:rPr>
              <a:t>Полное число осцилляторов сети равно               , где         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>
                <a:latin typeface="Times New Roman" pitchFamily="18" charset="0"/>
              </a:rPr>
              <a:t>  размер пиксельного массива, а  </a:t>
            </a:r>
            <a:r>
              <a:rPr lang="en-US" sz="2000" i="1">
                <a:latin typeface="Times New Roman" pitchFamily="18" charset="0"/>
              </a:rPr>
              <a:t>K </a:t>
            </a:r>
            <a:r>
              <a:rPr lang="en-US" sz="2000" i="1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>
                <a:latin typeface="Times New Roman" pitchFamily="18" charset="0"/>
              </a:rPr>
              <a:t>число осцилляторов в колонке</a:t>
            </a:r>
            <a:r>
              <a:rPr lang="ru-RU" sz="2000"/>
              <a:t>.</a:t>
            </a:r>
            <a:endParaRPr lang="ru-RU" sz="2000" i="1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</a:rPr>
              <a:t>Колебания в слуховой системе мозга</a:t>
            </a:r>
            <a:r>
              <a:rPr lang="ru-RU" sz="3200" b="1" smtClean="0">
                <a:latin typeface="Times New Roman" pitchFamily="18" charset="0"/>
              </a:rPr>
              <a:t> </a:t>
            </a:r>
            <a:br>
              <a:rPr lang="ru-RU" sz="3200" b="1" smtClean="0">
                <a:latin typeface="Times New Roman" pitchFamily="18" charset="0"/>
              </a:rPr>
            </a:br>
            <a:r>
              <a:rPr lang="ru-RU" sz="2400" b="1" smtClean="0"/>
              <a:t>Подход к  обработке смешанного акустического потока</a:t>
            </a:r>
            <a:r>
              <a:rPr lang="ru-RU" sz="2400" smtClean="0"/>
              <a:t>   </a:t>
            </a:r>
          </a:p>
        </p:txBody>
      </p:sp>
      <p:sp>
        <p:nvSpPr>
          <p:cNvPr id="41987" name="Text Box 8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525963"/>
          </a:xfrm>
          <a:noFill/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</a:pPr>
            <a:r>
              <a:rPr kumimoji="1" lang="ru-RU" sz="1400" smtClean="0"/>
              <a:t>Биологически</a:t>
            </a:r>
            <a:r>
              <a:rPr kumimoji="1" lang="en-US" sz="1400" smtClean="0"/>
              <a:t> </a:t>
            </a:r>
            <a:r>
              <a:rPr kumimoji="1" lang="ru-RU" sz="1400" smtClean="0"/>
              <a:t> обоснованная</a:t>
            </a:r>
            <a:r>
              <a:rPr kumimoji="1" lang="en-US" sz="1400" smtClean="0"/>
              <a:t> </a:t>
            </a:r>
            <a:r>
              <a:rPr kumimoji="1" lang="ru-RU" sz="1400" smtClean="0"/>
              <a:t> </a:t>
            </a:r>
            <a:r>
              <a:rPr kumimoji="1" lang="ru-RU" sz="1400" b="1" smtClean="0"/>
              <a:t>модель </a:t>
            </a:r>
            <a:r>
              <a:rPr kumimoji="1" lang="en-US" sz="1400" b="1" smtClean="0"/>
              <a:t> </a:t>
            </a:r>
            <a:r>
              <a:rPr kumimoji="1" lang="ru-RU" sz="1400" b="1" smtClean="0"/>
              <a:t>осцилляторной</a:t>
            </a:r>
            <a:r>
              <a:rPr kumimoji="1" lang="en-US" sz="1400" b="1" smtClean="0"/>
              <a:t> </a:t>
            </a:r>
            <a:r>
              <a:rPr kumimoji="1" lang="ru-RU" sz="1400" b="1" smtClean="0"/>
              <a:t> сети</a:t>
            </a:r>
            <a:r>
              <a:rPr kumimoji="1" lang="ru-RU" sz="1400" smtClean="0"/>
              <a:t>,</a:t>
            </a:r>
            <a:r>
              <a:rPr kumimoji="1" lang="en-US" sz="1400" smtClean="0"/>
              <a:t>   </a:t>
            </a:r>
            <a:r>
              <a:rPr kumimoji="1" lang="ru-RU" sz="1400" smtClean="0"/>
              <a:t> доставляющая</a:t>
            </a:r>
            <a:r>
              <a:rPr kumimoji="1" lang="en-US" sz="1400" smtClean="0"/>
              <a:t>  </a:t>
            </a:r>
            <a:r>
              <a:rPr kumimoji="1" lang="ru-RU" sz="1400" smtClean="0"/>
              <a:t> метод</a:t>
            </a:r>
            <a:r>
              <a:rPr kumimoji="1" lang="en-US" sz="1400" smtClean="0"/>
              <a:t> </a:t>
            </a:r>
            <a:endParaRPr kumimoji="1" lang="ru-RU" sz="1400" smtClean="0"/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ru-RU" sz="1400" smtClean="0"/>
              <a:t>выделения из смешенного</a:t>
            </a:r>
            <a:r>
              <a:rPr kumimoji="1" lang="en-US" sz="1400" smtClean="0"/>
              <a:t> </a:t>
            </a:r>
            <a:r>
              <a:rPr kumimoji="1" lang="ru-RU" sz="1400" smtClean="0"/>
              <a:t>акустического потока  содержащихся в нем компонент, была 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ru-RU" sz="1400" smtClean="0"/>
              <a:t>построена </a:t>
            </a:r>
            <a:r>
              <a:rPr kumimoji="1" lang="en-US" sz="1400" smtClean="0"/>
              <a:t> </a:t>
            </a:r>
            <a:r>
              <a:rPr kumimoji="1" lang="ru-RU" sz="1400" smtClean="0"/>
              <a:t>Вангом </a:t>
            </a:r>
            <a:r>
              <a:rPr kumimoji="1" lang="en-US" sz="1400" smtClean="0"/>
              <a:t> </a:t>
            </a:r>
            <a:r>
              <a:rPr kumimoji="1" lang="ru-RU" sz="1400" smtClean="0"/>
              <a:t>и Брауном  (</a:t>
            </a:r>
            <a:r>
              <a:rPr kumimoji="1" lang="en-US" sz="1400" smtClean="0"/>
              <a:t>D.Wang, G.J.Brown, 1999).</a:t>
            </a:r>
            <a:r>
              <a:rPr kumimoji="1" lang="ru-RU" sz="1400" b="1" smtClean="0"/>
              <a:t>                                                                                                          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ru-RU" sz="1400" smtClean="0"/>
              <a:t>Обработка  потока  состоит из двух  этапов. </a:t>
            </a:r>
          </a:p>
          <a:p>
            <a:pPr marL="457200" indent="-457200" eaLnBrk="1" hangingPunct="1">
              <a:lnSpc>
                <a:spcPct val="80000"/>
              </a:lnSpc>
            </a:pPr>
            <a:endParaRPr kumimoji="1" lang="ru-RU" sz="1400" smtClean="0"/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ru-RU" sz="1400" b="1" smtClean="0"/>
              <a:t>1.</a:t>
            </a:r>
            <a:r>
              <a:rPr kumimoji="1" lang="ru-RU" sz="1400" smtClean="0"/>
              <a:t> На первом этапе находятся полный набор </a:t>
            </a:r>
            <a:r>
              <a:rPr kumimoji="1" lang="ru-RU" sz="1400" b="1" smtClean="0"/>
              <a:t>частотно-временных характеристик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ru-RU" sz="1400" b="1" smtClean="0"/>
              <a:t>потока</a:t>
            </a:r>
            <a:r>
              <a:rPr kumimoji="1" lang="ru-RU" sz="1400" smtClean="0"/>
              <a:t>  посредством  пропускания  его  через  </a:t>
            </a:r>
            <a:r>
              <a:rPr kumimoji="1" lang="ru-RU" sz="1400" b="1" smtClean="0"/>
              <a:t>эталонную систему фильтров</a:t>
            </a:r>
            <a:r>
              <a:rPr kumimoji="1" lang="ru-RU" sz="1400" smtClean="0"/>
              <a:t>,  которая 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ru-RU" sz="1400" smtClean="0"/>
              <a:t>имитирует  функции  пропускания  наружного  и  среднего уха.  В  каждом  из каналов 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ru-RU" sz="1400" smtClean="0"/>
              <a:t>пропускания  строятся  </a:t>
            </a:r>
            <a:r>
              <a:rPr kumimoji="1" lang="en-US" sz="1400" smtClean="0"/>
              <a:t>a) </a:t>
            </a:r>
            <a:r>
              <a:rPr kumimoji="1" lang="ru-RU" sz="1400" b="1" smtClean="0"/>
              <a:t>коррелограмма</a:t>
            </a:r>
            <a:r>
              <a:rPr kumimoji="1" lang="ru-RU" sz="1400" smtClean="0"/>
              <a:t>  </a:t>
            </a:r>
            <a:r>
              <a:rPr kumimoji="1" lang="en-US" sz="1400" smtClean="0"/>
              <a:t> </a:t>
            </a:r>
            <a:r>
              <a:rPr kumimoji="1" lang="ru-RU" sz="1400" smtClean="0"/>
              <a:t>и  </a:t>
            </a:r>
            <a:r>
              <a:rPr kumimoji="1" lang="en-US" sz="1400" smtClean="0"/>
              <a:t>b) </a:t>
            </a:r>
            <a:r>
              <a:rPr kumimoji="1" lang="ru-RU" sz="1400" b="1" smtClean="0"/>
              <a:t>интегральная </a:t>
            </a:r>
            <a:r>
              <a:rPr kumimoji="1" lang="ru-RU" sz="1400" smtClean="0"/>
              <a:t> </a:t>
            </a:r>
            <a:r>
              <a:rPr kumimoji="1" lang="ru-RU" sz="1400" b="1" smtClean="0"/>
              <a:t>каррелограмма</a:t>
            </a:r>
            <a:r>
              <a:rPr kumimoji="1" lang="ru-RU" sz="1400" smtClean="0"/>
              <a:t>, 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ru-RU" sz="1400" smtClean="0"/>
              <a:t>позволяющая определить доминирующую частоту потока.  Наконец, производится   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en-US" sz="1400" smtClean="0"/>
              <a:t>c)</a:t>
            </a:r>
            <a:r>
              <a:rPr kumimoji="1" lang="ru-RU" sz="1400" smtClean="0"/>
              <a:t> </a:t>
            </a:r>
            <a:r>
              <a:rPr kumimoji="1" lang="ru-RU" sz="1400" b="1" smtClean="0"/>
              <a:t>кросс-корреляционный анализ </a:t>
            </a:r>
            <a:r>
              <a:rPr kumimoji="1" lang="ru-RU" sz="1400" smtClean="0"/>
              <a:t>поступающего</a:t>
            </a:r>
            <a:r>
              <a:rPr kumimoji="1" lang="ru-RU" sz="1400" b="1" smtClean="0"/>
              <a:t> </a:t>
            </a:r>
            <a:r>
              <a:rPr kumimoji="1" lang="ru-RU" sz="1400" smtClean="0"/>
              <a:t>акустического потока</a:t>
            </a:r>
            <a:r>
              <a:rPr kumimoji="1" lang="ru-RU" sz="1400" b="1" smtClean="0"/>
              <a:t>.</a:t>
            </a:r>
          </a:p>
          <a:p>
            <a:pPr marL="457200" indent="-457200" eaLnBrk="1" hangingPunct="1">
              <a:lnSpc>
                <a:spcPct val="80000"/>
              </a:lnSpc>
            </a:pPr>
            <a:endParaRPr kumimoji="1" lang="ru-RU" sz="1400" b="1" smtClean="0"/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ru-RU" sz="1400" b="1" smtClean="0"/>
              <a:t>2.</a:t>
            </a:r>
            <a:r>
              <a:rPr kumimoji="1" lang="ru-RU" sz="1400" smtClean="0"/>
              <a:t>       На</a:t>
            </a:r>
            <a:r>
              <a:rPr kumimoji="1" lang="ru-RU" sz="1400" b="1" smtClean="0"/>
              <a:t> </a:t>
            </a:r>
            <a:r>
              <a:rPr kumimoji="1" lang="ru-RU" sz="1400" smtClean="0"/>
              <a:t>втором</a:t>
            </a:r>
            <a:r>
              <a:rPr kumimoji="1" lang="ru-RU" sz="1400" b="1" smtClean="0"/>
              <a:t> </a:t>
            </a:r>
            <a:r>
              <a:rPr kumimoji="1" lang="ru-RU" sz="1400" smtClean="0"/>
              <a:t>этапе производится основная обработка потока с помощью </a:t>
            </a:r>
            <a:r>
              <a:rPr kumimoji="1" lang="ru-RU" sz="1400" b="1" smtClean="0"/>
              <a:t>двуслойной 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ru-RU" sz="1400" b="1" smtClean="0"/>
              <a:t>осцилляторной сети. </a:t>
            </a:r>
            <a:r>
              <a:rPr kumimoji="1" lang="ru-RU" sz="1400" smtClean="0"/>
              <a:t>При этом:</a:t>
            </a:r>
            <a:r>
              <a:rPr kumimoji="1" lang="ru-RU" sz="1400" b="1" smtClean="0"/>
              <a:t> </a:t>
            </a:r>
            <a:r>
              <a:rPr kumimoji="1" lang="en-US" sz="1400" b="1" i="1" smtClean="0"/>
              <a:t> 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en-US" sz="1400" b="1" smtClean="0"/>
              <a:t>         </a:t>
            </a:r>
            <a:endParaRPr kumimoji="1" lang="ru-RU" sz="1400" b="1" smtClean="0"/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en-US" sz="1400" b="1" smtClean="0"/>
              <a:t>•</a:t>
            </a:r>
            <a:r>
              <a:rPr kumimoji="1" lang="ru-RU" sz="1400" b="1" smtClean="0"/>
              <a:t> </a:t>
            </a:r>
            <a:r>
              <a:rPr kumimoji="1" lang="en-US" sz="1400" b="1" smtClean="0"/>
              <a:t> </a:t>
            </a:r>
            <a:r>
              <a:rPr kumimoji="1" lang="ru-RU" sz="1400" b="1" smtClean="0"/>
              <a:t>первый слой  </a:t>
            </a:r>
            <a:r>
              <a:rPr kumimoji="1" lang="ru-RU" sz="1400" smtClean="0"/>
              <a:t>производит</a:t>
            </a:r>
            <a:r>
              <a:rPr kumimoji="1" lang="ru-RU" sz="1400" b="1" smtClean="0"/>
              <a:t> </a:t>
            </a:r>
            <a:r>
              <a:rPr kumimoji="1" lang="ru-RU" sz="1400" smtClean="0"/>
              <a:t> разложение полного смешанного потока  на  полный набор 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ru-RU" sz="1400" smtClean="0"/>
              <a:t>    его </a:t>
            </a:r>
            <a:r>
              <a:rPr kumimoji="1" lang="ru-RU" sz="1400" b="1" smtClean="0"/>
              <a:t>элементарных</a:t>
            </a:r>
            <a:r>
              <a:rPr kumimoji="1" lang="ru-RU" sz="1400" smtClean="0"/>
              <a:t>  частотно-временных </a:t>
            </a:r>
            <a:r>
              <a:rPr kumimoji="1" lang="ru-RU" sz="1400" b="1" smtClean="0"/>
              <a:t>«сегментов»</a:t>
            </a:r>
            <a:r>
              <a:rPr kumimoji="1" lang="ru-RU" sz="1400" smtClean="0"/>
              <a:t>;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en-US" sz="1400" b="1" smtClean="0"/>
              <a:t>•</a:t>
            </a:r>
            <a:r>
              <a:rPr kumimoji="1" lang="ru-RU" sz="1400" b="1" smtClean="0"/>
              <a:t> </a:t>
            </a:r>
            <a:r>
              <a:rPr kumimoji="1" lang="ru-RU" sz="1400" smtClean="0"/>
              <a:t> </a:t>
            </a:r>
            <a:r>
              <a:rPr kumimoji="1" lang="ru-RU" sz="1400" b="1" smtClean="0"/>
              <a:t>второй слой</a:t>
            </a:r>
            <a:r>
              <a:rPr kumimoji="1" lang="ru-RU" sz="1400" smtClean="0"/>
              <a:t>   производит </a:t>
            </a:r>
            <a:r>
              <a:rPr kumimoji="1" lang="ru-RU" sz="1400" b="1" smtClean="0"/>
              <a:t>группирование</a:t>
            </a:r>
            <a:r>
              <a:rPr kumimoji="1" lang="ru-RU" sz="1400" smtClean="0"/>
              <a:t>  множества элементарных сегментов 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ru-RU" sz="1400" smtClean="0"/>
              <a:t>   в составляющие поток  </a:t>
            </a:r>
            <a:r>
              <a:rPr kumimoji="1" lang="ru-RU" sz="1400" b="1" smtClean="0"/>
              <a:t>компоненты,  </a:t>
            </a:r>
            <a:r>
              <a:rPr kumimoji="1" lang="ru-RU" sz="1400" smtClean="0"/>
              <a:t>то есть, </a:t>
            </a:r>
            <a:r>
              <a:rPr kumimoji="1" lang="ru-RU" sz="1400" b="1" smtClean="0"/>
              <a:t>новый</a:t>
            </a:r>
            <a:r>
              <a:rPr kumimoji="1" lang="ru-RU" sz="1400" smtClean="0"/>
              <a:t> </a:t>
            </a:r>
            <a:r>
              <a:rPr kumimoji="1" lang="ru-RU" sz="1400" b="1" smtClean="0"/>
              <a:t>синтез</a:t>
            </a:r>
            <a:r>
              <a:rPr kumimoji="1" lang="ru-RU" sz="1400" smtClean="0"/>
              <a:t> смешанного потока из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ru-RU" sz="1400" smtClean="0"/>
              <a:t>  </a:t>
            </a:r>
            <a:r>
              <a:rPr kumimoji="1" lang="ru-RU" sz="1400" b="1" smtClean="0"/>
              <a:t> </a:t>
            </a:r>
            <a:r>
              <a:rPr kumimoji="1" lang="ru-RU" sz="1400" smtClean="0"/>
              <a:t>его</a:t>
            </a:r>
            <a:r>
              <a:rPr kumimoji="1" lang="ru-RU" sz="1400" b="1" smtClean="0"/>
              <a:t> элементарных</a:t>
            </a:r>
            <a:r>
              <a:rPr kumimoji="1" lang="ru-RU" sz="1400" smtClean="0"/>
              <a:t> </a:t>
            </a:r>
            <a:r>
              <a:rPr kumimoji="1" lang="ru-RU" sz="1400" b="1" smtClean="0"/>
              <a:t>составляющих.</a:t>
            </a:r>
            <a:endParaRPr kumimoji="1" lang="en-US" sz="1400" b="1" smtClean="0"/>
          </a:p>
          <a:p>
            <a:pPr marL="457200" indent="-457200" eaLnBrk="1" hangingPunct="1">
              <a:lnSpc>
                <a:spcPct val="80000"/>
              </a:lnSpc>
            </a:pPr>
            <a:endParaRPr kumimoji="1" lang="ru-RU" sz="1400" b="1" smtClean="0"/>
          </a:p>
          <a:p>
            <a:pPr marL="457200" indent="-457200" eaLnBrk="1" hangingPunct="1">
              <a:lnSpc>
                <a:spcPct val="80000"/>
              </a:lnSpc>
            </a:pPr>
            <a:r>
              <a:rPr kumimoji="1" lang="ru-RU" sz="1600" smtClean="0"/>
              <a:t>         </a:t>
            </a:r>
          </a:p>
          <a:p>
            <a:pPr marL="457200" indent="-4572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kumimoji="1" lang="ru-RU" sz="1600" smtClean="0"/>
              <a:t>          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8" descr="D:\HOT_PAP\NN_LECTURES\NNL2_pictures\W_B_net_a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828800"/>
            <a:ext cx="3240088" cy="3133725"/>
          </a:xfrm>
          <a:noFill/>
        </p:spPr>
      </p:pic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z="2400" b="1" smtClean="0"/>
              <a:t>Осцилляторно-сетевая обработка смешанного потока</a:t>
            </a:r>
            <a:r>
              <a:rPr lang="ru-RU" sz="2400" smtClean="0"/>
              <a:t> </a:t>
            </a:r>
          </a:p>
        </p:txBody>
      </p:sp>
      <p:sp>
        <p:nvSpPr>
          <p:cNvPr id="43012" name="Text Box 9"/>
          <p:cNvSpPr txBox="1">
            <a:spLocks noChangeArrowheads="1"/>
          </p:cNvSpPr>
          <p:nvPr/>
        </p:nvSpPr>
        <p:spPr bwMode="auto">
          <a:xfrm>
            <a:off x="3657600" y="1447800"/>
            <a:ext cx="4987925" cy="47720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kumimoji="1" lang="ru-RU" sz="1400" b="1">
                <a:latin typeface="Times New Roman" pitchFamily="18" charset="0"/>
              </a:rPr>
              <a:t>Первый слой </a:t>
            </a:r>
            <a:r>
              <a:rPr kumimoji="1" lang="ru-RU" sz="1400">
                <a:latin typeface="Times New Roman" pitchFamily="18" charset="0"/>
              </a:rPr>
              <a:t> сети (</a:t>
            </a:r>
            <a:r>
              <a:rPr kumimoji="1" lang="en-US" sz="1400">
                <a:latin typeface="Times New Roman" pitchFamily="18" charset="0"/>
              </a:rPr>
              <a:t>segmentation layer)  </a:t>
            </a:r>
            <a:r>
              <a:rPr kumimoji="1" lang="ru-RU" sz="1400">
                <a:latin typeface="Times New Roman" pitchFamily="18" charset="0"/>
              </a:rPr>
              <a:t>имеет </a:t>
            </a:r>
          </a:p>
          <a:p>
            <a:pPr marL="457200" indent="-457200" eaLnBrk="0" hangingPunct="0"/>
            <a:r>
              <a:rPr kumimoji="1" lang="ru-RU" sz="1400">
                <a:latin typeface="Times New Roman" pitchFamily="18" charset="0"/>
              </a:rPr>
              <a:t>возбуждающие </a:t>
            </a:r>
            <a:r>
              <a:rPr kumimoji="1" lang="ru-RU" sz="1400" b="1">
                <a:latin typeface="Times New Roman" pitchFamily="18" charset="0"/>
              </a:rPr>
              <a:t>связи</a:t>
            </a:r>
            <a:r>
              <a:rPr kumimoji="1" lang="ru-RU" sz="1400">
                <a:latin typeface="Times New Roman" pitchFamily="18" charset="0"/>
              </a:rPr>
              <a:t>, построенные на основе </a:t>
            </a:r>
          </a:p>
          <a:p>
            <a:pPr marL="457200" indent="-457200" eaLnBrk="0" hangingPunct="0"/>
            <a:r>
              <a:rPr kumimoji="1" lang="ru-RU" sz="1400" b="1">
                <a:latin typeface="Times New Roman" pitchFamily="18" charset="0"/>
              </a:rPr>
              <a:t>кросс-корреляционной информации</a:t>
            </a:r>
            <a:r>
              <a:rPr kumimoji="1" lang="ru-RU" sz="1400">
                <a:latin typeface="Times New Roman" pitchFamily="18" charset="0"/>
              </a:rPr>
              <a:t> о потоке. </a:t>
            </a:r>
          </a:p>
          <a:p>
            <a:pPr marL="457200" indent="-457200" eaLnBrk="0" hangingPunct="0"/>
            <a:r>
              <a:rPr kumimoji="1" lang="ru-RU" sz="1400">
                <a:latin typeface="Times New Roman" pitchFamily="18" charset="0"/>
              </a:rPr>
              <a:t>Кластеры синхронизованных осцилляторов, возникшие</a:t>
            </a:r>
          </a:p>
          <a:p>
            <a:pPr marL="457200" indent="-457200" eaLnBrk="0" hangingPunct="0"/>
            <a:r>
              <a:rPr kumimoji="1" lang="ru-RU" sz="1400">
                <a:latin typeface="Times New Roman" pitchFamily="18" charset="0"/>
              </a:rPr>
              <a:t>в этом слое, соответствуют распределению звуковой </a:t>
            </a:r>
          </a:p>
          <a:p>
            <a:pPr marL="457200" indent="-457200" eaLnBrk="0" hangingPunct="0"/>
            <a:r>
              <a:rPr kumimoji="1" lang="ru-RU" sz="1400">
                <a:latin typeface="Times New Roman" pitchFamily="18" charset="0"/>
              </a:rPr>
              <a:t>энергии потока на плоскости       </a:t>
            </a:r>
            <a:r>
              <a:rPr kumimoji="1" lang="en-US" sz="1400">
                <a:latin typeface="Times New Roman" pitchFamily="18" charset="0"/>
              </a:rPr>
              <a:t>  </a:t>
            </a:r>
            <a:endParaRPr kumimoji="1" lang="ru-RU" sz="1400">
              <a:latin typeface="Times New Roman" pitchFamily="18" charset="0"/>
            </a:endParaRPr>
          </a:p>
          <a:p>
            <a:pPr marL="457200" indent="-457200" eaLnBrk="0" hangingPunct="0"/>
            <a:endParaRPr kumimoji="1" lang="ru-RU" sz="1400">
              <a:latin typeface="Times New Roman" pitchFamily="18" charset="0"/>
            </a:endParaRPr>
          </a:p>
          <a:p>
            <a:pPr marL="457200" indent="-457200" eaLnBrk="0" hangingPunct="0"/>
            <a:r>
              <a:rPr kumimoji="1" lang="ru-RU" sz="1400" b="1">
                <a:latin typeface="Times New Roman" pitchFamily="18" charset="0"/>
              </a:rPr>
              <a:t>Второй слой</a:t>
            </a:r>
            <a:r>
              <a:rPr kumimoji="1" lang="ru-RU" sz="1400">
                <a:latin typeface="Times New Roman" pitchFamily="18" charset="0"/>
              </a:rPr>
              <a:t>  сети (</a:t>
            </a:r>
            <a:r>
              <a:rPr kumimoji="1" lang="en-US" sz="1400">
                <a:latin typeface="Times New Roman" pitchFamily="18" charset="0"/>
              </a:rPr>
              <a:t>grouping layer)</a:t>
            </a:r>
            <a:r>
              <a:rPr kumimoji="1" lang="ru-RU" sz="1400">
                <a:latin typeface="Times New Roman" pitchFamily="18" charset="0"/>
              </a:rPr>
              <a:t> имеет: </a:t>
            </a:r>
          </a:p>
          <a:p>
            <a:pPr marL="457200" indent="-457200" eaLnBrk="0" hangingPunct="0"/>
            <a:r>
              <a:rPr kumimoji="1" lang="en-US" sz="1400" b="1">
                <a:latin typeface="Times New Roman" pitchFamily="18" charset="0"/>
              </a:rPr>
              <a:t>a) </a:t>
            </a:r>
            <a:r>
              <a:rPr kumimoji="1" lang="ru-RU" sz="1400" b="1">
                <a:latin typeface="Times New Roman" pitchFamily="18" charset="0"/>
              </a:rPr>
              <a:t>внутренние  связи,  </a:t>
            </a:r>
            <a:r>
              <a:rPr kumimoji="1" lang="ru-RU" sz="1400">
                <a:latin typeface="Times New Roman" pitchFamily="18" charset="0"/>
              </a:rPr>
              <a:t>зависящие от корреляционной </a:t>
            </a:r>
            <a:endParaRPr kumimoji="1" lang="en-US" sz="1400">
              <a:latin typeface="Times New Roman" pitchFamily="18" charset="0"/>
            </a:endParaRPr>
          </a:p>
          <a:p>
            <a:pPr marL="457200" indent="-457200" eaLnBrk="0" hangingPunct="0"/>
            <a:r>
              <a:rPr kumimoji="1" lang="en-US" sz="1400">
                <a:latin typeface="Times New Roman" pitchFamily="18" charset="0"/>
              </a:rPr>
              <a:t>  </a:t>
            </a:r>
            <a:r>
              <a:rPr kumimoji="1" lang="ru-RU" sz="1400">
                <a:latin typeface="Times New Roman" pitchFamily="18" charset="0"/>
              </a:rPr>
              <a:t>  информации</a:t>
            </a:r>
            <a:r>
              <a:rPr kumimoji="1" lang="en-US" sz="1400">
                <a:latin typeface="Times New Roman" pitchFamily="18" charset="0"/>
              </a:rPr>
              <a:t>  </a:t>
            </a:r>
            <a:r>
              <a:rPr kumimoji="1" lang="ru-RU" sz="1400">
                <a:latin typeface="Times New Roman" pitchFamily="18" charset="0"/>
              </a:rPr>
              <a:t>потока и от структуры связей первого </a:t>
            </a:r>
          </a:p>
          <a:p>
            <a:pPr marL="457200" indent="-457200" eaLnBrk="0" hangingPunct="0"/>
            <a:r>
              <a:rPr kumimoji="1" lang="ru-RU" sz="1400">
                <a:latin typeface="Times New Roman" pitchFamily="18" charset="0"/>
              </a:rPr>
              <a:t>    слоя;</a:t>
            </a:r>
          </a:p>
          <a:p>
            <a:pPr marL="457200" indent="-457200" eaLnBrk="0" hangingPunct="0"/>
            <a:r>
              <a:rPr kumimoji="1" lang="en-US" sz="1400" b="1">
                <a:latin typeface="Times New Roman" pitchFamily="18" charset="0"/>
              </a:rPr>
              <a:t>b)</a:t>
            </a:r>
            <a:r>
              <a:rPr kumimoji="1" lang="ru-RU" sz="1400" b="1">
                <a:latin typeface="Times New Roman" pitchFamily="18" charset="0"/>
              </a:rPr>
              <a:t> внешние (</a:t>
            </a:r>
            <a:r>
              <a:rPr kumimoji="1" lang="ru-RU" sz="1400">
                <a:latin typeface="Times New Roman" pitchFamily="18" charset="0"/>
              </a:rPr>
              <a:t>вертикальные</a:t>
            </a:r>
            <a:r>
              <a:rPr kumimoji="1" lang="ru-RU" sz="1400" b="1">
                <a:latin typeface="Times New Roman" pitchFamily="18" charset="0"/>
              </a:rPr>
              <a:t>) связи </a:t>
            </a:r>
            <a:r>
              <a:rPr kumimoji="1" lang="ru-RU" sz="1400">
                <a:latin typeface="Times New Roman" pitchFamily="18" charset="0"/>
              </a:rPr>
              <a:t>из</a:t>
            </a:r>
            <a:r>
              <a:rPr kumimoji="1" lang="ru-RU" sz="1400" b="1">
                <a:latin typeface="Times New Roman" pitchFamily="18" charset="0"/>
              </a:rPr>
              <a:t> первого слоя.</a:t>
            </a:r>
          </a:p>
          <a:p>
            <a:pPr marL="457200" indent="-457200" eaLnBrk="0" hangingPunct="0"/>
            <a:endParaRPr kumimoji="1" lang="ru-RU" sz="1400">
              <a:latin typeface="Times New Roman" pitchFamily="18" charset="0"/>
            </a:endParaRPr>
          </a:p>
          <a:p>
            <a:pPr marL="457200" indent="-457200" eaLnBrk="0" hangingPunct="0"/>
            <a:r>
              <a:rPr kumimoji="1" lang="ru-RU" sz="1400">
                <a:latin typeface="Times New Roman" pitchFamily="18" charset="0"/>
              </a:rPr>
              <a:t>Второй слой производит восстановление компонент </a:t>
            </a:r>
          </a:p>
          <a:p>
            <a:pPr marL="457200" indent="-457200" eaLnBrk="0" hangingPunct="0"/>
            <a:r>
              <a:rPr kumimoji="1" lang="ru-RU" sz="1400">
                <a:latin typeface="Times New Roman" pitchFamily="18" charset="0"/>
              </a:rPr>
              <a:t>смешанного акустического потока в следующей </a:t>
            </a:r>
          </a:p>
          <a:p>
            <a:pPr marL="457200" indent="-457200" eaLnBrk="0" hangingPunct="0"/>
            <a:r>
              <a:rPr kumimoji="1" lang="ru-RU" sz="1400">
                <a:latin typeface="Times New Roman" pitchFamily="18" charset="0"/>
              </a:rPr>
              <a:t>последовательности: </a:t>
            </a:r>
          </a:p>
          <a:p>
            <a:pPr marL="457200" indent="-457200" eaLnBrk="0" hangingPunct="0"/>
            <a:r>
              <a:rPr kumimoji="1" lang="ru-RU" sz="1400">
                <a:latin typeface="Times New Roman" pitchFamily="18" charset="0"/>
                <a:cs typeface="Times New Roman" pitchFamily="18" charset="0"/>
              </a:rPr>
              <a:t>•</a:t>
            </a:r>
            <a:r>
              <a:rPr kumimoji="1" lang="ru-RU" sz="1400">
                <a:latin typeface="Times New Roman" pitchFamily="18" charset="0"/>
              </a:rPr>
              <a:t> восстановление </a:t>
            </a:r>
            <a:r>
              <a:rPr kumimoji="1" lang="ru-RU" sz="1400" b="1">
                <a:latin typeface="Times New Roman" pitchFamily="18" charset="0"/>
              </a:rPr>
              <a:t>основной</a:t>
            </a:r>
            <a:r>
              <a:rPr kumimoji="1" lang="ru-RU" sz="1400">
                <a:latin typeface="Times New Roman" pitchFamily="18" charset="0"/>
              </a:rPr>
              <a:t> (наиболее энергичной )</a:t>
            </a:r>
          </a:p>
          <a:p>
            <a:pPr marL="457200" indent="-457200" eaLnBrk="0" hangingPunct="0"/>
            <a:r>
              <a:rPr kumimoji="1" lang="ru-RU" sz="1400">
                <a:latin typeface="Times New Roman" pitchFamily="18" charset="0"/>
              </a:rPr>
              <a:t>  компоненты потока;</a:t>
            </a:r>
          </a:p>
          <a:p>
            <a:pPr marL="457200" indent="-457200" eaLnBrk="0" hangingPunct="0"/>
            <a:r>
              <a:rPr kumimoji="1" lang="ru-RU" sz="1400">
                <a:latin typeface="Times New Roman" pitchFamily="18" charset="0"/>
                <a:cs typeface="Times New Roman" pitchFamily="18" charset="0"/>
              </a:rPr>
              <a:t>•</a:t>
            </a:r>
            <a:r>
              <a:rPr kumimoji="1" lang="en-US" sz="1400">
                <a:latin typeface="Times New Roman" pitchFamily="18" charset="0"/>
              </a:rPr>
              <a:t> </a:t>
            </a:r>
            <a:r>
              <a:rPr kumimoji="1" lang="ru-RU" sz="1400">
                <a:latin typeface="Times New Roman" pitchFamily="18" charset="0"/>
              </a:rPr>
              <a:t>восстановление </a:t>
            </a:r>
            <a:r>
              <a:rPr kumimoji="1" lang="ru-RU" sz="1400" b="1">
                <a:latin typeface="Times New Roman" pitchFamily="18" charset="0"/>
              </a:rPr>
              <a:t>«периферической» части</a:t>
            </a:r>
            <a:r>
              <a:rPr kumimoji="1" lang="ru-RU" sz="1400">
                <a:latin typeface="Times New Roman" pitchFamily="18" charset="0"/>
              </a:rPr>
              <a:t>;</a:t>
            </a:r>
          </a:p>
          <a:p>
            <a:pPr marL="457200" indent="-457200" eaLnBrk="0" hangingPunct="0"/>
            <a:r>
              <a:rPr kumimoji="1" lang="ru-RU" sz="1400">
                <a:latin typeface="Times New Roman" pitchFamily="18" charset="0"/>
                <a:cs typeface="Times New Roman" pitchFamily="18" charset="0"/>
              </a:rPr>
              <a:t>•</a:t>
            </a:r>
            <a:r>
              <a:rPr kumimoji="1" lang="ru-RU" sz="1400">
                <a:latin typeface="Times New Roman" pitchFamily="18" charset="0"/>
              </a:rPr>
              <a:t> восстановление </a:t>
            </a:r>
            <a:r>
              <a:rPr kumimoji="1" lang="ru-RU" sz="1400" b="1">
                <a:latin typeface="Times New Roman" pitchFamily="18" charset="0"/>
              </a:rPr>
              <a:t>«средней» части</a:t>
            </a:r>
            <a:r>
              <a:rPr kumimoji="1" lang="ru-RU" sz="1400">
                <a:latin typeface="Times New Roman" pitchFamily="18" charset="0"/>
              </a:rPr>
              <a:t>. </a:t>
            </a:r>
          </a:p>
          <a:p>
            <a:pPr marL="457200" indent="-457200" eaLnBrk="0" hangingPunct="0"/>
            <a:r>
              <a:rPr kumimoji="1" lang="ru-RU" sz="1400">
                <a:latin typeface="Times New Roman" pitchFamily="18" charset="0"/>
              </a:rPr>
              <a:t>На последних двух этапах используются специальные</a:t>
            </a:r>
          </a:p>
          <a:p>
            <a:pPr marL="457200" indent="-457200" eaLnBrk="0" hangingPunct="0"/>
            <a:r>
              <a:rPr kumimoji="1" lang="ru-RU" sz="1400" b="1">
                <a:latin typeface="Times New Roman" pitchFamily="18" charset="0"/>
              </a:rPr>
              <a:t>методы фильтрации.  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50900"/>
          </a:xfrm>
        </p:spPr>
        <p:txBody>
          <a:bodyPr/>
          <a:lstStyle/>
          <a:p>
            <a:r>
              <a:rPr lang="ru-RU" sz="2000" b="1" smtClean="0"/>
              <a:t>Разработка математической модели тренинга спортсмена-легкоатлета с ДЦП(ПОДА</a:t>
            </a:r>
            <a:r>
              <a:rPr lang="ru-RU" sz="2000" b="1" u="sng" smtClean="0"/>
              <a:t> ) Постановка проблемы</a:t>
            </a:r>
          </a:p>
        </p:txBody>
      </p:sp>
      <p:sp>
        <p:nvSpPr>
          <p:cNvPr id="44035" name="Text Box 15"/>
          <p:cNvSpPr txBox="1">
            <a:spLocks noChangeArrowheads="1"/>
          </p:cNvSpPr>
          <p:nvPr/>
        </p:nvSpPr>
        <p:spPr bwMode="auto">
          <a:xfrm>
            <a:off x="323850" y="1628775"/>
            <a:ext cx="1944688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Человек с физ. недостатками</a:t>
            </a:r>
          </a:p>
        </p:txBody>
      </p:sp>
      <p:sp>
        <p:nvSpPr>
          <p:cNvPr id="44036" name="Text Box 16"/>
          <p:cNvSpPr txBox="1">
            <a:spLocks noChangeArrowheads="1"/>
          </p:cNvSpPr>
          <p:nvPr/>
        </p:nvSpPr>
        <p:spPr bwMode="auto">
          <a:xfrm>
            <a:off x="3203575" y="1341438"/>
            <a:ext cx="1728788" cy="1474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Получать знания и умения. Как достичь результата?</a:t>
            </a:r>
          </a:p>
        </p:txBody>
      </p:sp>
      <p:sp>
        <p:nvSpPr>
          <p:cNvPr id="44037" name="Text Box 17"/>
          <p:cNvSpPr txBox="1">
            <a:spLocks noChangeArrowheads="1"/>
          </p:cNvSpPr>
          <p:nvPr/>
        </p:nvSpPr>
        <p:spPr bwMode="auto">
          <a:xfrm>
            <a:off x="6300788" y="1268413"/>
            <a:ext cx="2159000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Обеспечение социальной защищённости и значимости</a:t>
            </a:r>
          </a:p>
        </p:txBody>
      </p:sp>
      <p:sp>
        <p:nvSpPr>
          <p:cNvPr id="44038" name="Text Box 19"/>
          <p:cNvSpPr txBox="1">
            <a:spLocks noChangeArrowheads="1"/>
          </p:cNvSpPr>
          <p:nvPr/>
        </p:nvSpPr>
        <p:spPr bwMode="auto">
          <a:xfrm>
            <a:off x="611188" y="4221163"/>
            <a:ext cx="1584325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Спортсмен-легкоатлет</a:t>
            </a:r>
          </a:p>
        </p:txBody>
      </p:sp>
      <p:sp>
        <p:nvSpPr>
          <p:cNvPr id="44039" name="Text Box 20"/>
          <p:cNvSpPr txBox="1">
            <a:spLocks noChangeArrowheads="1"/>
          </p:cNvSpPr>
          <p:nvPr/>
        </p:nvSpPr>
        <p:spPr bwMode="auto">
          <a:xfrm>
            <a:off x="3276600" y="4149725"/>
            <a:ext cx="1944688" cy="9255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Формирование программы тренинга</a:t>
            </a:r>
          </a:p>
        </p:txBody>
      </p:sp>
      <p:sp>
        <p:nvSpPr>
          <p:cNvPr id="44040" name="Text Box 21"/>
          <p:cNvSpPr txBox="1">
            <a:spLocks noChangeArrowheads="1"/>
          </p:cNvSpPr>
          <p:nvPr/>
        </p:nvSpPr>
        <p:spPr bwMode="auto">
          <a:xfrm>
            <a:off x="6227763" y="4221163"/>
            <a:ext cx="2089150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Результат и его квалификация</a:t>
            </a:r>
          </a:p>
        </p:txBody>
      </p:sp>
      <p:sp>
        <p:nvSpPr>
          <p:cNvPr id="44041" name="Line 22"/>
          <p:cNvSpPr>
            <a:spLocks noChangeShapeType="1"/>
          </p:cNvSpPr>
          <p:nvPr/>
        </p:nvSpPr>
        <p:spPr bwMode="auto">
          <a:xfrm>
            <a:off x="2268538" y="1989138"/>
            <a:ext cx="935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4042" name="Line 23"/>
          <p:cNvSpPr>
            <a:spLocks noChangeShapeType="1"/>
          </p:cNvSpPr>
          <p:nvPr/>
        </p:nvSpPr>
        <p:spPr bwMode="auto">
          <a:xfrm>
            <a:off x="4932363" y="1916113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4043" name="Line 24"/>
          <p:cNvSpPr>
            <a:spLocks noChangeShapeType="1"/>
          </p:cNvSpPr>
          <p:nvPr/>
        </p:nvSpPr>
        <p:spPr bwMode="auto">
          <a:xfrm>
            <a:off x="1116013" y="2276475"/>
            <a:ext cx="0" cy="1944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4044" name="Line 25"/>
          <p:cNvSpPr>
            <a:spLocks noChangeShapeType="1"/>
          </p:cNvSpPr>
          <p:nvPr/>
        </p:nvSpPr>
        <p:spPr bwMode="auto">
          <a:xfrm>
            <a:off x="2195513" y="4581525"/>
            <a:ext cx="10810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4045" name="Line 26"/>
          <p:cNvSpPr>
            <a:spLocks noChangeShapeType="1"/>
          </p:cNvSpPr>
          <p:nvPr/>
        </p:nvSpPr>
        <p:spPr bwMode="auto">
          <a:xfrm>
            <a:off x="5219700" y="4581525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4046" name="Text Box 27"/>
          <p:cNvSpPr txBox="1">
            <a:spLocks noChangeArrowheads="1"/>
          </p:cNvSpPr>
          <p:nvPr/>
        </p:nvSpPr>
        <p:spPr bwMode="auto">
          <a:xfrm>
            <a:off x="1258888" y="3068638"/>
            <a:ext cx="28082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>
                <a:latin typeface="Times New Roman" pitchFamily="18" charset="0"/>
              </a:rPr>
              <a:t>Одна из ветвей этого процесса</a:t>
            </a:r>
          </a:p>
        </p:txBody>
      </p:sp>
      <p:sp>
        <p:nvSpPr>
          <p:cNvPr id="44047" name="Line 28"/>
          <p:cNvSpPr>
            <a:spLocks noChangeShapeType="1"/>
          </p:cNvSpPr>
          <p:nvPr/>
        </p:nvSpPr>
        <p:spPr bwMode="auto">
          <a:xfrm flipV="1">
            <a:off x="7467600" y="2438400"/>
            <a:ext cx="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04800"/>
            <a:ext cx="8229600" cy="57912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endParaRPr lang="ru-RU" sz="3600" smtClean="0"/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smtClean="0"/>
              <a:t>2. Системы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smtClean="0"/>
              <a:t>когнитивного анализа функциональных систем, рефлекторных механизмов, особенностей нейро-механизмов реципроктной  инервации, нейроморфного моделирования и 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smtClean="0"/>
              <a:t>управления биологическими и медицинскими процессами 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/>
          <a:lstStyle/>
          <a:p>
            <a:r>
              <a:rPr lang="ru-RU" u="sng" smtClean="0"/>
              <a:t>. </a:t>
            </a:r>
            <a:r>
              <a:rPr lang="ru-RU" sz="2400" u="sng" smtClean="0"/>
              <a:t>Модель динамики движения спортсмена-легкоатлета</a:t>
            </a:r>
          </a:p>
        </p:txBody>
      </p:sp>
      <p:graphicFrame>
        <p:nvGraphicFramePr>
          <p:cNvPr id="45059" name="Object 2"/>
          <p:cNvGraphicFramePr>
            <a:graphicFrameLocks noChangeAspect="1"/>
          </p:cNvGraphicFramePr>
          <p:nvPr/>
        </p:nvGraphicFramePr>
        <p:xfrm>
          <a:off x="0" y="990600"/>
          <a:ext cx="2266950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1" name="Рисунок" r:id="rId4" imgW="2743200" imgH="1828800" progId="Word.Picture.8">
                  <p:embed/>
                </p:oleObj>
              </mc:Choice>
              <mc:Fallback>
                <p:oleObj name="Рисунок" r:id="rId4" imgW="2743200" imgH="1828800" progId="Word.Pictur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990600"/>
                        <a:ext cx="2266950" cy="151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457200" y="2971800"/>
            <a:ext cx="18288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cs typeface="Times New Roman" pitchFamily="18" charset="0"/>
              </a:rPr>
              <a:t>Рис. 1. Движение центра тяжести человека в декартовых осях и действующие силы</a:t>
            </a:r>
          </a:p>
          <a:p>
            <a:pPr eaLnBrk="0" hangingPunct="0"/>
            <a:endParaRPr lang="ru-RU"/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438400" y="838200"/>
            <a:ext cx="31242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1000">
                <a:cs typeface="Times New Roman" pitchFamily="18" charset="0"/>
              </a:rPr>
              <a:t>G</a:t>
            </a:r>
            <a:r>
              <a:rPr lang="ru-RU" sz="1000">
                <a:cs typeface="Times New Roman" pitchFamily="18" charset="0"/>
              </a:rPr>
              <a:t> – вес человека (кг),</a:t>
            </a:r>
          </a:p>
          <a:p>
            <a:pPr algn="just">
              <a:spcBef>
                <a:spcPct val="50000"/>
              </a:spcBef>
            </a:pPr>
            <a:r>
              <a:rPr lang="en-US" sz="1000">
                <a:cs typeface="Times New Roman" pitchFamily="18" charset="0"/>
              </a:rPr>
              <a:t>m</a:t>
            </a:r>
            <a:r>
              <a:rPr lang="ru-RU" sz="1000">
                <a:cs typeface="Times New Roman" pitchFamily="18" charset="0"/>
              </a:rPr>
              <a:t> – масса человека (кг сек2/м),</a:t>
            </a:r>
          </a:p>
          <a:p>
            <a:pPr algn="just">
              <a:spcBef>
                <a:spcPct val="50000"/>
              </a:spcBef>
            </a:pPr>
            <a:r>
              <a:rPr lang="en-US" sz="1000">
                <a:cs typeface="Times New Roman" pitchFamily="18" charset="0"/>
              </a:rPr>
              <a:t>g</a:t>
            </a:r>
            <a:r>
              <a:rPr lang="ru-RU" sz="1000">
                <a:cs typeface="Times New Roman" pitchFamily="18" charset="0"/>
              </a:rPr>
              <a:t> – ускорение силы тяжести (м/сек2),</a:t>
            </a:r>
          </a:p>
          <a:p>
            <a:pPr algn="just">
              <a:spcBef>
                <a:spcPct val="50000"/>
              </a:spcBef>
            </a:pPr>
            <a:r>
              <a:rPr lang="en-US" sz="1000">
                <a:cs typeface="Times New Roman" pitchFamily="18" charset="0"/>
              </a:rPr>
              <a:t>v</a:t>
            </a:r>
            <a:r>
              <a:rPr lang="ru-RU" sz="1000">
                <a:cs typeface="Times New Roman" pitchFamily="18" charset="0"/>
              </a:rPr>
              <a:t> – скорость движения (м/сек),</a:t>
            </a:r>
          </a:p>
          <a:p>
            <a:pPr algn="just">
              <a:spcBef>
                <a:spcPct val="50000"/>
              </a:spcBef>
            </a:pPr>
            <a:r>
              <a:rPr lang="en-US" sz="1000">
                <a:cs typeface="Times New Roman" pitchFamily="18" charset="0"/>
              </a:rPr>
              <a:t>P</a:t>
            </a:r>
            <a:r>
              <a:rPr lang="ru-RU" sz="1000">
                <a:cs typeface="Times New Roman" pitchFamily="18" charset="0"/>
              </a:rPr>
              <a:t> – сила движения (кг),</a:t>
            </a:r>
          </a:p>
          <a:p>
            <a:pPr algn="just">
              <a:spcBef>
                <a:spcPct val="50000"/>
              </a:spcBef>
            </a:pPr>
            <a:r>
              <a:rPr lang="ru-RU" sz="1000">
                <a:cs typeface="Times New Roman" pitchFamily="18" charset="0"/>
              </a:rPr>
              <a:t>Х – сила лобового сопротивления (кг),</a:t>
            </a:r>
          </a:p>
          <a:p>
            <a:pPr algn="just">
              <a:spcBef>
                <a:spcPct val="50000"/>
              </a:spcBef>
            </a:pPr>
            <a:r>
              <a:rPr lang="en-US" sz="10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</a:t>
            </a:r>
            <a:r>
              <a:rPr lang="en-US" sz="1000">
                <a:cs typeface="Times New Roman" pitchFamily="18" charset="0"/>
              </a:rPr>
              <a:t> </a:t>
            </a:r>
            <a:r>
              <a:rPr lang="ru-RU" sz="1000">
                <a:cs typeface="Times New Roman" pitchFamily="18" charset="0"/>
              </a:rPr>
              <a:t>– угол касательной к траектории с осью х.</a:t>
            </a:r>
          </a:p>
        </p:txBody>
      </p:sp>
      <p:sp>
        <p:nvSpPr>
          <p:cNvPr id="45062" name="Text Box 7"/>
          <p:cNvSpPr txBox="1">
            <a:spLocks noChangeArrowheads="1"/>
          </p:cNvSpPr>
          <p:nvPr/>
        </p:nvSpPr>
        <p:spPr bwMode="auto">
          <a:xfrm>
            <a:off x="5715000" y="838200"/>
            <a:ext cx="34290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>
                <a:latin typeface="Times New Roman" pitchFamily="18" charset="0"/>
              </a:rPr>
              <a:t>У</a:t>
            </a:r>
            <a:r>
              <a:rPr lang="ru-RU" sz="1000">
                <a:cs typeface="Times New Roman" pitchFamily="18" charset="0"/>
              </a:rPr>
              <a:t>равнение движения:</a:t>
            </a:r>
          </a:p>
          <a:p>
            <a:pPr>
              <a:spcBef>
                <a:spcPct val="50000"/>
              </a:spcBef>
            </a:pPr>
            <a:r>
              <a:rPr lang="en-US" sz="1000">
                <a:cs typeface="Times New Roman" pitchFamily="18" charset="0"/>
              </a:rPr>
              <a:t>dv/dt = (P – X) / m – g Sin</a:t>
            </a:r>
            <a:r>
              <a:rPr lang="en-US" sz="10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</a:t>
            </a:r>
            <a:r>
              <a:rPr lang="en-US" sz="1000">
                <a:cs typeface="Times New Roman" pitchFamily="18" charset="0"/>
              </a:rPr>
              <a:t>,</a:t>
            </a:r>
            <a:endParaRPr lang="ru-RU" sz="10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1000">
                <a:cs typeface="Times New Roman" pitchFamily="18" charset="0"/>
              </a:rPr>
              <a:t>dx/dt = vCos </a:t>
            </a:r>
            <a:r>
              <a:rPr lang="en-US" sz="10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</a:t>
            </a:r>
            <a:r>
              <a:rPr lang="en-US" sz="1000">
                <a:cs typeface="Times New Roman" pitchFamily="18" charset="0"/>
              </a:rPr>
              <a:t>,</a:t>
            </a:r>
            <a:endParaRPr lang="ru-RU" sz="10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1000">
                <a:cs typeface="Times New Roman" pitchFamily="18" charset="0"/>
              </a:rPr>
              <a:t>dy/dt =vSin</a:t>
            </a:r>
            <a:r>
              <a:rPr lang="en-US" sz="10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</a:t>
            </a:r>
            <a:r>
              <a:rPr lang="en-US" sz="1000">
                <a:cs typeface="Times New Roman" pitchFamily="18" charset="0"/>
              </a:rPr>
              <a:t>.</a:t>
            </a:r>
            <a:endParaRPr lang="ru-RU" sz="10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10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</a:t>
            </a:r>
            <a:r>
              <a:rPr lang="ru-RU" sz="1000">
                <a:cs typeface="Times New Roman" pitchFamily="18" charset="0"/>
              </a:rPr>
              <a:t> = </a:t>
            </a:r>
            <a:r>
              <a:rPr lang="en-US" sz="10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</a:t>
            </a:r>
            <a:r>
              <a:rPr lang="ru-RU" sz="1000">
                <a:cs typeface="Times New Roman" pitchFamily="18" charset="0"/>
              </a:rPr>
              <a:t>пр(</a:t>
            </a:r>
            <a:r>
              <a:rPr lang="en-US" sz="1000">
                <a:cs typeface="Times New Roman" pitchFamily="18" charset="0"/>
              </a:rPr>
              <a:t>t</a:t>
            </a:r>
            <a:r>
              <a:rPr lang="ru-RU" sz="1000">
                <a:cs typeface="Times New Roman" pitchFamily="18" charset="0"/>
              </a:rPr>
              <a:t>).</a:t>
            </a:r>
          </a:p>
          <a:p>
            <a:pPr>
              <a:spcBef>
                <a:spcPct val="50000"/>
              </a:spcBef>
            </a:pPr>
            <a:r>
              <a:rPr lang="ru-RU" sz="1000">
                <a:cs typeface="Times New Roman" pitchFamily="18" charset="0"/>
              </a:rPr>
              <a:t>Зависимость </a:t>
            </a:r>
            <a:r>
              <a:rPr lang="en-US" sz="10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</a:t>
            </a:r>
            <a:r>
              <a:rPr lang="ru-RU" sz="1000">
                <a:cs typeface="Times New Roman" pitchFamily="18" charset="0"/>
              </a:rPr>
              <a:t> = </a:t>
            </a:r>
            <a:r>
              <a:rPr lang="en-US" sz="10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</a:t>
            </a:r>
            <a:r>
              <a:rPr lang="ru-RU" sz="1000">
                <a:cs typeface="Times New Roman" pitchFamily="18" charset="0"/>
              </a:rPr>
              <a:t>пр(</a:t>
            </a:r>
            <a:r>
              <a:rPr lang="en-US" sz="1000">
                <a:cs typeface="Times New Roman" pitchFamily="18" charset="0"/>
              </a:rPr>
              <a:t>t</a:t>
            </a:r>
            <a:r>
              <a:rPr lang="ru-RU" sz="1000">
                <a:cs typeface="Times New Roman" pitchFamily="18" charset="0"/>
              </a:rPr>
              <a:t>) задаётся графически или в виде таблицы. </a:t>
            </a:r>
          </a:p>
          <a:p>
            <a:pPr>
              <a:spcBef>
                <a:spcPct val="50000"/>
              </a:spcBef>
            </a:pPr>
            <a:endParaRPr lang="ru-RU" sz="1000"/>
          </a:p>
        </p:txBody>
      </p:sp>
      <p:sp>
        <p:nvSpPr>
          <p:cNvPr id="45063" name="Text Box 8"/>
          <p:cNvSpPr txBox="1">
            <a:spLocks noChangeArrowheads="1"/>
          </p:cNvSpPr>
          <p:nvPr/>
        </p:nvSpPr>
        <p:spPr bwMode="auto">
          <a:xfrm>
            <a:off x="2514600" y="2743200"/>
            <a:ext cx="64770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1000">
                <a:cs typeface="Times New Roman" pitchFamily="18" charset="0"/>
              </a:rPr>
              <a:t>Сила движения  </a:t>
            </a:r>
            <a:r>
              <a:rPr lang="en-US" sz="1000">
                <a:cs typeface="Times New Roman" pitchFamily="18" charset="0"/>
              </a:rPr>
              <a:t>P</a:t>
            </a:r>
            <a:r>
              <a:rPr lang="ru-RU" sz="1000">
                <a:cs typeface="Times New Roman" pitchFamily="18" charset="0"/>
              </a:rPr>
              <a:t> = </a:t>
            </a:r>
            <a:r>
              <a:rPr lang="en-US" sz="1000">
                <a:cs typeface="Times New Roman" pitchFamily="18" charset="0"/>
              </a:rPr>
              <a:t>P</a:t>
            </a:r>
            <a:r>
              <a:rPr lang="ru-RU" sz="1000" baseline="-30000">
                <a:cs typeface="Times New Roman" pitchFamily="18" charset="0"/>
              </a:rPr>
              <a:t>0</a:t>
            </a:r>
            <a:r>
              <a:rPr lang="ru-RU" sz="1000">
                <a:cs typeface="Times New Roman" pitchFamily="18" charset="0"/>
              </a:rPr>
              <a:t> - </a:t>
            </a:r>
            <a:r>
              <a:rPr lang="en-US" sz="10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</a:t>
            </a:r>
            <a:r>
              <a:rPr lang="en-US" sz="1000">
                <a:cs typeface="Times New Roman" pitchFamily="18" charset="0"/>
              </a:rPr>
              <a:t>P</a:t>
            </a:r>
            <a:r>
              <a:rPr lang="ru-RU" sz="1000">
                <a:cs typeface="Times New Roman" pitchFamily="18" charset="0"/>
              </a:rPr>
              <a:t>,  </a:t>
            </a:r>
          </a:p>
          <a:p>
            <a:pPr algn="just">
              <a:spcBef>
                <a:spcPct val="50000"/>
              </a:spcBef>
            </a:pPr>
            <a:r>
              <a:rPr lang="ru-RU" sz="1000">
                <a:cs typeface="Times New Roman" pitchFamily="18" charset="0"/>
              </a:rPr>
              <a:t>где </a:t>
            </a:r>
            <a:r>
              <a:rPr lang="en-US" sz="1000">
                <a:cs typeface="Times New Roman" pitchFamily="18" charset="0"/>
              </a:rPr>
              <a:t>P</a:t>
            </a:r>
            <a:r>
              <a:rPr lang="ru-RU" sz="1000" baseline="-30000">
                <a:cs typeface="Times New Roman" pitchFamily="18" charset="0"/>
              </a:rPr>
              <a:t>0</a:t>
            </a:r>
            <a:r>
              <a:rPr lang="ru-RU" sz="1000">
                <a:cs typeface="Times New Roman" pitchFamily="18" charset="0"/>
              </a:rPr>
              <a:t> – базовая сила движения, может быть замерена на стенде,</a:t>
            </a:r>
          </a:p>
          <a:p>
            <a:pPr algn="just">
              <a:spcBef>
                <a:spcPct val="50000"/>
              </a:spcBef>
            </a:pPr>
            <a:r>
              <a:rPr lang="en-US" sz="10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</a:t>
            </a:r>
            <a:r>
              <a:rPr lang="en-US" sz="1000">
                <a:cs typeface="Times New Roman" pitchFamily="18" charset="0"/>
              </a:rPr>
              <a:t>P</a:t>
            </a:r>
            <a:r>
              <a:rPr lang="ru-RU" sz="1000">
                <a:cs typeface="Times New Roman" pitchFamily="18" charset="0"/>
              </a:rPr>
              <a:t> –  изменение силы движения, как функции психофизиологических и биофизических свойств организма </a:t>
            </a:r>
            <a:r>
              <a:rPr lang="en-US" sz="10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</a:t>
            </a:r>
            <a:r>
              <a:rPr lang="en-US" sz="1000">
                <a:cs typeface="Times New Roman" pitchFamily="18" charset="0"/>
              </a:rPr>
              <a:t>P</a:t>
            </a:r>
            <a:r>
              <a:rPr lang="ru-RU" sz="1000">
                <a:cs typeface="Times New Roman" pitchFamily="18" charset="0"/>
              </a:rPr>
              <a:t> = </a:t>
            </a:r>
            <a:r>
              <a:rPr lang="en-US" sz="1000">
                <a:cs typeface="Times New Roman" pitchFamily="18" charset="0"/>
              </a:rPr>
              <a:t>F</a:t>
            </a:r>
            <a:r>
              <a:rPr lang="ru-RU" sz="1000">
                <a:cs typeface="Times New Roman" pitchFamily="18" charset="0"/>
              </a:rPr>
              <a:t> (Х</a:t>
            </a:r>
            <a:r>
              <a:rPr lang="ru-RU" sz="1000" baseline="-30000">
                <a:cs typeface="Times New Roman" pitchFamily="18" charset="0"/>
              </a:rPr>
              <a:t>1</a:t>
            </a:r>
            <a:r>
              <a:rPr lang="ru-RU" sz="1000">
                <a:cs typeface="Times New Roman" pitchFamily="18" charset="0"/>
              </a:rPr>
              <a:t>, Х</a:t>
            </a:r>
            <a:r>
              <a:rPr lang="ru-RU" sz="1000" baseline="-30000">
                <a:cs typeface="Times New Roman" pitchFamily="18" charset="0"/>
              </a:rPr>
              <a:t>2</a:t>
            </a:r>
            <a:r>
              <a:rPr lang="ru-RU" sz="1000">
                <a:cs typeface="Times New Roman" pitchFamily="18" charset="0"/>
              </a:rPr>
              <a:t>, Х</a:t>
            </a:r>
            <a:r>
              <a:rPr lang="ru-RU" sz="1000" baseline="-30000">
                <a:cs typeface="Times New Roman" pitchFamily="18" charset="0"/>
              </a:rPr>
              <a:t>3</a:t>
            </a:r>
            <a:r>
              <a:rPr lang="ru-RU" sz="1000">
                <a:cs typeface="Times New Roman" pitchFamily="18" charset="0"/>
              </a:rPr>
              <a:t>, … , Х</a:t>
            </a:r>
            <a:r>
              <a:rPr lang="en-US" sz="1000" baseline="-30000">
                <a:cs typeface="Times New Roman" pitchFamily="18" charset="0"/>
              </a:rPr>
              <a:t>n</a:t>
            </a:r>
            <a:r>
              <a:rPr lang="ru-RU" sz="1000">
                <a:cs typeface="Times New Roman" pitchFamily="18" charset="0"/>
              </a:rPr>
              <a:t>) или </a:t>
            </a:r>
            <a:r>
              <a:rPr lang="en-US" sz="1000">
                <a:cs typeface="Times New Roman" pitchFamily="18" charset="0"/>
              </a:rPr>
              <a:t>P</a:t>
            </a:r>
            <a:r>
              <a:rPr lang="ru-RU" sz="1000">
                <a:cs typeface="Times New Roman" pitchFamily="18" charset="0"/>
              </a:rPr>
              <a:t> = </a:t>
            </a:r>
            <a:r>
              <a:rPr lang="en-US" sz="1000">
                <a:cs typeface="Times New Roman" pitchFamily="18" charset="0"/>
              </a:rPr>
              <a:t>P</a:t>
            </a:r>
            <a:r>
              <a:rPr lang="ru-RU" sz="1000" baseline="-30000">
                <a:cs typeface="Times New Roman" pitchFamily="18" charset="0"/>
              </a:rPr>
              <a:t>0</a:t>
            </a:r>
            <a:r>
              <a:rPr lang="ru-RU" sz="1000">
                <a:cs typeface="Times New Roman" pitchFamily="18" charset="0"/>
              </a:rPr>
              <a:t> - (</a:t>
            </a:r>
            <a:r>
              <a:rPr lang="en-US" sz="1000">
                <a:cs typeface="Times New Roman" pitchFamily="18" charset="0"/>
              </a:rPr>
              <a:t>dP</a:t>
            </a:r>
            <a:r>
              <a:rPr lang="ru-RU" sz="1000">
                <a:cs typeface="Times New Roman" pitchFamily="18" charset="0"/>
              </a:rPr>
              <a:t>/</a:t>
            </a:r>
            <a:r>
              <a:rPr lang="en-US" sz="1000">
                <a:cs typeface="Times New Roman" pitchFamily="18" charset="0"/>
              </a:rPr>
              <a:t>dt</a:t>
            </a:r>
            <a:r>
              <a:rPr lang="ru-RU" sz="1000">
                <a:cs typeface="Times New Roman" pitchFamily="18" charset="0"/>
              </a:rPr>
              <a:t>)</a:t>
            </a:r>
            <a:r>
              <a:rPr lang="en-US" sz="1000">
                <a:cs typeface="Times New Roman" pitchFamily="18" charset="0"/>
              </a:rPr>
              <a:t>t</a:t>
            </a:r>
            <a:r>
              <a:rPr lang="ru-RU" sz="1000">
                <a:cs typeface="Times New Roman" pitchFamily="18" charset="0"/>
              </a:rPr>
              <a:t>.</a:t>
            </a:r>
          </a:p>
          <a:p>
            <a:pPr algn="just">
              <a:spcBef>
                <a:spcPct val="50000"/>
              </a:spcBef>
            </a:pPr>
            <a:r>
              <a:rPr lang="ru-RU" sz="1000">
                <a:cs typeface="Times New Roman" pitchFamily="18" charset="0"/>
              </a:rPr>
              <a:t> Масса человека может определятся по формуле: </a:t>
            </a:r>
          </a:p>
          <a:p>
            <a:pPr>
              <a:spcBef>
                <a:spcPct val="50000"/>
              </a:spcBef>
            </a:pPr>
            <a:r>
              <a:rPr lang="en-US" sz="1000">
                <a:cs typeface="Times New Roman" pitchFamily="18" charset="0"/>
              </a:rPr>
              <a:t>m</a:t>
            </a:r>
            <a:r>
              <a:rPr lang="ru-RU" sz="1000">
                <a:cs typeface="Times New Roman" pitchFamily="18" charset="0"/>
              </a:rPr>
              <a:t> = </a:t>
            </a:r>
            <a:r>
              <a:rPr lang="en-US" sz="1000">
                <a:cs typeface="Times New Roman" pitchFamily="18" charset="0"/>
              </a:rPr>
              <a:t>m</a:t>
            </a:r>
            <a:r>
              <a:rPr lang="ru-RU" sz="1000" baseline="-30000">
                <a:cs typeface="Times New Roman" pitchFamily="18" charset="0"/>
              </a:rPr>
              <a:t>0</a:t>
            </a:r>
            <a:r>
              <a:rPr lang="ru-RU" sz="1000">
                <a:cs typeface="Times New Roman" pitchFamily="18" charset="0"/>
              </a:rPr>
              <a:t> – (</a:t>
            </a:r>
            <a:r>
              <a:rPr lang="en-US" sz="1000">
                <a:cs typeface="Times New Roman" pitchFamily="18" charset="0"/>
              </a:rPr>
              <a:t>dm</a:t>
            </a:r>
            <a:r>
              <a:rPr lang="ru-RU" sz="1000">
                <a:cs typeface="Times New Roman" pitchFamily="18" charset="0"/>
              </a:rPr>
              <a:t>/</a:t>
            </a:r>
            <a:r>
              <a:rPr lang="en-US" sz="1000">
                <a:cs typeface="Times New Roman" pitchFamily="18" charset="0"/>
              </a:rPr>
              <a:t>dt</a:t>
            </a:r>
            <a:r>
              <a:rPr lang="ru-RU" sz="1000">
                <a:cs typeface="Times New Roman" pitchFamily="18" charset="0"/>
              </a:rPr>
              <a:t>)</a:t>
            </a:r>
            <a:r>
              <a:rPr lang="en-US" sz="1000">
                <a:cs typeface="Times New Roman" pitchFamily="18" charset="0"/>
              </a:rPr>
              <a:t>t</a:t>
            </a:r>
            <a:r>
              <a:rPr lang="ru-RU" sz="1000">
                <a:cs typeface="Times New Roman" pitchFamily="18" charset="0"/>
              </a:rPr>
              <a:t>,</a:t>
            </a:r>
          </a:p>
          <a:p>
            <a:pPr algn="just">
              <a:spcBef>
                <a:spcPct val="50000"/>
              </a:spcBef>
            </a:pPr>
            <a:r>
              <a:rPr lang="ru-RU" sz="1000">
                <a:cs typeface="Times New Roman" pitchFamily="18" charset="0"/>
              </a:rPr>
              <a:t>где </a:t>
            </a:r>
            <a:r>
              <a:rPr lang="en-US" sz="1000">
                <a:cs typeface="Times New Roman" pitchFamily="18" charset="0"/>
              </a:rPr>
              <a:t>m</a:t>
            </a:r>
            <a:r>
              <a:rPr lang="ru-RU" sz="1000">
                <a:cs typeface="Times New Roman" pitchFamily="18" charset="0"/>
              </a:rPr>
              <a:t> – масса человека в момент </a:t>
            </a:r>
            <a:r>
              <a:rPr lang="en-US" sz="1000">
                <a:cs typeface="Times New Roman" pitchFamily="18" charset="0"/>
              </a:rPr>
              <a:t>t</a:t>
            </a:r>
            <a:r>
              <a:rPr lang="ru-RU" sz="1000">
                <a:cs typeface="Times New Roman" pitchFamily="18" charset="0"/>
              </a:rPr>
              <a:t>,</a:t>
            </a:r>
          </a:p>
          <a:p>
            <a:pPr algn="just">
              <a:spcBef>
                <a:spcPct val="50000"/>
              </a:spcBef>
            </a:pPr>
            <a:r>
              <a:rPr lang="en-US" sz="1000">
                <a:cs typeface="Times New Roman" pitchFamily="18" charset="0"/>
              </a:rPr>
              <a:t>m</a:t>
            </a:r>
            <a:r>
              <a:rPr lang="ru-RU" sz="1000" baseline="-30000">
                <a:cs typeface="Times New Roman" pitchFamily="18" charset="0"/>
              </a:rPr>
              <a:t>0</a:t>
            </a:r>
            <a:r>
              <a:rPr lang="ru-RU" sz="1000">
                <a:cs typeface="Times New Roman" pitchFamily="18" charset="0"/>
              </a:rPr>
              <a:t> – масса человека в момент </a:t>
            </a:r>
            <a:r>
              <a:rPr lang="en-US" sz="1000">
                <a:cs typeface="Times New Roman" pitchFamily="18" charset="0"/>
              </a:rPr>
              <a:t>t</a:t>
            </a:r>
            <a:r>
              <a:rPr lang="ru-RU" sz="1000">
                <a:cs typeface="Times New Roman" pitchFamily="18" charset="0"/>
              </a:rPr>
              <a:t>,</a:t>
            </a:r>
          </a:p>
          <a:p>
            <a:pPr algn="just">
              <a:spcBef>
                <a:spcPct val="50000"/>
              </a:spcBef>
            </a:pPr>
            <a:r>
              <a:rPr lang="en-US" sz="1000">
                <a:cs typeface="Times New Roman" pitchFamily="18" charset="0"/>
              </a:rPr>
              <a:t>dm</a:t>
            </a:r>
            <a:r>
              <a:rPr lang="ru-RU" sz="1000">
                <a:cs typeface="Times New Roman" pitchFamily="18" charset="0"/>
              </a:rPr>
              <a:t>/</a:t>
            </a:r>
            <a:r>
              <a:rPr lang="en-US" sz="1000">
                <a:cs typeface="Times New Roman" pitchFamily="18" charset="0"/>
              </a:rPr>
              <a:t>dt</a:t>
            </a:r>
            <a:r>
              <a:rPr lang="ru-RU" sz="1000">
                <a:cs typeface="Times New Roman" pitchFamily="18" charset="0"/>
              </a:rPr>
              <a:t> – расход массы,</a:t>
            </a:r>
          </a:p>
          <a:p>
            <a:pPr algn="just">
              <a:spcBef>
                <a:spcPct val="50000"/>
              </a:spcBef>
            </a:pPr>
            <a:r>
              <a:rPr lang="en-US" sz="1000">
                <a:cs typeface="Times New Roman" pitchFamily="18" charset="0"/>
              </a:rPr>
              <a:t>t</a:t>
            </a:r>
            <a:r>
              <a:rPr lang="ru-RU" sz="1000">
                <a:cs typeface="Times New Roman" pitchFamily="18" charset="0"/>
              </a:rPr>
              <a:t> – время в минутах.</a:t>
            </a:r>
          </a:p>
          <a:p>
            <a:pPr algn="just">
              <a:spcBef>
                <a:spcPct val="50000"/>
              </a:spcBef>
            </a:pPr>
            <a:r>
              <a:rPr lang="ru-RU" sz="1000">
                <a:cs typeface="Times New Roman" pitchFamily="18" charset="0"/>
              </a:rPr>
              <a:t>Сила лобового сопротивления человека определяется по формуле:</a:t>
            </a:r>
          </a:p>
          <a:p>
            <a:pPr>
              <a:spcBef>
                <a:spcPct val="50000"/>
              </a:spcBef>
            </a:pPr>
            <a:r>
              <a:rPr lang="en-US" sz="1000">
                <a:cs typeface="Times New Roman" pitchFamily="18" charset="0"/>
              </a:rPr>
              <a:t>X</a:t>
            </a:r>
            <a:r>
              <a:rPr lang="ru-RU" sz="1000">
                <a:cs typeface="Times New Roman" pitchFamily="18" charset="0"/>
              </a:rPr>
              <a:t> = </a:t>
            </a:r>
            <a:r>
              <a:rPr lang="en-US" sz="1000">
                <a:cs typeface="Times New Roman" pitchFamily="18" charset="0"/>
              </a:rPr>
              <a:t>Cx</a:t>
            </a:r>
            <a:r>
              <a:rPr lang="ru-RU" sz="1000">
                <a:cs typeface="Times New Roman" pitchFamily="18" charset="0"/>
              </a:rPr>
              <a:t>(</a:t>
            </a:r>
            <a:r>
              <a:rPr lang="en-US" sz="10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</a:t>
            </a:r>
            <a:r>
              <a:rPr lang="en-US" sz="1000">
                <a:cs typeface="Times New Roman" pitchFamily="18" charset="0"/>
              </a:rPr>
              <a:t>v</a:t>
            </a:r>
            <a:r>
              <a:rPr lang="ru-RU" sz="1000" baseline="30000">
                <a:cs typeface="Times New Roman" pitchFamily="18" charset="0"/>
              </a:rPr>
              <a:t>2</a:t>
            </a:r>
            <a:r>
              <a:rPr lang="ru-RU" sz="1000">
                <a:cs typeface="Times New Roman" pitchFamily="18" charset="0"/>
              </a:rPr>
              <a:t>/2)</a:t>
            </a:r>
            <a:r>
              <a:rPr lang="en-US" sz="1000">
                <a:cs typeface="Times New Roman" pitchFamily="18" charset="0"/>
              </a:rPr>
              <a:t>S</a:t>
            </a:r>
            <a:r>
              <a:rPr lang="ru-RU" sz="1000">
                <a:cs typeface="Times New Roman" pitchFamily="18" charset="0"/>
              </a:rPr>
              <a:t>,</a:t>
            </a:r>
          </a:p>
          <a:p>
            <a:pPr algn="just">
              <a:spcBef>
                <a:spcPct val="50000"/>
              </a:spcBef>
            </a:pPr>
            <a:r>
              <a:rPr lang="ru-RU" sz="1000">
                <a:cs typeface="Times New Roman" pitchFamily="18" charset="0"/>
              </a:rPr>
              <a:t>где </a:t>
            </a:r>
            <a:r>
              <a:rPr lang="en-US" sz="1000">
                <a:cs typeface="Times New Roman" pitchFamily="18" charset="0"/>
              </a:rPr>
              <a:t>Cx</a:t>
            </a:r>
            <a:r>
              <a:rPr lang="ru-RU" sz="1000">
                <a:cs typeface="Times New Roman" pitchFamily="18" charset="0"/>
              </a:rPr>
              <a:t>  - коэффициент силы лобового сопротивления,</a:t>
            </a:r>
          </a:p>
          <a:p>
            <a:pPr algn="just">
              <a:spcBef>
                <a:spcPct val="50000"/>
              </a:spcBef>
            </a:pPr>
            <a:r>
              <a:rPr lang="en-US" sz="10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</a:t>
            </a:r>
            <a:r>
              <a:rPr lang="ru-RU" sz="1000">
                <a:cs typeface="Times New Roman" pitchFamily="18" charset="0"/>
              </a:rPr>
              <a:t> – плотность воздуха,</a:t>
            </a:r>
          </a:p>
          <a:p>
            <a:pPr algn="just">
              <a:spcBef>
                <a:spcPct val="50000"/>
              </a:spcBef>
            </a:pPr>
            <a:r>
              <a:rPr lang="en-US" sz="1000">
                <a:cs typeface="Times New Roman" pitchFamily="18" charset="0"/>
              </a:rPr>
              <a:t>v</a:t>
            </a:r>
            <a:r>
              <a:rPr lang="ru-RU" sz="1000">
                <a:cs typeface="Times New Roman" pitchFamily="18" charset="0"/>
              </a:rPr>
              <a:t> – скорость (м/сек),</a:t>
            </a:r>
          </a:p>
          <a:p>
            <a:pPr algn="just">
              <a:spcBef>
                <a:spcPct val="50000"/>
              </a:spcBef>
            </a:pPr>
            <a:r>
              <a:rPr lang="en-US" sz="1000">
                <a:cs typeface="Times New Roman" pitchFamily="18" charset="0"/>
              </a:rPr>
              <a:t>S</a:t>
            </a:r>
            <a:r>
              <a:rPr lang="ru-RU" sz="1000">
                <a:cs typeface="Times New Roman" pitchFamily="18" charset="0"/>
              </a:rPr>
              <a:t> – площадь сопротивления тела человека (м</a:t>
            </a:r>
            <a:r>
              <a:rPr lang="ru-RU" sz="1000" baseline="30000">
                <a:cs typeface="Times New Roman" pitchFamily="18" charset="0"/>
              </a:rPr>
              <a:t>2</a:t>
            </a:r>
            <a:r>
              <a:rPr lang="ru-RU" sz="1000">
                <a:cs typeface="Times New Roman" pitchFamily="18" charset="0"/>
              </a:rPr>
              <a:t>).</a:t>
            </a:r>
            <a:endParaRPr lang="ru-RU" sz="1000">
              <a:latin typeface="Times New Roman" pitchFamily="18" charset="0"/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/>
          <a:lstStyle/>
          <a:p>
            <a:r>
              <a:rPr lang="ru-RU" u="sng" smtClean="0"/>
              <a:t>. </a:t>
            </a:r>
            <a:r>
              <a:rPr lang="ru-RU" sz="2400" u="sng" smtClean="0"/>
              <a:t>Формирование программы тренинга</a:t>
            </a:r>
          </a:p>
        </p:txBody>
      </p:sp>
      <p:sp>
        <p:nvSpPr>
          <p:cNvPr id="46083" name="Rectangle 4"/>
          <p:cNvSpPr>
            <a:spLocks noChangeArrowheads="1"/>
          </p:cNvSpPr>
          <p:nvPr/>
        </p:nvSpPr>
        <p:spPr bwMode="auto">
          <a:xfrm>
            <a:off x="2424113" y="1871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46084" name="Object 2"/>
          <p:cNvGraphicFramePr>
            <a:graphicFrameLocks noChangeAspect="1"/>
          </p:cNvGraphicFramePr>
          <p:nvPr/>
        </p:nvGraphicFramePr>
        <p:xfrm>
          <a:off x="1600200" y="914400"/>
          <a:ext cx="5638800" cy="311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r:id="rId4" imgW="5299075" imgH="3829050" progId="">
                  <p:embed/>
                </p:oleObj>
              </mc:Choice>
              <mc:Fallback>
                <p:oleObj r:id="rId4" imgW="5299075" imgH="382905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914400"/>
                        <a:ext cx="5638800" cy="3114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2133600" y="4343400"/>
            <a:ext cx="4648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Блок – схема процесса подготовки спортсмена-легкоатлета.</a:t>
            </a:r>
            <a:r>
              <a:rPr lang="ru-RU" sz="1200">
                <a:latin typeface="Times New Roman" pitchFamily="18" charset="0"/>
              </a:rPr>
              <a:t> 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0" y="0"/>
          <a:ext cx="8991600" cy="535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8" name="Диаграмма" r:id="rId5" imgW="11462400" imgH="8092800" progId="Excel.Sheet.8">
                  <p:embed/>
                </p:oleObj>
              </mc:Choice>
              <mc:Fallback>
                <p:oleObj name="Диаграмма" r:id="rId5" imgW="11462400" imgH="8092800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991600" cy="535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КОРРЕКЦИЯ НАРУШЕННЫХ СИСТЕМНЫХ ФУНКЦИЙ ОРГАНИЗМА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48131" name="Rectangle 4"/>
          <p:cNvSpPr>
            <a:spLocks noChangeArrowheads="1"/>
          </p:cNvSpPr>
          <p:nvPr/>
        </p:nvSpPr>
        <p:spPr bwMode="auto">
          <a:xfrm>
            <a:off x="0" y="167640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200"/>
              <a:t>При нарушении нейронных сетей могут быть использованы нейроморфные и структурные математические модели для предварительного анализа и рекомендаций по применению операционных средств нейропротезирования, </a:t>
            </a:r>
          </a:p>
          <a:p>
            <a:pPr algn="ctr" eaLnBrk="0" hangingPunct="0"/>
            <a:r>
              <a:rPr lang="ru-RU" sz="3200"/>
              <a:t>имплантатов и </a:t>
            </a:r>
          </a:p>
          <a:p>
            <a:pPr algn="ctr" eaLnBrk="0" hangingPunct="0"/>
            <a:r>
              <a:rPr lang="ru-RU" sz="3200"/>
              <a:t>стволовых клеток.</a:t>
            </a:r>
          </a:p>
          <a:p>
            <a:pPr algn="just" eaLnBrk="0" hangingPunct="0"/>
            <a:endParaRPr lang="ru-RU" sz="320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91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smtClean="0"/>
              <a:t>Нейропротезитрование — область неврологии, занимающаяся созданием и имплантацией искусственных устройств для восстановления нарушенных функций нервной системы или сенсорных органов (нейропротезов или нейроимплантов). </a:t>
            </a:r>
          </a:p>
        </p:txBody>
      </p:sp>
      <p:pic>
        <p:nvPicPr>
          <p:cNvPr id="49156" name="Рисунок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810000"/>
            <a:ext cx="360045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Имплантаты (также ошибочно импланты, от англ. implant) — класс изделий медицинского назначения, используемые для вживления в организм либо в роли протезов (заменителей отсутствующих органов человека), либо в качестве идентификатора (например, чип с информацией о домашнем животном, вживляемый под кожу).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smtClean="0"/>
              <a:t>Коррекция системных функций организма путём самовоспроизведения органов  с использованием стволовых клеток</a:t>
            </a: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228600" y="1295400"/>
            <a:ext cx="6096000" cy="4525963"/>
          </a:xfrm>
        </p:spPr>
        <p:txBody>
          <a:bodyPr/>
          <a:lstStyle/>
          <a:p>
            <a:r>
              <a:rPr lang="ru-RU" sz="2400" smtClean="0"/>
              <a:t>Стволовые клетки — иерархия особых клеток живых организмов, каждая из которых способна впоследствии изменяться (дифференцироваться) особым образом (то есть получать специализацию и далее развиваться как обычная клетка). Стволовые клетки способны асимметрично делиться, из-за чего при делении образуется клетка, подобная материнской (самовоспроизведение), а также новая клетка, которая способна дифференцироваться.</a:t>
            </a:r>
          </a:p>
          <a:p>
            <a:endParaRPr lang="ru-RU" smtClean="0"/>
          </a:p>
        </p:txBody>
      </p:sp>
      <p:pic>
        <p:nvPicPr>
          <p:cNvPr id="51204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3733800"/>
            <a:ext cx="2971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Прямоугольник 1"/>
          <p:cNvSpPr>
            <a:spLocks noChangeArrowheads="1"/>
          </p:cNvSpPr>
          <p:nvPr/>
        </p:nvSpPr>
        <p:spPr bwMode="auto">
          <a:xfrm>
            <a:off x="762000" y="1524000"/>
            <a:ext cx="79248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/>
              <a:t>Роботизированная система </a:t>
            </a:r>
            <a:r>
              <a:rPr lang="ru-RU" sz="3200" b="1"/>
              <a:t>"Да Винчи"</a:t>
            </a:r>
            <a:r>
              <a:rPr lang="ru-RU" sz="3200"/>
              <a:t> состоит из 3 основных частей, которые образуют функциональное единство. Это панель управления, операционная панель и оптическая система</a:t>
            </a:r>
          </a:p>
          <a:p>
            <a:pPr algn="ctr"/>
            <a:endParaRPr lang="ru-RU" sz="3200"/>
          </a:p>
          <a:p>
            <a:pPr algn="ctr"/>
            <a:endParaRPr lang="ru-RU" sz="3200"/>
          </a:p>
          <a:p>
            <a:pPr algn="ctr"/>
            <a:r>
              <a:rPr lang="ru-RU" sz="3200" b="1"/>
              <a:t>В настоящее время в мире уже выполнены тысячи операций с использованием DA VINCI и ZEUS.</a:t>
            </a:r>
            <a:endParaRPr lang="ru-RU" sz="3200"/>
          </a:p>
          <a:p>
            <a:pPr algn="ctr"/>
            <a:endParaRPr lang="ru-RU" sz="320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Рисунок 1" descr="http://www.bestreferat.ru/images/paper/50/20/428205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3394075"/>
            <a:ext cx="3048000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Рисунок 2" descr="Нажмите, чтобы увеличить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3505200"/>
            <a:ext cx="1905000" cy="144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Рисунок 1" descr="Нажмите, чтобы увеличить">
            <a:hlinkClick r:id="rId4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1066800"/>
            <a:ext cx="259556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Рисунок 1" descr="Нажмите, чтобы увеличить">
            <a:hlinkClick r:id="rId4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381000"/>
            <a:ext cx="39084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algn="ctr">
              <a:buFontTx/>
              <a:buNone/>
            </a:pPr>
            <a:endParaRPr lang="ru-RU" sz="3600" smtClean="0"/>
          </a:p>
          <a:p>
            <a:pPr algn="ctr">
              <a:buFontTx/>
              <a:buNone/>
            </a:pPr>
            <a:r>
              <a:rPr lang="ru-RU" sz="3600" b="1" smtClean="0"/>
              <a:t>3. Системы </a:t>
            </a:r>
          </a:p>
          <a:p>
            <a:pPr algn="ctr">
              <a:buFontTx/>
              <a:buNone/>
            </a:pPr>
            <a:r>
              <a:rPr lang="ru-RU" sz="3600" b="1" smtClean="0"/>
              <a:t>физиотерапии, </a:t>
            </a:r>
          </a:p>
          <a:p>
            <a:pPr algn="ctr">
              <a:buFontTx/>
              <a:buNone/>
            </a:pPr>
            <a:r>
              <a:rPr lang="ru-RU" sz="3600" b="1" smtClean="0"/>
              <a:t>энергоинформационной биорезонансной </a:t>
            </a:r>
          </a:p>
          <a:p>
            <a:pPr algn="ctr">
              <a:buFontTx/>
              <a:buNone/>
            </a:pPr>
            <a:r>
              <a:rPr lang="ru-RU" sz="3600" b="1" smtClean="0"/>
              <a:t>и </a:t>
            </a:r>
          </a:p>
          <a:p>
            <a:pPr algn="ctr">
              <a:buFontTx/>
              <a:buNone/>
            </a:pPr>
            <a:r>
              <a:rPr lang="ru-RU" sz="3600" b="1" smtClean="0"/>
              <a:t>мультирезонансной </a:t>
            </a:r>
          </a:p>
          <a:p>
            <a:pPr algn="ctr">
              <a:buFontTx/>
              <a:buNone/>
            </a:pPr>
            <a:r>
              <a:rPr lang="ru-RU" sz="3600" b="1" smtClean="0"/>
              <a:t>терапии; 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457200"/>
            <a:ext cx="8229600" cy="5638800"/>
          </a:xfrm>
        </p:spPr>
        <p:txBody>
          <a:bodyPr/>
          <a:lstStyle/>
          <a:p>
            <a:pPr algn="ctr">
              <a:buFontTx/>
              <a:buNone/>
            </a:pPr>
            <a:endParaRPr lang="ru-RU" sz="3600" smtClean="0"/>
          </a:p>
          <a:p>
            <a:pPr algn="ctr">
              <a:buFontTx/>
              <a:buNone/>
            </a:pPr>
            <a:r>
              <a:rPr lang="ru-RU" sz="3600" smtClean="0"/>
              <a:t>3. Системы физиотерапии, </a:t>
            </a:r>
          </a:p>
          <a:p>
            <a:pPr algn="ctr">
              <a:buFontTx/>
              <a:buNone/>
            </a:pPr>
            <a:r>
              <a:rPr lang="ru-RU" sz="3600" smtClean="0"/>
              <a:t>энергоинформационной биорезонансной </a:t>
            </a:r>
          </a:p>
          <a:p>
            <a:pPr algn="ctr">
              <a:buFontTx/>
              <a:buNone/>
            </a:pPr>
            <a:r>
              <a:rPr lang="ru-RU" sz="3600" smtClean="0"/>
              <a:t>и </a:t>
            </a:r>
          </a:p>
          <a:p>
            <a:pPr algn="ctr">
              <a:buFontTx/>
              <a:buNone/>
            </a:pPr>
            <a:r>
              <a:rPr lang="ru-RU" sz="3600" smtClean="0"/>
              <a:t>мультирезонансной </a:t>
            </a:r>
          </a:p>
          <a:p>
            <a:pPr algn="ctr">
              <a:buFontTx/>
              <a:buNone/>
            </a:pPr>
            <a:r>
              <a:rPr lang="ru-RU" sz="3600" smtClean="0"/>
              <a:t>терапии;</a:t>
            </a:r>
            <a:r>
              <a:rPr lang="ru-RU" smtClean="0"/>
              <a:t> 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smtClean="0"/>
              <a:t>Схема работы внутреннего органа при нагрузках</a:t>
            </a:r>
            <a:r>
              <a:rPr lang="ru-RU" sz="4000" smtClean="0"/>
              <a:t> </a:t>
            </a:r>
            <a:br>
              <a:rPr lang="ru-RU" sz="4000" smtClean="0"/>
            </a:br>
            <a:r>
              <a:rPr lang="ru-RU" sz="2000" smtClean="0"/>
              <a:t>График спектрального индекса человека.</a:t>
            </a:r>
            <a:br>
              <a:rPr lang="ru-RU" sz="2000" smtClean="0"/>
            </a:br>
            <a:r>
              <a:rPr lang="ru-RU" sz="2000" smtClean="0"/>
              <a:t>Два центра регуляции.</a:t>
            </a:r>
          </a:p>
        </p:txBody>
      </p:sp>
      <p:pic>
        <p:nvPicPr>
          <p:cNvPr id="5529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8600" y="1981200"/>
            <a:ext cx="5822950" cy="2028825"/>
          </a:xfrm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4038600"/>
            <a:ext cx="3052763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Содержимое 3" descr="http://www.blavo.ru/files/pictures/music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76600" y="381000"/>
            <a:ext cx="3810000" cy="4724400"/>
          </a:xfrm>
        </p:spPr>
      </p:pic>
      <p:sp>
        <p:nvSpPr>
          <p:cNvPr id="56323" name="Rectangle 2"/>
          <p:cNvSpPr>
            <a:spLocks noChangeArrowheads="1"/>
          </p:cNvSpPr>
          <p:nvPr/>
        </p:nvSpPr>
        <p:spPr bwMode="auto">
          <a:xfrm>
            <a:off x="0" y="457200"/>
            <a:ext cx="29718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fontAlgn="t" hangingPunct="0"/>
            <a:r>
              <a:rPr lang="ru-RU" sz="2000">
                <a:latin typeface="Trebuchet MS" pitchFamily="34" charset="0"/>
                <a:cs typeface="Times New Roman" pitchFamily="18" charset="0"/>
              </a:rPr>
              <a:t>Первое и единственное в России методическое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 </a:t>
            </a:r>
            <a:r>
              <a:rPr lang="ru-RU" sz="2000">
                <a:latin typeface="Trebuchet MS" pitchFamily="34" charset="0"/>
                <a:cs typeface="Times New Roman" pitchFamily="18" charset="0"/>
              </a:rPr>
              <a:t> пособие по музыкотерапии для врачей и клинических психологов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 </a:t>
            </a:r>
          </a:p>
          <a:p>
            <a:pPr algn="ctr" eaLnBrk="0" fontAlgn="t" hangingPunct="0"/>
            <a:r>
              <a:rPr lang="ru-RU" sz="2000">
                <a:latin typeface="Trebuchet MS" pitchFamily="34" charset="0"/>
                <a:cs typeface="Times New Roman" pitchFamily="18" charset="0"/>
              </a:rPr>
              <a:t>утверженное Министерством Здравоохранения 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 </a:t>
            </a:r>
            <a:r>
              <a:rPr lang="ru-RU" sz="2000">
                <a:latin typeface="Trebuchet MS" pitchFamily="34" charset="0"/>
                <a:cs typeface="Times New Roman" pitchFamily="18" charset="0"/>
              </a:rPr>
              <a:t>Р.Ф. в 2001 году (автор врач-музыкотерапевт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 </a:t>
            </a:r>
          </a:p>
          <a:p>
            <a:pPr algn="ctr" eaLnBrk="0" fontAlgn="t" hangingPunct="0"/>
            <a:r>
              <a:rPr lang="ru-RU" sz="2000">
                <a:latin typeface="Trebuchet MS" pitchFamily="34" charset="0"/>
                <a:cs typeface="Times New Roman" pitchFamily="18" charset="0"/>
              </a:rPr>
              <a:t>Рушель Блаво.)</a:t>
            </a:r>
            <a:endParaRPr lang="ru-RU" sz="200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Структура общего алгоритма формирования музыкального сеанса по воздействию на организм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8305800" cy="56388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7349" name="Object 5"/>
          <p:cNvGraphicFramePr>
            <a:graphicFrameLocks noChangeAspect="1"/>
          </p:cNvGraphicFramePr>
          <p:nvPr/>
        </p:nvGraphicFramePr>
        <p:xfrm>
          <a:off x="2601913" y="1905000"/>
          <a:ext cx="3357562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1" name="MetaDesign Diagram" r:id="rId4" imgW="6111875" imgH="8039100" progId="">
                  <p:embed/>
                </p:oleObj>
              </mc:Choice>
              <mc:Fallback>
                <p:oleObj name="MetaDesign Diagram" r:id="rId4" imgW="6111875" imgH="803910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1913" y="1905000"/>
                        <a:ext cx="3357562" cy="441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Содержимое 1"/>
          <p:cNvSpPr>
            <a:spLocks noGrp="1"/>
          </p:cNvSpPr>
          <p:nvPr>
            <p:ph idx="4294967295"/>
          </p:nvPr>
        </p:nvSpPr>
        <p:spPr>
          <a:xfrm>
            <a:off x="457200" y="357188"/>
            <a:ext cx="8229600" cy="5738812"/>
          </a:xfrm>
        </p:spPr>
        <p:txBody>
          <a:bodyPr/>
          <a:lstStyle/>
          <a:p>
            <a:pPr eaLnBrk="1" hangingPunct="1"/>
            <a:r>
              <a:rPr lang="ru-RU" smtClean="0"/>
              <a:t>Таблица воздействия цвета на различные органы человека.</a:t>
            </a:r>
          </a:p>
          <a:p>
            <a:pPr eaLnBrk="1" hangingPunct="1"/>
            <a:endParaRPr lang="ru-RU" smtClean="0"/>
          </a:p>
        </p:txBody>
      </p:sp>
      <p:graphicFrame>
        <p:nvGraphicFramePr>
          <p:cNvPr id="392195" name="Group 3"/>
          <p:cNvGraphicFramePr>
            <a:graphicFrameLocks noGrp="1"/>
          </p:cNvGraphicFramePr>
          <p:nvPr/>
        </p:nvGraphicFramePr>
        <p:xfrm>
          <a:off x="642938" y="1357313"/>
          <a:ext cx="7858125" cy="5273675"/>
        </p:xfrm>
        <a:graphic>
          <a:graphicData uri="http://schemas.openxmlformats.org/drawingml/2006/table">
            <a:tbl>
              <a:tblPr/>
              <a:tblGrid>
                <a:gridCol w="654050"/>
                <a:gridCol w="2570162"/>
                <a:gridCol w="1611313"/>
                <a:gridCol w="3022600"/>
              </a:tblGrid>
              <a:tr h="6401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Цвет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Предел,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ММК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Внешние и внутренние органы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6335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Фиолетовый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Синий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Голубой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Зеленый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Желто-зеленый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Желтый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Оранжевый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Красный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Пурпурный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Черный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390-450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450-480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480-510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-550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550-575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575-585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585-620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620-800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Переходный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Головной мозг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Уши, почки, мочевой пузырь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Горло, перикард, тройной обогреватель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Глаза, печень, желчный пузырь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Нос, легкие, толстый кишечник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Рот, поджелудочная железа, желудок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Спинной мозг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Язык, сердце, тонкий кишечник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Кровь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Движение цветовой информации сверху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вниз (от головного к спинному мозгу)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Движение цветовой информации снизу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вверх (от спинного к головному мозгу)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Соотношение восприятия цвета больными и здоровыми людьми.</a:t>
            </a:r>
          </a:p>
        </p:txBody>
      </p:sp>
      <p:graphicFrame>
        <p:nvGraphicFramePr>
          <p:cNvPr id="395267" name="Group 3"/>
          <p:cNvGraphicFramePr>
            <a:graphicFrameLocks noGrp="1"/>
          </p:cNvGraphicFramePr>
          <p:nvPr>
            <p:ph type="body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table">
            <a:tbl>
              <a:tblPr/>
              <a:tblGrid>
                <a:gridCol w="2185988"/>
                <a:gridCol w="1928812"/>
                <a:gridCol w="2057400"/>
                <a:gridCol w="2057400"/>
              </a:tblGrid>
              <a:tr h="6096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Больные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Здоровые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5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Предпочитаемый цвет,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Отвергаемый цвет,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Предпочитаемый цвет,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Отвергаемый цвет,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860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Голубой – 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Зеленый – 20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Оранжевый – 20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Синий, фиолетовый – по 10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Фиолетовый – 50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Красный – 30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Синий – 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Желтый – 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Зеленый – 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Голубой – 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Фиолетовый – 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Синий – 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Фиолетовый – 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Оранжевый – 35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Красный – 35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Желтый – 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/>
              <a:t>Волновая структура мозга в различных состояниях</a:t>
            </a:r>
          </a:p>
        </p:txBody>
      </p:sp>
      <p:pic>
        <p:nvPicPr>
          <p:cNvPr id="60419" name="Содержимое 3" descr="1_clip_image004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1500" y="1857375"/>
            <a:ext cx="8001000" cy="4216400"/>
          </a:xfrm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Содержимое 1"/>
          <p:cNvSpPr>
            <a:spLocks noGrp="1"/>
          </p:cNvSpPr>
          <p:nvPr>
            <p:ph idx="4294967295"/>
          </p:nvPr>
        </p:nvSpPr>
        <p:spPr>
          <a:xfrm>
            <a:off x="457200" y="214313"/>
            <a:ext cx="8229600" cy="588168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700" smtClean="0"/>
              <a:t>Также цвет очень широко используется совместно со звуком. Существует специальное устройство, оно используется для тренировки мозга,для отдыха и релаксации, для снов.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700" smtClean="0"/>
              <a:t>Это устройство называется «Майндмашина»(</a:t>
            </a:r>
            <a:r>
              <a:rPr lang="en-US" sz="2700" smtClean="0"/>
              <a:t>mindmachine</a:t>
            </a:r>
            <a:r>
              <a:rPr lang="ru-RU" sz="2700" smtClean="0"/>
              <a:t>)</a:t>
            </a:r>
            <a:endParaRPr lang="en-US" sz="270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700" smtClean="0"/>
              <a:t>В дословном переводе этот термин означает «машина для ума».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700" smtClean="0"/>
              <a:t>Для этих приспособлений существует множество дисков с «упражнениями» - это различные программы которые воздействуют на наш мозг.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700" smtClean="0"/>
              <a:t>В ряде книг по технологиям бизнеса зарубежные авторы участливо советуют новоиспеченным российским бизнесменам: «Если Вы сильно устаете на работе, то воспользуйтесь MIND MACHINE!»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/>
              <a:t>Схема воздействия майндмашины и результаты</a:t>
            </a:r>
          </a:p>
        </p:txBody>
      </p:sp>
      <p:pic>
        <p:nvPicPr>
          <p:cNvPr id="62467" name="Содержимое 3" descr="6_clip_image002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85813" y="1643063"/>
            <a:ext cx="7786687" cy="4714875"/>
          </a:xfrm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Содержимое 1"/>
          <p:cNvSpPr>
            <a:spLocks noGrp="1"/>
          </p:cNvSpPr>
          <p:nvPr>
            <p:ph idx="4294967295"/>
          </p:nvPr>
        </p:nvSpPr>
        <p:spPr>
          <a:xfrm>
            <a:off x="457200" y="357188"/>
            <a:ext cx="8229600" cy="573881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3491" name="Picture 2" descr="C:\Documents and Settings\User\Рабочий стол\Диплом\майнд машины картинки\mind-machine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571500"/>
            <a:ext cx="37147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3" descr="C:\Documents and Settings\User\Рабочий стол\Диплом\майнд машины картинки\mindspapi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571500"/>
            <a:ext cx="38576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4" descr="C:\Documents and Settings\User\Рабочий стол\Диплом\майнд машины картинки\mind-machine-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" y="3214688"/>
            <a:ext cx="37147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5" descr="C:\Documents and Settings\User\Рабочий стол\Диплом\майнд машины картинки\mind-machine-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3" y="3143250"/>
            <a:ext cx="3857625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Прямоугольник 2"/>
          <p:cNvSpPr>
            <a:spLocks noChangeArrowheads="1"/>
          </p:cNvSpPr>
          <p:nvPr/>
        </p:nvSpPr>
        <p:spPr bwMode="auto">
          <a:xfrm>
            <a:off x="0" y="304800"/>
            <a:ext cx="9144000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600"/>
          </a:p>
          <a:p>
            <a:pPr algn="ctr"/>
            <a:r>
              <a:rPr lang="ru-RU" sz="3600" b="1"/>
              <a:t>4. Технологии </a:t>
            </a:r>
          </a:p>
          <a:p>
            <a:pPr algn="ctr"/>
            <a:r>
              <a:rPr lang="ru-RU" sz="3600" b="1"/>
              <a:t>самоорганизации системных механизмов поведения (системогенеза) личности, </a:t>
            </a:r>
          </a:p>
          <a:p>
            <a:pPr algn="ctr"/>
            <a:r>
              <a:rPr lang="ru-RU" sz="3600" b="1"/>
              <a:t>реализующих эффективный творческий процесс формирования профессиональных знаний и умений </a:t>
            </a:r>
          </a:p>
          <a:p>
            <a:pPr algn="ctr"/>
            <a:r>
              <a:rPr lang="ru-RU" sz="3600" b="1"/>
              <a:t>на базе когнитивных, виртуальных, системных,  информационных технологий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0"/>
            <a:ext cx="8229600" cy="6096000"/>
          </a:xfrm>
        </p:spPr>
        <p:txBody>
          <a:bodyPr/>
          <a:lstStyle/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r>
              <a:rPr lang="ru-RU" smtClean="0"/>
              <a:t>4. Технологии </a:t>
            </a:r>
          </a:p>
          <a:p>
            <a:pPr algn="ctr">
              <a:buFontTx/>
              <a:buNone/>
            </a:pPr>
            <a:r>
              <a:rPr lang="ru-RU" smtClean="0"/>
              <a:t>самоорганизации системных механизмов поведения (системогенеза) личности, </a:t>
            </a:r>
          </a:p>
          <a:p>
            <a:pPr algn="ctr">
              <a:buFontTx/>
              <a:buNone/>
            </a:pPr>
            <a:r>
              <a:rPr lang="ru-RU" smtClean="0"/>
              <a:t>реализующих эффективный творческий процесс формирования профессиональных знаний и умений </a:t>
            </a:r>
          </a:p>
          <a:p>
            <a:pPr algn="ctr">
              <a:buFontTx/>
              <a:buNone/>
            </a:pPr>
            <a:r>
              <a:rPr lang="ru-RU" smtClean="0"/>
              <a:t>на базе когнитивных, виртуальных, системных,  информационных технологий. 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Содержимое 2"/>
          <p:cNvSpPr>
            <a:spLocks noGrp="1"/>
          </p:cNvSpPr>
          <p:nvPr>
            <p:ph idx="4294967295"/>
          </p:nvPr>
        </p:nvSpPr>
        <p:spPr>
          <a:xfrm>
            <a:off x="533400" y="381000"/>
            <a:ext cx="7467600" cy="6007100"/>
          </a:xfrm>
        </p:spPr>
        <p:txBody>
          <a:bodyPr/>
          <a:lstStyle/>
          <a:p>
            <a:pPr marL="550863" indent="-514350" algn="ctr" eaLnBrk="1" hangingPunct="1">
              <a:buFontTx/>
              <a:buNone/>
              <a:defRPr/>
            </a:pPr>
            <a:r>
              <a:rPr lang="ru-RU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Таким образом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</a:p>
          <a:p>
            <a:pPr marL="550863" indent="-514350" algn="ctr" eaLnBrk="1" hangingPunct="1">
              <a:buFontTx/>
              <a:buNone/>
              <a:defRPr/>
            </a:pP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как </a:t>
            </a:r>
            <a:r>
              <a:rPr lang="ru-RU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информационные технологии, </a:t>
            </a:r>
          </a:p>
          <a:p>
            <a:pPr marL="550863" indent="-514350" algn="ctr" eaLnBrk="1" hangingPunct="1">
              <a:buFontTx/>
              <a:buNone/>
              <a:defRPr/>
            </a:pPr>
            <a:r>
              <a:rPr lang="ru-RU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так и средства когнитивной, виртуальной психологии,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marL="550863" indent="-514350" algn="ctr" eaLnBrk="1" hangingPunct="1">
              <a:buFontTx/>
              <a:buNone/>
              <a:defRPr/>
            </a:pP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активизирующие самоорганизацию функциональных систем, </a:t>
            </a:r>
          </a:p>
          <a:p>
            <a:pPr marL="550863" indent="-514350" algn="ctr" eaLnBrk="1" hangingPunct="1">
              <a:buFontTx/>
              <a:buNone/>
              <a:defRPr/>
            </a:pP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системных механизмов поведения личности, </a:t>
            </a:r>
          </a:p>
          <a:p>
            <a:pPr marL="550863" indent="-514350" algn="ctr" eaLnBrk="1" hangingPunct="1">
              <a:buFontTx/>
              <a:buNone/>
              <a:defRPr/>
            </a:pP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 информационном творческом процессе формирования профессиональных знаний и умений, </a:t>
            </a:r>
          </a:p>
          <a:p>
            <a:pPr marL="550863" indent="-514350" algn="ctr" eaLnBrk="1" hangingPunct="1">
              <a:buFontTx/>
              <a:buNone/>
              <a:defRPr/>
            </a:pPr>
            <a:r>
              <a:rPr lang="ru-RU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гарантируют определённый уровень социальной защищённости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17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381000"/>
            <a:ext cx="7239000" cy="3070225"/>
          </a:xfrm>
        </p:spPr>
        <p:txBody>
          <a:bodyPr lIns="45720" tIns="0" rIns="45720" bIns="0" anchor="b">
            <a:normAutofit fontScale="90000"/>
          </a:bodyPr>
          <a:lstStyle/>
          <a:p>
            <a:pPr eaLnBrk="1" hangingPunct="1">
              <a:defRPr/>
            </a:pPr>
            <a: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9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9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9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9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9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Никольский </a:t>
            </a:r>
            <a:br>
              <a:rPr lang="ru-RU" sz="29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9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Анатолий </a:t>
            </a:r>
            <a:br>
              <a:rPr lang="ru-RU" sz="29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9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Евгеньевич</a:t>
            </a:r>
            <a:br>
              <a:rPr lang="ru-RU" sz="29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9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9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9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9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8-916-112-87-84</a:t>
            </a:r>
            <a:br>
              <a:rPr lang="ru-RU" sz="29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9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8-906-766-68-06</a:t>
            </a:r>
            <a:br>
              <a:rPr lang="ru-RU" sz="29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9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9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9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nikae1936@yandex.ru</a:t>
            </a:r>
            <a:endParaRPr lang="ru-RU" sz="29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6563" name="WordArt 6"/>
          <p:cNvSpPr>
            <a:spLocks noChangeArrowheads="1" noChangeShapeType="1" noTextEdit="1"/>
          </p:cNvSpPr>
          <p:nvPr/>
        </p:nvSpPr>
        <p:spPr bwMode="auto">
          <a:xfrm>
            <a:off x="539750" y="3429000"/>
            <a:ext cx="8299450" cy="2286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Благодарю за внимание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Математическая модель взаимодействия человека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Структура общей системы включает взаимодействие 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УС  </a:t>
            </a:r>
            <a:r>
              <a:rPr lang="ru-RU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↔</a:t>
            </a:r>
            <a:r>
              <a:rPr lang="ru-RU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ОУ, 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УС: (УСа, ИУП, ЧУ),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Где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ОУ- объект управления - 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обучаемая личность</a:t>
            </a:r>
            <a:r>
              <a:rPr lang="ru-RU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осуществляет взаимодействие с УС через ИУП по различным информационным каналам, таким как зрительный, тактильный, биомеханический, слуховой, обонятельный, вестибулярный и другие, характеризующимся параметрами </a:t>
            </a:r>
            <a:r>
              <a:rPr lang="en-US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ki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</a:t>
            </a:r>
            <a:r>
              <a:rPr lang="en-US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= 1,2…,</a:t>
            </a:r>
            <a:r>
              <a:rPr lang="en-US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l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  В каждом из каналов человеком, как правило, выполняются операции: обнаружение и распознавание информации, анализ ситуаций и принятие решений, выполнение команд управления.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УС 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- система, реализующая режим управления обучением.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ИУП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включает систему отображения информации (СОИ) и органы управления (ОрУ). В свою очередь СОИ состоит из элементов отображения информации (экранов дисплеев, мнемосхем, приборов, сигнализаторов и др.), определяемых параметрами </a:t>
            </a:r>
            <a:r>
              <a:rPr lang="en-US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ai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</a:t>
            </a:r>
            <a:r>
              <a:rPr lang="en-US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=1,2, …, </a:t>
            </a:r>
            <a:r>
              <a:rPr lang="en-US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а структура ОрУ - элементы управления (клавиатура, ручки, тумблеры, контакты и др.) с параметрами </a:t>
            </a:r>
            <a:r>
              <a:rPr lang="en-US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bi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</a:t>
            </a:r>
            <a:r>
              <a:rPr lang="en-US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=1, 2, …, </a:t>
            </a:r>
            <a:r>
              <a:rPr lang="en-US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k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УСа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- функционально - алгоритмическая структура управления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ЧУ - 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Человек учитель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180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1800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928688" y="0"/>
          <a:ext cx="6675437" cy="667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MetaDesign Diagram" r:id="rId4" imgW="5372100" imgH="5372100" progId="">
                  <p:embed/>
                </p:oleObj>
              </mc:Choice>
              <mc:Fallback>
                <p:oleObj name="MetaDesign Diagram" r:id="rId4" imgW="5372100" imgH="53721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0"/>
                        <a:ext cx="6675437" cy="6675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82" name="Group 2"/>
          <p:cNvGraphicFramePr>
            <a:graphicFrameLocks noGrp="1"/>
          </p:cNvGraphicFramePr>
          <p:nvPr>
            <p:ph idx="4294967295"/>
          </p:nvPr>
        </p:nvGraphicFramePr>
        <p:xfrm>
          <a:off x="228600" y="1066800"/>
          <a:ext cx="8229600" cy="517544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560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Информационно – управляющее поле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Динамический объект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Нормальное состояние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Зрение, слух, кинематика рук,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структура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Простой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Зрение, слух, вестибулярный сенсор, кинематика рук, ног, структура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Функционально сложный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Зрение, слух, вестибулярный сенсор, кинематика рук, ног, речь, время реакции, структура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Ограничения по времени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Зрение, слух, вестибулярный сенсор, тактильный сенсор кинематика рук, ног, других органов, речь, время реакции, психология, структура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Функционально - сложный, Ограничения по времени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Переходное состояние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Аномальные,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структура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Изменение состояния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(физические недостатки)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Кинематика рук, ног, Речь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Кинематика рук, ног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Речь структура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Ограничения по времени 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Изменение состояния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(физические недостатки)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зрение, слух, речь.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Слух, речь,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Изображения, структура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Функционально сложный (информация, знания, умения)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4254</TotalTime>
  <Words>6894</Words>
  <Application>Microsoft Office PowerPoint</Application>
  <PresentationFormat>Екран (4:3)</PresentationFormat>
  <Paragraphs>1148</Paragraphs>
  <Slides>61</Slides>
  <Notes>61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Вбудовані сервери OLE</vt:lpstr>
      </vt:variant>
      <vt:variant>
        <vt:i4>4</vt:i4>
      </vt:variant>
      <vt:variant>
        <vt:lpstr>Заголовки слайдів</vt:lpstr>
      </vt:variant>
      <vt:variant>
        <vt:i4>61</vt:i4>
      </vt:variant>
    </vt:vector>
  </HeadingPairs>
  <TitlesOfParts>
    <vt:vector size="67" baseType="lpstr">
      <vt:lpstr>Вершина горы</vt:lpstr>
      <vt:lpstr>Оформление по умолчанию</vt:lpstr>
      <vt:lpstr>MetaDesign Diagram</vt:lpstr>
      <vt:lpstr>CorelDRAW</vt:lpstr>
      <vt:lpstr>Рисунок</vt:lpstr>
      <vt:lpstr>Диаграмма</vt:lpstr>
      <vt:lpstr>3 ноября 2011 РГСУ </vt:lpstr>
      <vt:lpstr>  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УМНАЯ ОДЕЖДА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Исследование самоорганизации системных механизмов системогенеза личности с ограниченными физическими возможностями (целебральной патологией) в процессе получения знаний</vt:lpstr>
      <vt:lpstr>Презентація PowerPoint</vt:lpstr>
      <vt:lpstr>Презентація PowerPoint</vt:lpstr>
      <vt:lpstr>НЕЙРОННАЯ СЕТЬ ЧЕЛОВЕКА</vt:lpstr>
      <vt:lpstr>В информационных процессах мозга участвуют астроциты</vt:lpstr>
      <vt:lpstr>Задача  Анализа нарушений нейронных сетей и коррекции системных функций организма включает</vt:lpstr>
      <vt:lpstr>Презентація PowerPoint</vt:lpstr>
      <vt:lpstr>Презентація PowerPoint</vt:lpstr>
      <vt:lpstr>Презентація PowerPoint</vt:lpstr>
      <vt:lpstr>        Цель – разработать модели, позволяющие исследовать сложное поведение мягких внутренних органов ( печень, почки, селезенка) под действием хирургических вмешательств  и  имплантаций.   Математическое моделирование используется в сочетании с экспериментальными измерениями и созданием  силиконовых моделей мягких тканей. Это позволяет получить объединенную информацию о реакциях мягких органов на медленную деформацию  под действием терапии, давления и кручения, хирургические иссечения, а также поведении  при имплантациях.  </vt:lpstr>
      <vt:lpstr>Модель трехмерной осцилляторной нейросети (модель зрительной коры)</vt:lpstr>
      <vt:lpstr>       Схема архитектуры 3D осцилляторной сети</vt:lpstr>
      <vt:lpstr>Колебания в слуховой системе мозга  Подход к  обработке смешанного акустического потока   </vt:lpstr>
      <vt:lpstr>Осцилляторно-сетевая обработка смешанного потока </vt:lpstr>
      <vt:lpstr>Разработка математической модели тренинга спортсмена-легкоатлета с ДЦП(ПОДА ) Постановка проблемы</vt:lpstr>
      <vt:lpstr>. Модель динамики движения спортсмена-легкоатлета</vt:lpstr>
      <vt:lpstr>. Формирование программы тренинга</vt:lpstr>
      <vt:lpstr>Презентація PowerPoint</vt:lpstr>
      <vt:lpstr>КОРРЕКЦИЯ НАРУШЕННЫХ СИСТЕМНЫХ ФУНКЦИЙ ОРГАНИЗМА </vt:lpstr>
      <vt:lpstr>Презентація PowerPoint</vt:lpstr>
      <vt:lpstr>Презентація PowerPoint</vt:lpstr>
      <vt:lpstr>Коррекция системных функций организма путём самовоспроизведения органов  с использованием стволовых клеток </vt:lpstr>
      <vt:lpstr>Презентація PowerPoint</vt:lpstr>
      <vt:lpstr>Презентація PowerPoint</vt:lpstr>
      <vt:lpstr>Презентація PowerPoint</vt:lpstr>
      <vt:lpstr>Схема работы внутреннего органа при нагрузках  График спектрального индекса человека. Два центра регуляции.</vt:lpstr>
      <vt:lpstr>Презентація PowerPoint</vt:lpstr>
      <vt:lpstr>Структура общего алгоритма формирования музыкального сеанса по воздействию на организм</vt:lpstr>
      <vt:lpstr>Презентація PowerPoint</vt:lpstr>
      <vt:lpstr>Соотношение восприятия цвета больными и здоровыми людьми.</vt:lpstr>
      <vt:lpstr>Волновая структура мозга в различных состояниях</vt:lpstr>
      <vt:lpstr>Презентація PowerPoint</vt:lpstr>
      <vt:lpstr>Схема воздействия майндмашины и результаты</vt:lpstr>
      <vt:lpstr>Презентація PowerPoint</vt:lpstr>
      <vt:lpstr>Презентація PowerPoint</vt:lpstr>
      <vt:lpstr>Презентація PowerPoint</vt:lpstr>
      <vt:lpstr>     Никольский  Анатолий  Евгеньевич   8-916-112-87-84 8-906-766-68-06  nikae1936@yandex.ru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Первая Всероссийская молодёжная конференция Медицина и робототехника Москва 2011</dc:title>
  <dc:creator>1</dc:creator>
  <cp:lastModifiedBy>LEGION</cp:lastModifiedBy>
  <cp:revision>376</cp:revision>
  <cp:lastPrinted>1601-01-01T00:00:00Z</cp:lastPrinted>
  <dcterms:created xsi:type="dcterms:W3CDTF">1601-01-01T00:00:00Z</dcterms:created>
  <dcterms:modified xsi:type="dcterms:W3CDTF">2015-12-31T12:51:08Z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