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7" r:id="rId10"/>
    <p:sldId id="269" r:id="rId11"/>
    <p:sldId id="270" r:id="rId12"/>
    <p:sldId id="271" r:id="rId13"/>
    <p:sldId id="272" r:id="rId14"/>
    <p:sldId id="273" r:id="rId15"/>
    <p:sldId id="275" r:id="rId16"/>
    <p:sldId id="274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C189A-5CA9-4F1D-94BB-B6EFAEF6F0EF}" type="datetimeFigureOut">
              <a:rPr lang="uk-UA" smtClean="0"/>
              <a:t>04.01.2016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C0403-7F41-487F-9062-D0838507D01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656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Процессуальное право: гражданский и арбитражный процесс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Процессуальное право: гражданский и арбитражный процесс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204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ПРАВООХРАНИТЕЛЬНЫЕ ОРГАНЫ</a:t>
            </a:r>
          </a:p>
          <a:p>
            <a:r>
              <a:rPr lang="ru-RU" smtClean="0"/>
              <a:t>Адвокатура</a:t>
            </a:r>
          </a:p>
          <a:p>
            <a:r>
              <a:rPr lang="ru-RU" smtClean="0"/>
              <a:t>добровольное объединение </a:t>
            </a:r>
          </a:p>
          <a:p>
            <a:r>
              <a:rPr lang="ru-RU" smtClean="0"/>
              <a:t>юристов, созданное для  правовой помощи физическим и юридическим </a:t>
            </a:r>
          </a:p>
          <a:p>
            <a:r>
              <a:rPr lang="ru-RU" smtClean="0"/>
              <a:t>лицам</a:t>
            </a:r>
          </a:p>
          <a:p>
            <a:endParaRPr lang="ru-RU" smtClean="0"/>
          </a:p>
          <a:p>
            <a:r>
              <a:rPr lang="ru-RU" smtClean="0"/>
              <a:t>Помогает составить необходимые документы (исковое заявление)</a:t>
            </a:r>
          </a:p>
          <a:p>
            <a:endParaRPr lang="ru-RU" smtClean="0"/>
          </a:p>
          <a:p>
            <a:r>
              <a:rPr lang="ru-RU" smtClean="0"/>
              <a:t>Выступает защитником в суде</a:t>
            </a:r>
          </a:p>
          <a:p>
            <a:endParaRPr lang="ru-RU" smtClean="0"/>
          </a:p>
          <a:p>
            <a:r>
              <a:rPr lang="ru-RU" smtClean="0"/>
              <a:t>Деятельность адвоката оплачивается из средств клиентов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ПРАВООХРАНИТЕЛЬНЫЕ ОРГАНЫ</a:t>
            </a:r>
          </a:p>
          <a:p>
            <a:r>
              <a:rPr lang="ru-RU" smtClean="0"/>
              <a:t>Адвокатура</a:t>
            </a:r>
          </a:p>
          <a:p>
            <a:r>
              <a:rPr lang="ru-RU" smtClean="0"/>
              <a:t>добровольное объединение </a:t>
            </a:r>
          </a:p>
          <a:p>
            <a:r>
              <a:rPr lang="ru-RU" smtClean="0"/>
              <a:t>юристов, созданное для  правовой помощи физическим и юридическим </a:t>
            </a:r>
          </a:p>
          <a:p>
            <a:r>
              <a:rPr lang="ru-RU" smtClean="0"/>
              <a:t>лицам</a:t>
            </a:r>
          </a:p>
          <a:p>
            <a:endParaRPr lang="ru-RU" smtClean="0"/>
          </a:p>
          <a:p>
            <a:r>
              <a:rPr lang="ru-RU" smtClean="0"/>
              <a:t>Помогает составить необходимые документы (исковое заявление)</a:t>
            </a:r>
          </a:p>
          <a:p>
            <a:endParaRPr lang="ru-RU" smtClean="0"/>
          </a:p>
          <a:p>
            <a:r>
              <a:rPr lang="ru-RU" smtClean="0"/>
              <a:t>Выступает защитником в суде</a:t>
            </a:r>
          </a:p>
          <a:p>
            <a:endParaRPr lang="ru-RU" smtClean="0"/>
          </a:p>
          <a:p>
            <a:r>
              <a:rPr lang="ru-RU" smtClean="0"/>
              <a:t>Деятельность адвоката оплачивается из средств клиентов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3661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Право участвовать в в судебном процессе имеют:</a:t>
            </a:r>
          </a:p>
          <a:p>
            <a:r>
              <a:rPr lang="ru-RU" smtClean="0"/>
              <a:t>Физические лица:</a:t>
            </a:r>
          </a:p>
          <a:p>
            <a:r>
              <a:rPr lang="ru-RU" smtClean="0"/>
              <a:t>Дееспособные ( 18 лет)</a:t>
            </a:r>
          </a:p>
          <a:p>
            <a:r>
              <a:rPr lang="ru-RU" smtClean="0"/>
              <a:t>Вступление в брак</a:t>
            </a:r>
          </a:p>
          <a:p>
            <a:r>
              <a:rPr lang="ru-RU" smtClean="0"/>
              <a:t>Иск. В отдельных случаях несовершеннолетние.</a:t>
            </a:r>
          </a:p>
          <a:p>
            <a:r>
              <a:rPr lang="ru-RU" smtClean="0"/>
              <a:t>Юридические лица:</a:t>
            </a:r>
          </a:p>
          <a:p>
            <a:r>
              <a:rPr lang="ru-RU" smtClean="0"/>
              <a:t>С момента регистрации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Право участвовать в в судебном процессе имеют:</a:t>
            </a:r>
          </a:p>
          <a:p>
            <a:r>
              <a:rPr lang="ru-RU" smtClean="0"/>
              <a:t>Физические лица:</a:t>
            </a:r>
          </a:p>
          <a:p>
            <a:r>
              <a:rPr lang="ru-RU" smtClean="0"/>
              <a:t>Дееспособные ( 18 лет)</a:t>
            </a:r>
          </a:p>
          <a:p>
            <a:r>
              <a:rPr lang="ru-RU" smtClean="0"/>
              <a:t>Вступление в брак</a:t>
            </a:r>
          </a:p>
          <a:p>
            <a:r>
              <a:rPr lang="ru-RU" smtClean="0"/>
              <a:t>Иск. В отдельных случаях несовершеннолетние.</a:t>
            </a:r>
          </a:p>
          <a:p>
            <a:r>
              <a:rPr lang="ru-RU" smtClean="0"/>
              <a:t>Юридические лица:</a:t>
            </a:r>
          </a:p>
          <a:p>
            <a:r>
              <a:rPr lang="ru-RU" smtClean="0"/>
              <a:t>С момента регистрации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6305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Права участников процесса:</a:t>
            </a:r>
          </a:p>
          <a:p>
            <a:r>
              <a:rPr lang="ru-RU" smtClean="0"/>
              <a:t>1.  Знакомство с материалами дела</a:t>
            </a:r>
          </a:p>
          <a:p>
            <a:r>
              <a:rPr lang="ru-RU" smtClean="0"/>
              <a:t>2. Заявлять ходатайство</a:t>
            </a:r>
          </a:p>
          <a:p>
            <a:r>
              <a:rPr lang="ru-RU" smtClean="0"/>
              <a:t>3. Предоставлять доказательства</a:t>
            </a:r>
          </a:p>
          <a:p>
            <a:r>
              <a:rPr lang="ru-RU" smtClean="0"/>
              <a:t>4. Обжаловать решение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Права участников процесса:</a:t>
            </a:r>
          </a:p>
          <a:p>
            <a:r>
              <a:rPr lang="ru-RU" smtClean="0"/>
              <a:t>1.  Знакомство с материалами дела</a:t>
            </a:r>
          </a:p>
          <a:p>
            <a:r>
              <a:rPr lang="ru-RU" smtClean="0"/>
              <a:t>2. Заявлять ходатайство</a:t>
            </a:r>
          </a:p>
          <a:p>
            <a:r>
              <a:rPr lang="ru-RU" smtClean="0"/>
              <a:t>3. Предоставлять доказательства</a:t>
            </a:r>
          </a:p>
          <a:p>
            <a:r>
              <a:rPr lang="ru-RU" smtClean="0"/>
              <a:t>4. Обжаловать решение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9679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Прохождение дела в суде</a:t>
            </a:r>
          </a:p>
          <a:p>
            <a:r>
              <a:rPr lang="ru-RU" smtClean="0"/>
              <a:t>1. Исковое заявление + все необходимые документы (доказательства)</a:t>
            </a:r>
          </a:p>
          <a:p>
            <a:r>
              <a:rPr lang="ru-RU" smtClean="0"/>
              <a:t>2. Возбуждение производства по делу</a:t>
            </a:r>
          </a:p>
          <a:p>
            <a:r>
              <a:rPr lang="ru-RU" smtClean="0"/>
              <a:t> а) судья проверяет исковое заявление и соответствующие документы</a:t>
            </a:r>
          </a:p>
          <a:p>
            <a:r>
              <a:rPr lang="ru-RU" smtClean="0"/>
              <a:t>  б) судья подготавливает дело к судебному процессу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Прохождение дела в суде</a:t>
            </a:r>
          </a:p>
          <a:p>
            <a:r>
              <a:rPr lang="ru-RU" smtClean="0"/>
              <a:t>1. Исковое заявление + все необходимые документы (доказательства)</a:t>
            </a:r>
          </a:p>
          <a:p>
            <a:r>
              <a:rPr lang="ru-RU" smtClean="0"/>
              <a:t>2. Возбуждение производства по делу</a:t>
            </a:r>
          </a:p>
          <a:p>
            <a:r>
              <a:rPr lang="ru-RU" smtClean="0"/>
              <a:t> а) судья проверяет исковое заявление и соответствующие документы</a:t>
            </a:r>
          </a:p>
          <a:p>
            <a:r>
              <a:rPr lang="ru-RU" smtClean="0"/>
              <a:t>  б) судья подготавливает дело к судебному процессу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93741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3. Разбирательство дела</a:t>
            </a:r>
            <a:br>
              <a:rPr lang="ru-RU" smtClean="0"/>
            </a:br>
            <a:r>
              <a:rPr lang="ru-RU" smtClean="0"/>
              <a:t>а) Подготовительный этап: явка сторон, представление кто ведёт судебный процесс, ходатайство и. т. д.</a:t>
            </a:r>
            <a:br>
              <a:rPr lang="ru-RU" smtClean="0"/>
            </a:br>
            <a:r>
              <a:rPr lang="ru-RU" smtClean="0"/>
              <a:t>б) рассмотрение дела</a:t>
            </a:r>
            <a:br>
              <a:rPr lang="ru-RU" smtClean="0"/>
            </a:br>
            <a:r>
              <a:rPr lang="ru-RU" smtClean="0"/>
              <a:t>4. обжалование решения ( кассационном порядке)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3. Разбирательство дела</a:t>
            </a:r>
            <a:br>
              <a:rPr lang="ru-RU" smtClean="0"/>
            </a:br>
            <a:r>
              <a:rPr lang="ru-RU" smtClean="0"/>
              <a:t>а) Подготовительный этап: явка сторон, представление кто ведёт судебный процесс, ходатайство и. т. д.</a:t>
            </a:r>
            <a:br>
              <a:rPr lang="ru-RU" smtClean="0"/>
            </a:br>
            <a:r>
              <a:rPr lang="ru-RU" smtClean="0"/>
              <a:t>б) рассмотрение дела</a:t>
            </a:r>
            <a:br>
              <a:rPr lang="ru-RU" smtClean="0"/>
            </a:br>
            <a:r>
              <a:rPr lang="ru-RU" smtClean="0"/>
              <a:t>4. обжалование решения ( кассационном порядке)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7849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  <a:br>
              <a:rPr lang="ru-RU" smtClean="0"/>
            </a:br>
            <a:r>
              <a:rPr lang="ru-RU" smtClean="0"/>
              <a:t>повторить  тему «Право» 10-11 класс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  <a:br>
              <a:rPr lang="ru-RU" smtClean="0"/>
            </a:br>
            <a:r>
              <a:rPr lang="ru-RU" smtClean="0"/>
              <a:t>повторить  тему «Право» 10-11 класс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95054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Задание на урок</a:t>
            </a:r>
          </a:p>
          <a:p>
            <a:r>
              <a:rPr lang="ru-RU" smtClean="0"/>
              <a:t>1. Стр. 295-298.  В чём суть арбитражного процесса? Сравнить арбитражный и гражданский процесс: сходство и различие.</a:t>
            </a:r>
          </a:p>
          <a:p>
            <a:r>
              <a:rPr lang="ru-RU" smtClean="0"/>
              <a:t>2. Документ + вопросы к документу</a:t>
            </a:r>
          </a:p>
          <a:p>
            <a:r>
              <a:rPr lang="ru-RU" smtClean="0"/>
              <a:t>3.  Задания стр. 298, задание № 3 письменно у доски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Задание на урок</a:t>
            </a:r>
          </a:p>
          <a:p>
            <a:r>
              <a:rPr lang="ru-RU" smtClean="0"/>
              <a:t>1. Стр. 295-298.  В чём суть арбитражного процесса? Сравнить арбитражный и гражданский процесс: сходство и различие.</a:t>
            </a:r>
          </a:p>
          <a:p>
            <a:r>
              <a:rPr lang="ru-RU" smtClean="0"/>
              <a:t>2. Документ + вопросы к документу</a:t>
            </a:r>
          </a:p>
          <a:p>
            <a:r>
              <a:rPr lang="ru-RU" smtClean="0"/>
              <a:t>3.  Задания стр. 298, задание № 3 письменно у доски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58830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1.  «Чем развитее, зрелее и глубже правосознание , тем совершеннее право». (И.А. Ильин).</a:t>
            </a:r>
          </a:p>
          <a:p>
            <a:r>
              <a:rPr lang="ru-RU" smtClean="0"/>
              <a:t>2.   «Свобода одного человека заканчивается там, где начинается свобода другого». (М.Бакунин).</a:t>
            </a:r>
          </a:p>
          <a:p>
            <a:r>
              <a:rPr lang="ru-RU" smtClean="0"/>
              <a:t>«Право человека должно считаться священным, каких бы жертв ни стоило это господствующей власти» ( И. Кант).</a:t>
            </a:r>
          </a:p>
          <a:p>
            <a:r>
              <a:rPr lang="ru-RU" smtClean="0"/>
              <a:t>4. «В здравой теории, так же как и в практике, свобода только тогда становится правом, когда она признается законом». (Б.Чичерин).</a:t>
            </a:r>
          </a:p>
          <a:p>
            <a:r>
              <a:rPr lang="ru-RU" smtClean="0"/>
              <a:t>5. « Сильная власть грядущей  России быть не внеправовой и не сверхправовой, а оформленной правом и служащая по праву, при помощи права – всенародному правопорядку» (И.Ильин). </a:t>
            </a:r>
          </a:p>
          <a:p>
            <a:r>
              <a:rPr lang="ru-RU" smtClean="0"/>
              <a:t>6 «Законы должны для всех иметь одинаковый смысл» (Ш.Монтескье).</a:t>
            </a:r>
          </a:p>
          <a:p>
            <a:r>
              <a:rPr lang="ru-RU" smtClean="0"/>
              <a:t>7. Где право, там и средство защиты (древнеримское изречение).</a:t>
            </a:r>
          </a:p>
          <a:p>
            <a:r>
              <a:rPr lang="ru-RU" smtClean="0"/>
              <a:t>8. «Свобода состоит в том, чтобы зависеть только от законов» (Вольтер)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1.  «Чем развитее, зрелее и глубже правосознание , тем совершеннее право». (И.А. Ильин).</a:t>
            </a:r>
          </a:p>
          <a:p>
            <a:r>
              <a:rPr lang="ru-RU" smtClean="0"/>
              <a:t>2.   «Свобода одного человека заканчивается там, где начинается свобода другого». (М.Бакунин).</a:t>
            </a:r>
          </a:p>
          <a:p>
            <a:r>
              <a:rPr lang="ru-RU" smtClean="0"/>
              <a:t>«Право человека должно считаться священным, каких бы жертв ни стоило это господствующей власти» ( И. Кант).</a:t>
            </a:r>
          </a:p>
          <a:p>
            <a:r>
              <a:rPr lang="ru-RU" smtClean="0"/>
              <a:t>4. «В здравой теории, так же как и в практике, свобода только тогда становится правом, когда она признается законом». (Б.Чичерин).</a:t>
            </a:r>
          </a:p>
          <a:p>
            <a:r>
              <a:rPr lang="ru-RU" smtClean="0"/>
              <a:t>5. « Сильная власть грядущей  России быть не внеправовой и не сверхправовой, а оформленной правом и служащая по праву, при помощи права – всенародному правопорядку» (И.Ильин). </a:t>
            </a:r>
          </a:p>
          <a:p>
            <a:r>
              <a:rPr lang="ru-RU" smtClean="0"/>
              <a:t>6 «Законы должны для всех иметь одинаковый смысл» (Ш.Монтескье).</a:t>
            </a:r>
          </a:p>
          <a:p>
            <a:r>
              <a:rPr lang="ru-RU" smtClean="0"/>
              <a:t>7. Где право, там и средство защиты (древнеримское изречение).</a:t>
            </a:r>
          </a:p>
          <a:p>
            <a:r>
              <a:rPr lang="ru-RU" smtClean="0"/>
              <a:t>8. «Свобода состоит в том, чтобы зависеть только от законов» (Вольтер)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5153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Процессуальное право – это порядок реализации и защиты материального права.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Схема стр. 287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Процессуальное право – это порядок реализации и защиты материального права.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Схема стр. 287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6366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Цель процессуального процесса - установление истины в суде</a:t>
            </a:r>
          </a:p>
          <a:p>
            <a:r>
              <a:rPr lang="ru-RU" smtClean="0"/>
              <a:t>Деятельность судов - судопроизводство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Цель процессуального процесса - установление истины в суде</a:t>
            </a:r>
          </a:p>
          <a:p>
            <a:r>
              <a:rPr lang="ru-RU" smtClean="0"/>
              <a:t>Деятельность судов - судопроизводство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0272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Принципы гражданского процесса.</a:t>
            </a:r>
          </a:p>
          <a:p>
            <a:r>
              <a:rPr lang="ru-RU" smtClean="0"/>
              <a:t>Стр. 288. Дать определение гражданско- процессуального права.</a:t>
            </a:r>
          </a:p>
          <a:p>
            <a:r>
              <a:rPr lang="ru-RU" smtClean="0"/>
              <a:t>Право на обращение в суд.</a:t>
            </a:r>
          </a:p>
          <a:p>
            <a:r>
              <a:rPr lang="ru-RU" smtClean="0"/>
              <a:t>Равенство перед законом</a:t>
            </a:r>
          </a:p>
          <a:p>
            <a:r>
              <a:rPr lang="ru-RU" smtClean="0"/>
              <a:t>Независимость суда</a:t>
            </a:r>
          </a:p>
          <a:p>
            <a:r>
              <a:rPr lang="ru-RU" smtClean="0"/>
              <a:t>Гласность судебного разбирательства</a:t>
            </a:r>
          </a:p>
          <a:p>
            <a:r>
              <a:rPr lang="ru-RU" smtClean="0"/>
              <a:t>Состязательность и равноправие сторон</a:t>
            </a:r>
          </a:p>
          <a:p>
            <a:r>
              <a:rPr lang="ru-RU" smtClean="0"/>
              <a:t>Обязательность судебных постановлений</a:t>
            </a:r>
          </a:p>
          <a:p>
            <a:r>
              <a:rPr lang="ru-RU" smtClean="0"/>
              <a:t>Принцип обжалования решений суда </a:t>
            </a:r>
          </a:p>
          <a:p>
            <a:r>
              <a:rPr lang="ru-RU" smtClean="0"/>
              <a:t>      (10 дней)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Принципы гражданского процесса.</a:t>
            </a:r>
          </a:p>
          <a:p>
            <a:r>
              <a:rPr lang="ru-RU" smtClean="0"/>
              <a:t>Стр. 288. Дать определение гражданско- процессуального права.</a:t>
            </a:r>
          </a:p>
          <a:p>
            <a:r>
              <a:rPr lang="ru-RU" smtClean="0"/>
              <a:t>Право на обращение в суд.</a:t>
            </a:r>
          </a:p>
          <a:p>
            <a:r>
              <a:rPr lang="ru-RU" smtClean="0"/>
              <a:t>Равенство перед законом</a:t>
            </a:r>
          </a:p>
          <a:p>
            <a:r>
              <a:rPr lang="ru-RU" smtClean="0"/>
              <a:t>Независимость суда</a:t>
            </a:r>
          </a:p>
          <a:p>
            <a:r>
              <a:rPr lang="ru-RU" smtClean="0"/>
              <a:t>Гласность судебного разбирательства</a:t>
            </a:r>
          </a:p>
          <a:p>
            <a:r>
              <a:rPr lang="ru-RU" smtClean="0"/>
              <a:t>Состязательность и равноправие сторон</a:t>
            </a:r>
          </a:p>
          <a:p>
            <a:r>
              <a:rPr lang="ru-RU" smtClean="0"/>
              <a:t>Обязательность судебных постановлений</a:t>
            </a:r>
          </a:p>
          <a:p>
            <a:r>
              <a:rPr lang="ru-RU" smtClean="0"/>
              <a:t>Принцип обжалования решений суда </a:t>
            </a:r>
          </a:p>
          <a:p>
            <a:r>
              <a:rPr lang="ru-RU" smtClean="0"/>
              <a:t>      (10 дней)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8783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Виды дел гражданско – процессуального судопроизводства</a:t>
            </a:r>
          </a:p>
          <a:p>
            <a:r>
              <a:rPr lang="ru-RU" smtClean="0"/>
              <a:t>Исковые дела по спорам</a:t>
            </a:r>
          </a:p>
          <a:p>
            <a:r>
              <a:rPr lang="ru-RU" smtClean="0"/>
              <a:t>Дела по которым судьи выдают судебные приказы</a:t>
            </a:r>
          </a:p>
          <a:p>
            <a:r>
              <a:rPr lang="ru-RU" smtClean="0"/>
              <a:t>Дела возникающие из публичных правоотношений</a:t>
            </a:r>
          </a:p>
          <a:p>
            <a:r>
              <a:rPr lang="ru-RU" smtClean="0"/>
              <a:t>Дела особого производства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Виды дел гражданско – процессуального судопроизводства</a:t>
            </a:r>
          </a:p>
          <a:p>
            <a:r>
              <a:rPr lang="ru-RU" smtClean="0"/>
              <a:t>Исковые дела по спорам</a:t>
            </a:r>
          </a:p>
          <a:p>
            <a:r>
              <a:rPr lang="ru-RU" smtClean="0"/>
              <a:t>Дела по которым судьи выдают судебные приказы</a:t>
            </a:r>
          </a:p>
          <a:p>
            <a:r>
              <a:rPr lang="ru-RU" smtClean="0"/>
              <a:t>Дела возникающие из публичных правоотношений</a:t>
            </a:r>
          </a:p>
          <a:p>
            <a:r>
              <a:rPr lang="ru-RU" smtClean="0"/>
              <a:t>Дела особого производства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9754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Система судопроизводства</a:t>
            </a:r>
          </a:p>
          <a:p>
            <a:r>
              <a:rPr lang="ru-RU" smtClean="0"/>
              <a:t>Арбитражный суд:</a:t>
            </a:r>
          </a:p>
          <a:p>
            <a:r>
              <a:rPr lang="ru-RU" smtClean="0"/>
              <a:t>Разрешает экономические споры между гражданами,</a:t>
            </a:r>
          </a:p>
          <a:p>
            <a:r>
              <a:rPr lang="ru-RU" smtClean="0"/>
              <a:t>занимающимися</a:t>
            </a:r>
          </a:p>
          <a:p>
            <a:r>
              <a:rPr lang="ru-RU" smtClean="0"/>
              <a:t>предпринимательской</a:t>
            </a:r>
          </a:p>
          <a:p>
            <a:r>
              <a:rPr lang="ru-RU" smtClean="0"/>
              <a:t>деятельностью, </a:t>
            </a:r>
          </a:p>
          <a:p>
            <a:r>
              <a:rPr lang="ru-RU" smtClean="0"/>
              <a:t>и организациями</a:t>
            </a:r>
          </a:p>
          <a:p>
            <a:endParaRPr lang="ru-RU" smtClean="0"/>
          </a:p>
          <a:p>
            <a:r>
              <a:rPr lang="ru-RU" smtClean="0"/>
              <a:t>Мировые суды:</a:t>
            </a:r>
          </a:p>
          <a:p>
            <a:r>
              <a:rPr lang="ru-RU" smtClean="0"/>
              <a:t>рассматривают гражданские, уголовные,</a:t>
            </a:r>
          </a:p>
          <a:p>
            <a:r>
              <a:rPr lang="ru-RU" smtClean="0"/>
              <a:t>административные дела незначительной</a:t>
            </a:r>
          </a:p>
          <a:p>
            <a:r>
              <a:rPr lang="ru-RU" smtClean="0"/>
              <a:t>сложности в качестве</a:t>
            </a:r>
          </a:p>
          <a:p>
            <a:r>
              <a:rPr lang="ru-RU" smtClean="0"/>
              <a:t>суда первой инстанции</a:t>
            </a:r>
          </a:p>
          <a:p>
            <a:endParaRPr lang="ru-RU" smtClean="0"/>
          </a:p>
          <a:p>
            <a:r>
              <a:rPr lang="ru-RU" smtClean="0"/>
              <a:t>Конституционный суд:</a:t>
            </a:r>
          </a:p>
          <a:p>
            <a:r>
              <a:rPr lang="ru-RU" smtClean="0"/>
              <a:t>отменяет законы,</a:t>
            </a:r>
          </a:p>
          <a:p>
            <a:r>
              <a:rPr lang="ru-RU" smtClean="0"/>
              <a:t>противоречащие</a:t>
            </a:r>
          </a:p>
          <a:p>
            <a:r>
              <a:rPr lang="ru-RU" smtClean="0"/>
              <a:t>Конституции и </a:t>
            </a:r>
          </a:p>
          <a:p>
            <a:r>
              <a:rPr lang="ru-RU" smtClean="0"/>
              <a:t>нарушающие права</a:t>
            </a:r>
          </a:p>
          <a:p>
            <a:r>
              <a:rPr lang="ru-RU" smtClean="0"/>
              <a:t>граждан</a:t>
            </a:r>
          </a:p>
          <a:p>
            <a:r>
              <a:rPr lang="ru-RU" smtClean="0"/>
              <a:t>Верховный суд:</a:t>
            </a:r>
          </a:p>
          <a:p>
            <a:r>
              <a:rPr lang="ru-RU" smtClean="0"/>
              <a:t>важнейший орган</a:t>
            </a:r>
          </a:p>
          <a:p>
            <a:r>
              <a:rPr lang="ru-RU" smtClean="0"/>
              <a:t>судебной власти по</a:t>
            </a:r>
          </a:p>
          <a:p>
            <a:r>
              <a:rPr lang="ru-RU" smtClean="0"/>
              <a:t>гражданским,</a:t>
            </a:r>
          </a:p>
          <a:p>
            <a:r>
              <a:rPr lang="ru-RU" smtClean="0"/>
              <a:t>уголовным делам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Система судопроизводства</a:t>
            </a:r>
          </a:p>
          <a:p>
            <a:r>
              <a:rPr lang="ru-RU" smtClean="0"/>
              <a:t>Арбитражный суд:</a:t>
            </a:r>
          </a:p>
          <a:p>
            <a:r>
              <a:rPr lang="ru-RU" smtClean="0"/>
              <a:t>Разрешает экономические споры между гражданами,</a:t>
            </a:r>
          </a:p>
          <a:p>
            <a:r>
              <a:rPr lang="ru-RU" smtClean="0"/>
              <a:t>занимающимися</a:t>
            </a:r>
          </a:p>
          <a:p>
            <a:r>
              <a:rPr lang="ru-RU" smtClean="0"/>
              <a:t>предпринимательской</a:t>
            </a:r>
          </a:p>
          <a:p>
            <a:r>
              <a:rPr lang="ru-RU" smtClean="0"/>
              <a:t>деятельностью, </a:t>
            </a:r>
          </a:p>
          <a:p>
            <a:r>
              <a:rPr lang="ru-RU" smtClean="0"/>
              <a:t>и организациями</a:t>
            </a:r>
          </a:p>
          <a:p>
            <a:endParaRPr lang="ru-RU" smtClean="0"/>
          </a:p>
          <a:p>
            <a:r>
              <a:rPr lang="ru-RU" smtClean="0"/>
              <a:t>Мировые суды:</a:t>
            </a:r>
          </a:p>
          <a:p>
            <a:r>
              <a:rPr lang="ru-RU" smtClean="0"/>
              <a:t>рассматривают гражданские, уголовные,</a:t>
            </a:r>
          </a:p>
          <a:p>
            <a:r>
              <a:rPr lang="ru-RU" smtClean="0"/>
              <a:t>административные дела незначительной</a:t>
            </a:r>
          </a:p>
          <a:p>
            <a:r>
              <a:rPr lang="ru-RU" smtClean="0"/>
              <a:t>сложности в качестве</a:t>
            </a:r>
          </a:p>
          <a:p>
            <a:r>
              <a:rPr lang="ru-RU" smtClean="0"/>
              <a:t>суда первой инстанции</a:t>
            </a:r>
          </a:p>
          <a:p>
            <a:endParaRPr lang="ru-RU" smtClean="0"/>
          </a:p>
          <a:p>
            <a:r>
              <a:rPr lang="ru-RU" smtClean="0"/>
              <a:t>Конституционный суд:</a:t>
            </a:r>
          </a:p>
          <a:p>
            <a:r>
              <a:rPr lang="ru-RU" smtClean="0"/>
              <a:t>отменяет законы,</a:t>
            </a:r>
          </a:p>
          <a:p>
            <a:r>
              <a:rPr lang="ru-RU" smtClean="0"/>
              <a:t>противоречащие</a:t>
            </a:r>
          </a:p>
          <a:p>
            <a:r>
              <a:rPr lang="ru-RU" smtClean="0"/>
              <a:t>Конституции и </a:t>
            </a:r>
          </a:p>
          <a:p>
            <a:r>
              <a:rPr lang="ru-RU" smtClean="0"/>
              <a:t>нарушающие права</a:t>
            </a:r>
          </a:p>
          <a:p>
            <a:r>
              <a:rPr lang="ru-RU" smtClean="0"/>
              <a:t>граждан</a:t>
            </a:r>
          </a:p>
          <a:p>
            <a:r>
              <a:rPr lang="ru-RU" smtClean="0"/>
              <a:t>Верховный суд:</a:t>
            </a:r>
          </a:p>
          <a:p>
            <a:r>
              <a:rPr lang="ru-RU" smtClean="0"/>
              <a:t>важнейший орган</a:t>
            </a:r>
          </a:p>
          <a:p>
            <a:r>
              <a:rPr lang="ru-RU" smtClean="0"/>
              <a:t>судебной власти по</a:t>
            </a:r>
          </a:p>
          <a:p>
            <a:r>
              <a:rPr lang="ru-RU" smtClean="0"/>
              <a:t>гражданским,</a:t>
            </a:r>
          </a:p>
          <a:p>
            <a:r>
              <a:rPr lang="ru-RU" smtClean="0"/>
              <a:t>уголовным делам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41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ЗАДАНИЕ</a:t>
            </a:r>
          </a:p>
          <a:p>
            <a:r>
              <a:rPr lang="ru-RU" smtClean="0"/>
              <a:t>Фемида –богиня правосудия в Древней Греции.</a:t>
            </a:r>
          </a:p>
          <a:p>
            <a:r>
              <a:rPr lang="ru-RU" smtClean="0"/>
              <a:t>Что означают:</a:t>
            </a:r>
          </a:p>
          <a:p>
            <a:r>
              <a:rPr lang="ru-RU" smtClean="0"/>
              <a:t>Повязка на глазах?</a:t>
            </a:r>
          </a:p>
          <a:p>
            <a:r>
              <a:rPr lang="ru-RU" smtClean="0"/>
              <a:t>Весы?</a:t>
            </a:r>
          </a:p>
          <a:p>
            <a:r>
              <a:rPr lang="ru-RU" smtClean="0"/>
              <a:t>Меч?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ЗАДАНИЕ</a:t>
            </a:r>
          </a:p>
          <a:p>
            <a:r>
              <a:rPr lang="ru-RU" smtClean="0"/>
              <a:t>Фемида –богиня правосудия в Древней Греции.</a:t>
            </a:r>
          </a:p>
          <a:p>
            <a:r>
              <a:rPr lang="ru-RU" smtClean="0"/>
              <a:t>Что означают:</a:t>
            </a:r>
          </a:p>
          <a:p>
            <a:r>
              <a:rPr lang="ru-RU" smtClean="0"/>
              <a:t>Повязка на глазах?</a:t>
            </a:r>
          </a:p>
          <a:p>
            <a:r>
              <a:rPr lang="ru-RU" smtClean="0"/>
              <a:t>Весы?</a:t>
            </a:r>
          </a:p>
          <a:p>
            <a:r>
              <a:rPr lang="ru-RU" smtClean="0"/>
              <a:t>Меч?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0517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Участники гражданского процесса</a:t>
            </a:r>
          </a:p>
          <a:p>
            <a:r>
              <a:rPr lang="ru-RU" smtClean="0"/>
              <a:t>Участники гражданского процесса – лица участвующие , способствующие правосудию </a:t>
            </a:r>
          </a:p>
          <a:p>
            <a:r>
              <a:rPr lang="ru-RU" smtClean="0"/>
              <a:t>( истец, ответчик, третьи лица, прокурор, адвокат, свидетели, эксперты, специалисты).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Участники гражданского процесса</a:t>
            </a:r>
          </a:p>
          <a:p>
            <a:r>
              <a:rPr lang="ru-RU" smtClean="0"/>
              <a:t>Участники гражданского процесса – лица участвующие , способствующие правосудию </a:t>
            </a:r>
          </a:p>
          <a:p>
            <a:r>
              <a:rPr lang="ru-RU" smtClean="0"/>
              <a:t>( истец, ответчик, третьи лица, прокурор, адвокат, свидетели, эксперты, специалисты).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2761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ПРАВООХРАНИТЕЛЬНЫЕ ОРГАНЫ</a:t>
            </a:r>
          </a:p>
          <a:p>
            <a:r>
              <a:rPr lang="ru-RU" smtClean="0"/>
              <a:t>Генеральный прокурор назначается и освобождается Советом Федерации по представлению президента на 5 лет</a:t>
            </a:r>
          </a:p>
          <a:p>
            <a:r>
              <a:rPr lang="ru-RU" smtClean="0"/>
              <a:t>Прокуратура</a:t>
            </a:r>
          </a:p>
          <a:p>
            <a:r>
              <a:rPr lang="ru-RU" smtClean="0"/>
              <a:t>(Генеральная п.,  п. субъектов РФ, </a:t>
            </a:r>
          </a:p>
          <a:p>
            <a:r>
              <a:rPr lang="ru-RU" smtClean="0"/>
              <a:t>п. городов, районов)</a:t>
            </a:r>
          </a:p>
          <a:p>
            <a:r>
              <a:rPr lang="ru-RU" smtClean="0"/>
              <a:t>* осуществляет надзор  за исполнением законов</a:t>
            </a:r>
          </a:p>
          <a:p>
            <a:r>
              <a:rPr lang="ru-RU" smtClean="0"/>
              <a:t>* Наблюдает правильно ли исполняются законы</a:t>
            </a:r>
          </a:p>
          <a:p>
            <a:r>
              <a:rPr lang="ru-RU" smtClean="0"/>
              <a:t>* Не нарушаются ли права граждан?</a:t>
            </a:r>
          </a:p>
          <a:p>
            <a:r>
              <a:rPr lang="ru-RU" smtClean="0"/>
              <a:t>* Выступает на суде со стороны обвинения</a:t>
            </a:r>
          </a:p>
          <a:p>
            <a:r>
              <a:rPr lang="ru-RU" smtClean="0"/>
              <a:t>* Может не согласиться с решением суда, наложив на него протест.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ПРАВООХРАНИТЕЛЬНЫЕ ОРГАНЫ</a:t>
            </a:r>
          </a:p>
          <a:p>
            <a:r>
              <a:rPr lang="ru-RU" smtClean="0"/>
              <a:t>Генеральный прокурор назначается и освобождается Советом Федерации по представлению президента на 5 лет</a:t>
            </a:r>
          </a:p>
          <a:p>
            <a:r>
              <a:rPr lang="ru-RU" smtClean="0"/>
              <a:t>Прокуратура</a:t>
            </a:r>
          </a:p>
          <a:p>
            <a:r>
              <a:rPr lang="ru-RU" smtClean="0"/>
              <a:t>(Генеральная п.,  п. субъектов РФ, </a:t>
            </a:r>
          </a:p>
          <a:p>
            <a:r>
              <a:rPr lang="ru-RU" smtClean="0"/>
              <a:t>п. городов, районов)</a:t>
            </a:r>
          </a:p>
          <a:p>
            <a:r>
              <a:rPr lang="ru-RU" smtClean="0"/>
              <a:t>* осуществляет надзор  за исполнением законов</a:t>
            </a:r>
          </a:p>
          <a:p>
            <a:r>
              <a:rPr lang="ru-RU" smtClean="0"/>
              <a:t>* Наблюдает правильно ли исполняются законы</a:t>
            </a:r>
          </a:p>
          <a:p>
            <a:r>
              <a:rPr lang="ru-RU" smtClean="0"/>
              <a:t>* Не нарушаются ли права граждан?</a:t>
            </a:r>
          </a:p>
          <a:p>
            <a:r>
              <a:rPr lang="ru-RU" smtClean="0"/>
              <a:t>* Выступает на суде со стороны обвинения</a:t>
            </a:r>
          </a:p>
          <a:p>
            <a:r>
              <a:rPr lang="ru-RU" smtClean="0"/>
              <a:t>* Может не согласиться с решением суда, наложив на него протест.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4193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E643-B79A-4814-9253-D8EC019EEE21}" type="datetime1">
              <a:rPr lang="ru-RU" smtClean="0"/>
              <a:t>04.01.2016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C4FE-0836-4B3F-B957-561F2AF6FBC1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28823-E4FD-4158-BFEF-BED0E105EC3A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3EAE-669D-44FE-890A-1850AE482F34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FB3B-C6A6-419A-ACD7-C83DD3DCAA90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F5062-92C9-4454-B6E5-F1CE9CCE8312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B2C13-5CCD-4488-888F-BC9ACEDD7C27}" type="datetime1">
              <a:rPr lang="ru-RU" smtClean="0"/>
              <a:t>04.01.2016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5CD4-1BB2-495F-9B5C-4415A4B920B9}" type="datetime1">
              <a:rPr lang="ru-RU" smtClean="0"/>
              <a:t>04.01.2016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0DF6C-3C81-4811-9524-4078508537DF}" type="datetime1">
              <a:rPr lang="ru-RU" smtClean="0"/>
              <a:t>04.01.2016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6E839-6333-42E6-9A5A-BAE50A9D7384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D102A-D52D-4881-B147-F7B54923B3FA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D8C4B0-B2FC-442B-90C6-A1C04168F57E}" type="datetime1">
              <a:rPr lang="ru-RU" smtClean="0"/>
              <a:t>04.01.2016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7F7951-0DE0-4A8B-8DA3-1F66221A3F2F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4346" y="1371600"/>
            <a:ext cx="9358346" cy="434341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Arial Black" pitchFamily="34" charset="0"/>
              </a:rPr>
              <a:t>Процессуальное право: гражданский и арбитражный процесс</a:t>
            </a:r>
            <a:endParaRPr lang="ru-RU" sz="6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0188" y="3786188"/>
            <a:ext cx="2068512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800" b="1" dirty="0" smtClean="0">
                <a:solidFill>
                  <a:srgbClr val="006600"/>
                </a:solidFill>
                <a:latin typeface="Arial Black" pitchFamily="34" charset="0"/>
              </a:rPr>
              <a:t>ПРАВООХРАНИТЕЛЬНЫЕ ОРГАНЫ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282" y="2071678"/>
            <a:ext cx="4249738" cy="2620963"/>
          </a:xfrm>
          <a:ln>
            <a:solidFill>
              <a:srgbClr val="006600"/>
            </a:solidFill>
          </a:ln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Адвокатура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Arial Black" pitchFamily="34" charset="0"/>
              </a:rPr>
              <a:t>добровольное объединение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Arial Black" pitchFamily="34" charset="0"/>
              </a:rPr>
              <a:t>юристов, созданное для  правовой помощи физическим и юридическим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Arial Black" pitchFamily="34" charset="0"/>
              </a:rPr>
              <a:t>лицам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/>
          </a:p>
        </p:txBody>
      </p:sp>
      <p:sp>
        <p:nvSpPr>
          <p:cNvPr id="12293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Arial Black" pitchFamily="34" charset="0"/>
              </a:rPr>
              <a:t>Помогает составить необходимые документы (исковое заявление)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Arial Black" pitchFamily="34" charset="0"/>
              </a:rPr>
              <a:t>Выступает защитником в суде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Arial Black" pitchFamily="34" charset="0"/>
              </a:rPr>
              <a:t>Деятельность адвоката оплачивается из средств клиентов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Право участвовать в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в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судебном процессе имеют: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571743"/>
            <a:ext cx="4038600" cy="3783181"/>
          </a:xfrm>
        </p:spPr>
        <p:txBody>
          <a:bodyPr/>
          <a:lstStyle/>
          <a:p>
            <a:pPr>
              <a:buNone/>
            </a:pPr>
            <a:r>
              <a:rPr lang="ru-RU" i="1" u="sng" dirty="0" smtClean="0">
                <a:solidFill>
                  <a:srgbClr val="00B050"/>
                </a:solidFill>
                <a:latin typeface="Arial Black" pitchFamily="34" charset="0"/>
              </a:rPr>
              <a:t>Физические лица: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Arial Black" pitchFamily="34" charset="0"/>
              </a:rPr>
              <a:t>Дееспособные ( 18 лет)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Arial Black" pitchFamily="34" charset="0"/>
              </a:rPr>
              <a:t>Вступление в брак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Arial Black" pitchFamily="34" charset="0"/>
              </a:rPr>
              <a:t>Иск. В отдельных случаях несовершеннолетние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43181"/>
            <a:ext cx="4038600" cy="3711743"/>
          </a:xfrm>
        </p:spPr>
        <p:txBody>
          <a:bodyPr/>
          <a:lstStyle/>
          <a:p>
            <a:pPr>
              <a:buNone/>
            </a:pPr>
            <a:r>
              <a:rPr lang="ru-RU" i="1" u="sng" dirty="0" smtClean="0">
                <a:solidFill>
                  <a:srgbClr val="00B050"/>
                </a:solidFill>
                <a:latin typeface="Arial Black" pitchFamily="34" charset="0"/>
              </a:rPr>
              <a:t>Юридические лица:</a:t>
            </a:r>
          </a:p>
          <a:p>
            <a:r>
              <a:rPr lang="ru-RU" dirty="0" smtClean="0">
                <a:latin typeface="Arial Black" pitchFamily="34" charset="0"/>
              </a:rPr>
              <a:t>С момента регистрации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Права участников процесса: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71604" y="2786058"/>
            <a:ext cx="6715172" cy="30543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1</a:t>
            </a: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.  Знакомство с материалами дела</a:t>
            </a:r>
          </a:p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2. Заявлять ходатайство</a:t>
            </a:r>
          </a:p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3. Предоставлять доказательства</a:t>
            </a:r>
          </a:p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4. Обжаловать решение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j02876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71811"/>
            <a:ext cx="3786188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Прохождение дела в суде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43306" y="2285992"/>
            <a:ext cx="5500694" cy="457200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1. Исковое заявление + все необходимые документы (доказательства)</a:t>
            </a:r>
          </a:p>
          <a:p>
            <a:pPr marL="514350" indent="-514350">
              <a:buNone/>
            </a:pP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2. Возбуждение производства по делу</a:t>
            </a:r>
          </a:p>
          <a:p>
            <a:pPr marL="514350" indent="-514350">
              <a:buNone/>
            </a:pPr>
            <a:r>
              <a:rPr lang="ru-RU" sz="2800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а) судья проверяет исковое заявление и соответствующие документы</a:t>
            </a:r>
          </a:p>
          <a:p>
            <a:pPr marL="514350" indent="-514350">
              <a:buNone/>
            </a:pPr>
            <a:r>
              <a:rPr lang="ru-RU" sz="2800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 б) судья подготавливает дело к судебному процессу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571501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3. Разбирательство дела</a:t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а) Подготовительный этап: явка сторон, представление кто ведёт судебный процесс, ходатайство и. т. д.</a:t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б) рассмотрение дела</a:t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4. обжалование решения ( кассационном порядке)</a:t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071546"/>
            <a:ext cx="8305800" cy="5204674"/>
          </a:xfrm>
        </p:spPr>
        <p:txBody>
          <a:bodyPr>
            <a:noAutofit/>
          </a:bodyPr>
          <a:lstStyle/>
          <a:p>
            <a:pPr algn="ctr"/>
            <a:r>
              <a:rPr lang="ru-RU" sz="8800" i="1" u="sng" dirty="0" smtClean="0">
                <a:solidFill>
                  <a:srgbClr val="002060"/>
                </a:solidFill>
                <a:latin typeface="Arial Black" pitchFamily="34" charset="0"/>
              </a:rPr>
              <a:t>Домашнее задание</a:t>
            </a:r>
            <a:r>
              <a:rPr lang="ru-RU" sz="60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6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Arial Black" pitchFamily="34" charset="0"/>
              </a:rPr>
              <a:t>повторить  тему «Право» 10-11 класс</a:t>
            </a:r>
            <a:endParaRPr lang="ru-RU" sz="6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FF00"/>
                </a:solidFill>
                <a:latin typeface="Arial Black" pitchFamily="34" charset="0"/>
              </a:rPr>
              <a:t>Задание на урок</a:t>
            </a:r>
            <a:endParaRPr lang="ru-RU" sz="80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2357430"/>
            <a:ext cx="8358246" cy="4214842"/>
          </a:xfrm>
        </p:spPr>
        <p:txBody>
          <a:bodyPr>
            <a:noAutofit/>
          </a:bodyPr>
          <a:lstStyle/>
          <a:p>
            <a:pPr marL="742950" indent="-742950" algn="l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1. Стр. 295-298.  В чём суть арбитражного процесса? Сравнить арбитражный и гражданский процесс: сходство и различие.</a:t>
            </a:r>
          </a:p>
          <a:p>
            <a:pPr marL="514350" indent="-514350" algn="l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2. Документ + вопросы к документу</a:t>
            </a:r>
          </a:p>
          <a:p>
            <a:pPr marL="514350" indent="-514350" algn="l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3.  Задания стр. 298, задание № 3 письменно у доски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394692"/>
            <a:ext cx="8429652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Arial Black" pitchFamily="34" charset="0"/>
                <a:ea typeface="Times New Roman" pitchFamily="18" charset="0"/>
              </a:rPr>
              <a:t>1.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«Чем развитее, зрелее и глубже правосознание , тем совершеннее право». (И.А. Ильин).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Arial Black" pitchFamily="34" charset="0"/>
                <a:ea typeface="Times New Roman" pitchFamily="18" charset="0"/>
              </a:rPr>
              <a:t>2.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 «Свобода одного человека заканчивается там, где начинается свобода другого». (М.Бакунин).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«Право человека должно считаться священным, каких бы жертв ни стоило это господствующей власти» ( И. Кант).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Arial Black" pitchFamily="34" charset="0"/>
                <a:ea typeface="Times New Roman" pitchFamily="18" charset="0"/>
              </a:rPr>
              <a:t>4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. «В здравой теории, так же как и в практике, свобода только тогда становится правом, когда она признается законом». (Б.Чичерин).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Arial Black" pitchFamily="34" charset="0"/>
                <a:ea typeface="Times New Roman" pitchFamily="18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. « Сильная власть грядущей  России быть не внеправовой и не сверхправовой, а оформленной правом и служащая по праву, при помощи права – всенародному правопорядку» (И.Ильин).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6 «Законы должны для всех иметь одинаковый смысл» (Ш.Монтескье).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Arial Black" pitchFamily="34" charset="0"/>
              </a:rPr>
              <a:t>7. Где право, там и средство защиты (древнеримское изречение).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8.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 «Свобода состоит в том, чтобы зависеть только от законов» (Вольтер)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Процессуальное право – это порядок реализации и защиты материального права.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19113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002060"/>
                </a:solidFill>
                <a:latin typeface="Arial Black" pitchFamily="34" charset="0"/>
              </a:rPr>
              <a:t>Схема стр. 287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5360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Цель процессуального процесса - установление истины в суде</a:t>
            </a:r>
            <a:endParaRPr lang="ru-RU" sz="5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643446"/>
            <a:ext cx="8229600" cy="14668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B050"/>
                </a:solidFill>
                <a:latin typeface="Arial Black" pitchFamily="34" charset="0"/>
              </a:rPr>
              <a:t>Деятельность судов - судопроизводство</a:t>
            </a:r>
            <a:endParaRPr lang="ru-RU" sz="40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Принципы гражданского процесса.</a:t>
            </a:r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935480"/>
            <a:ext cx="8143900" cy="438912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Стр. 288. Дать определение гражданско- процессуального права.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Право на обращение в суд.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Равенство перед законом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Независимость суда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Гласность судебного разбирательства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Состязательность и равноправие сторон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Обязательность судебных постановлений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Принцип обжалования решений суда 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     (10 дней)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8574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Виды дел гражданско – процессуального судопроизводства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928934"/>
            <a:ext cx="7972452" cy="303847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Исковые дела по спорам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Дела по которым судьи выдают судебные приказы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Дела возникающие из публичных правоотношений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Дела особого производства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3643313"/>
            <a:ext cx="161925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12"/>
          <p:cNvPicPr>
            <a:picLocks noChangeAspect="1" noChangeArrowheads="1"/>
          </p:cNvPicPr>
          <p:nvPr/>
        </p:nvPicPr>
        <p:blipFill>
          <a:blip r:embed="rId4" cstate="print"/>
          <a:srcRect t="-392"/>
          <a:stretch>
            <a:fillRect/>
          </a:stretch>
        </p:blipFill>
        <p:spPr bwMode="auto">
          <a:xfrm>
            <a:off x="7500958" y="1714488"/>
            <a:ext cx="1427163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63" y="4857750"/>
            <a:ext cx="2060575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88" y="2500313"/>
            <a:ext cx="1512887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006600"/>
                </a:solidFill>
                <a:latin typeface="Arial Black" pitchFamily="34" charset="0"/>
              </a:rPr>
              <a:t>Система судопроизводства</a:t>
            </a:r>
          </a:p>
        </p:txBody>
      </p:sp>
      <p:sp>
        <p:nvSpPr>
          <p:cNvPr id="10250" name="Rectangle 9"/>
          <p:cNvSpPr>
            <a:spLocks noGrp="1" noChangeArrowheads="1"/>
          </p:cNvSpPr>
          <p:nvPr>
            <p:ph sz="half" idx="1"/>
          </p:nvPr>
        </p:nvSpPr>
        <p:spPr>
          <a:xfrm>
            <a:off x="468313" y="3860800"/>
            <a:ext cx="3311525" cy="2341563"/>
          </a:xfrm>
          <a:ln>
            <a:solidFill>
              <a:srgbClr val="006600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FF0000"/>
                </a:solidFill>
                <a:latin typeface="Arial Black" pitchFamily="34" charset="0"/>
              </a:rPr>
              <a:t>Арбитражный суд: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600" smtClean="0">
                <a:latin typeface="Arial Black" pitchFamily="34" charset="0"/>
              </a:rPr>
              <a:t>Разрешает экономические споры между гражданами,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600" smtClean="0">
                <a:latin typeface="Arial Black" pitchFamily="34" charset="0"/>
              </a:rPr>
              <a:t>занимающимися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600" smtClean="0">
                <a:latin typeface="Arial Black" pitchFamily="34" charset="0"/>
              </a:rPr>
              <a:t>предпринимательской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600" smtClean="0">
                <a:latin typeface="Arial Black" pitchFamily="34" charset="0"/>
              </a:rPr>
              <a:t>деятельностью,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600" smtClean="0">
                <a:latin typeface="Arial Black" pitchFamily="34" charset="0"/>
              </a:rPr>
              <a:t>и организациями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smtClean="0"/>
          </a:p>
        </p:txBody>
      </p:sp>
      <p:sp>
        <p:nvSpPr>
          <p:cNvPr id="10247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59338" y="3789363"/>
            <a:ext cx="3744912" cy="2376487"/>
          </a:xfrm>
          <a:ln>
            <a:solidFill>
              <a:srgbClr val="006600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FF0000"/>
                </a:solidFill>
                <a:latin typeface="Arial Black" pitchFamily="34" charset="0"/>
              </a:rPr>
              <a:t>Мировые суды: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smtClean="0">
                <a:latin typeface="Arial Black" pitchFamily="34" charset="0"/>
              </a:rPr>
              <a:t>рассматривают гражданские, уголовные,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smtClean="0">
                <a:latin typeface="Arial Black" pitchFamily="34" charset="0"/>
              </a:rPr>
              <a:t>административные дела незначительной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smtClean="0">
                <a:latin typeface="Arial Black" pitchFamily="34" charset="0"/>
              </a:rPr>
              <a:t>сложности в качестве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smtClean="0">
                <a:latin typeface="Arial Black" pitchFamily="34" charset="0"/>
              </a:rPr>
              <a:t>суда первой инстанции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smtClean="0"/>
          </a:p>
        </p:txBody>
      </p:sp>
      <p:sp>
        <p:nvSpPr>
          <p:cNvPr id="10248" name="Text Box 5"/>
          <p:cNvSpPr txBox="1">
            <a:spLocks noChangeArrowheads="1"/>
          </p:cNvSpPr>
          <p:nvPr/>
        </p:nvSpPr>
        <p:spPr bwMode="auto">
          <a:xfrm>
            <a:off x="468313" y="1700213"/>
            <a:ext cx="3348037" cy="17494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Arial Black" pitchFamily="34" charset="0"/>
              </a:rPr>
              <a:t>Конституционный суд:</a:t>
            </a:r>
          </a:p>
          <a:p>
            <a:r>
              <a:rPr lang="ru-RU">
                <a:latin typeface="Arial Black" pitchFamily="34" charset="0"/>
              </a:rPr>
              <a:t>отменяет законы,</a:t>
            </a:r>
          </a:p>
          <a:p>
            <a:r>
              <a:rPr lang="ru-RU">
                <a:latin typeface="Arial Black" pitchFamily="34" charset="0"/>
              </a:rPr>
              <a:t>противоречащие</a:t>
            </a:r>
          </a:p>
          <a:p>
            <a:r>
              <a:rPr lang="ru-RU">
                <a:latin typeface="Arial Black" pitchFamily="34" charset="0"/>
              </a:rPr>
              <a:t>Конституции и </a:t>
            </a:r>
          </a:p>
          <a:p>
            <a:r>
              <a:rPr lang="ru-RU">
                <a:latin typeface="Arial Black" pitchFamily="34" charset="0"/>
              </a:rPr>
              <a:t>нарушающие права</a:t>
            </a:r>
          </a:p>
          <a:p>
            <a:r>
              <a:rPr lang="ru-RU">
                <a:latin typeface="Arial Black" pitchFamily="34" charset="0"/>
              </a:rPr>
              <a:t>граждан</a:t>
            </a:r>
          </a:p>
        </p:txBody>
      </p:sp>
      <p:sp>
        <p:nvSpPr>
          <p:cNvPr id="10249" name="Text Box 6"/>
          <p:cNvSpPr txBox="1">
            <a:spLocks noChangeArrowheads="1"/>
          </p:cNvSpPr>
          <p:nvPr/>
        </p:nvSpPr>
        <p:spPr bwMode="auto">
          <a:xfrm>
            <a:off x="4859338" y="1700213"/>
            <a:ext cx="2641620" cy="1754326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Верховный суд:</a:t>
            </a:r>
          </a:p>
          <a:p>
            <a:r>
              <a:rPr lang="ru-RU" dirty="0">
                <a:latin typeface="Arial Black" pitchFamily="34" charset="0"/>
              </a:rPr>
              <a:t>важнейший орган</a:t>
            </a:r>
          </a:p>
          <a:p>
            <a:r>
              <a:rPr lang="ru-RU" dirty="0">
                <a:latin typeface="Arial Black" pitchFamily="34" charset="0"/>
              </a:rPr>
              <a:t>судебной власти по</a:t>
            </a:r>
          </a:p>
          <a:p>
            <a:r>
              <a:rPr lang="ru-RU" dirty="0">
                <a:latin typeface="Arial Black" pitchFamily="34" charset="0"/>
              </a:rPr>
              <a:t>гражданским,</a:t>
            </a:r>
          </a:p>
          <a:p>
            <a:r>
              <a:rPr lang="ru-RU" dirty="0">
                <a:latin typeface="Arial Black" pitchFamily="34" charset="0"/>
              </a:rPr>
              <a:t>уголовным </a:t>
            </a:r>
            <a:r>
              <a:rPr lang="ru-RU" dirty="0" smtClean="0">
                <a:latin typeface="Arial Black" pitchFamily="34" charset="0"/>
              </a:rPr>
              <a:t>делам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77813"/>
            <a:ext cx="7786687" cy="1143000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FF0000"/>
                </a:solidFill>
              </a:rPr>
              <a:t>ЗАДАНИ</a:t>
            </a:r>
            <a:r>
              <a:rPr lang="ru-RU" b="1" smtClean="0">
                <a:solidFill>
                  <a:srgbClr val="FF0000"/>
                </a:solidFill>
                <a:latin typeface="Arial" charset="0"/>
              </a:rPr>
              <a:t>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356100" y="1600200"/>
            <a:ext cx="47879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006600"/>
                </a:solidFill>
                <a:latin typeface="Arial Black" pitchFamily="34" charset="0"/>
              </a:rPr>
              <a:t>Фемида</a:t>
            </a:r>
            <a:r>
              <a:rPr lang="ru-RU" smtClean="0">
                <a:latin typeface="Arial Black" pitchFamily="34" charset="0"/>
              </a:rPr>
              <a:t> –богиня правосудия в Древней Греции.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Arial Black" pitchFamily="34" charset="0"/>
              </a:rPr>
              <a:t>Что означают:</a:t>
            </a:r>
          </a:p>
          <a:p>
            <a:pPr eaLnBrk="1" hangingPunct="1"/>
            <a:r>
              <a:rPr lang="ru-RU" smtClean="0">
                <a:latin typeface="Arial Black" pitchFamily="34" charset="0"/>
              </a:rPr>
              <a:t>Повязка на глазах?</a:t>
            </a:r>
          </a:p>
          <a:p>
            <a:pPr eaLnBrk="1" hangingPunct="1"/>
            <a:r>
              <a:rPr lang="ru-RU" smtClean="0">
                <a:latin typeface="Arial Black" pitchFamily="34" charset="0"/>
              </a:rPr>
              <a:t>Весы?</a:t>
            </a:r>
          </a:p>
          <a:p>
            <a:pPr eaLnBrk="1" hangingPunct="1"/>
            <a:r>
              <a:rPr lang="ru-RU" smtClean="0">
                <a:latin typeface="Arial Black" pitchFamily="34" charset="0"/>
              </a:rPr>
              <a:t>Меч?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00174"/>
            <a:ext cx="3811582" cy="507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9628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Участники гражданского процесса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3000372"/>
            <a:ext cx="7943848" cy="36433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Участники гражданского процесса – лица участвующие , способствующие правосудию 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( истец, ответчик, третьи лица, прокурор, адвокат, свидетели, эксперты, специалисты).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4071942"/>
            <a:ext cx="2324103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800" b="1" dirty="0" smtClean="0">
                <a:solidFill>
                  <a:srgbClr val="006600"/>
                </a:solidFill>
                <a:latin typeface="Arial Black" pitchFamily="34" charset="0"/>
              </a:rPr>
              <a:t>ПРАВООХРАНИТЕЛЬНЫЕ ОРГАНЫ</a:t>
            </a:r>
          </a:p>
        </p:txBody>
      </p:sp>
      <p:sp>
        <p:nvSpPr>
          <p:cNvPr id="11275" name="Rectangle 24"/>
          <p:cNvSpPr>
            <a:spLocks noGrp="1" noChangeArrowheads="1"/>
          </p:cNvSpPr>
          <p:nvPr>
            <p:ph sz="half" idx="1"/>
          </p:nvPr>
        </p:nvSpPr>
        <p:spPr>
          <a:xfrm>
            <a:off x="250825" y="1600200"/>
            <a:ext cx="3889375" cy="2620963"/>
          </a:xfrm>
          <a:noFill/>
        </p:spPr>
        <p:txBody>
          <a:bodyPr>
            <a:normAutofit fontScale="92500"/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  <a:latin typeface="Arial Black" pitchFamily="34" charset="0"/>
              </a:rPr>
              <a:t>Генеральный прокурор</a:t>
            </a:r>
            <a:r>
              <a:rPr lang="ru-RU" sz="240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smtClean="0">
                <a:latin typeface="Arial Black" pitchFamily="34" charset="0"/>
              </a:rPr>
              <a:t>назначается и освобождается Советом Федерации по представлению президента на 5 лет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211638" y="1628775"/>
            <a:ext cx="4681537" cy="4924425"/>
          </a:xfrm>
          <a:ln>
            <a:solidFill>
              <a:srgbClr val="006600"/>
            </a:solidFill>
          </a:ln>
        </p:spPr>
        <p:txBody>
          <a:bodyPr>
            <a:normAutofit fontScale="92500"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Прокуратура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(Генеральная п.,  п. субъектов РФ,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п. городов, районов)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Arial Black" pitchFamily="34" charset="0"/>
              </a:rPr>
              <a:t>* осуществляет надзор  за исполнением законов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dirty="0" smtClean="0">
                <a:latin typeface="Arial Black" pitchFamily="34" charset="0"/>
              </a:rPr>
              <a:t>* Наблюдает правильно ли исполняются законы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dirty="0" smtClean="0">
                <a:latin typeface="Arial Black" pitchFamily="34" charset="0"/>
              </a:rPr>
              <a:t>* Не нарушаются ли права граждан?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dirty="0" smtClean="0">
                <a:latin typeface="Arial Black" pitchFamily="34" charset="0"/>
              </a:rPr>
              <a:t>* Выступает на суде со стороны обвинения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dirty="0" smtClean="0">
                <a:latin typeface="Arial Black" pitchFamily="34" charset="0"/>
              </a:rPr>
              <a:t>* Может не согласиться с решением суда, наложив на него протест.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</p:txBody>
      </p:sp>
      <p:graphicFrame>
        <p:nvGraphicFramePr>
          <p:cNvPr id="28694" name="Group 22"/>
          <p:cNvGraphicFramePr>
            <a:graphicFrameLocks noGrp="1"/>
          </p:cNvGraphicFramePr>
          <p:nvPr/>
        </p:nvGraphicFramePr>
        <p:xfrm>
          <a:off x="4211638" y="3429000"/>
          <a:ext cx="4681537" cy="457200"/>
        </p:xfrm>
        <a:graphic>
          <a:graphicData uri="http://schemas.openxmlformats.org/drawingml/2006/table">
            <a:tbl>
              <a:tblPr/>
              <a:tblGrid>
                <a:gridCol w="2305050"/>
                <a:gridCol w="2376487"/>
              </a:tblGrid>
              <a:tr h="144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270</TotalTime>
  <Words>1897</Words>
  <Application>Microsoft Office PowerPoint</Application>
  <PresentationFormat>Екран (4:3)</PresentationFormat>
  <Paragraphs>376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18" baseType="lpstr">
      <vt:lpstr>Поток</vt:lpstr>
      <vt:lpstr>Процессуальное право: гражданский и арбитражный процесс</vt:lpstr>
      <vt:lpstr>Процессуальное право – это порядок реализации и защиты материального права. </vt:lpstr>
      <vt:lpstr>Цель процессуального процесса - установление истины в суде</vt:lpstr>
      <vt:lpstr>Принципы гражданского процесса.</vt:lpstr>
      <vt:lpstr>Виды дел гражданско – процессуального судопроизводства</vt:lpstr>
      <vt:lpstr>Система судопроизводства</vt:lpstr>
      <vt:lpstr>ЗАДАНИЕ</vt:lpstr>
      <vt:lpstr>Участники гражданского процесса</vt:lpstr>
      <vt:lpstr>ПРАВООХРАНИТЕЛЬНЫЕ ОРГАНЫ</vt:lpstr>
      <vt:lpstr>ПРАВООХРАНИТЕЛЬНЫЕ ОРГАНЫ</vt:lpstr>
      <vt:lpstr>Право участвовать в в судебном процессе имеют:</vt:lpstr>
      <vt:lpstr>Права участников процесса:</vt:lpstr>
      <vt:lpstr>Прохождение дела в суде</vt:lpstr>
      <vt:lpstr>3. Разбирательство дела а) Подготовительный этап: явка сторон, представление кто ведёт судебный процесс, ходатайство и. т. д. б) рассмотрение дела 4. обжалование решения ( кассационном порядке)  </vt:lpstr>
      <vt:lpstr>Домашнее задание повторить  тему «Право» 10-11 класс</vt:lpstr>
      <vt:lpstr>Задание на урок</vt:lpstr>
      <vt:lpstr>Презентація PowerPoint</vt:lpstr>
    </vt:vector>
  </TitlesOfParts>
  <Company>МОУСОШ№2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Процессуальное право: гражданский и арбитражный процесс</dc:title>
  <dc:creator>Учитель</dc:creator>
  <cp:lastModifiedBy>LEGION</cp:lastModifiedBy>
  <cp:revision>20</cp:revision>
  <dcterms:created xsi:type="dcterms:W3CDTF">2010-03-30T11:11:46Z</dcterms:created>
  <dcterms:modified xsi:type="dcterms:W3CDTF">2016-01-04T08:10:16Z</dcterms:modified>
</cp:coreProperties>
</file>