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1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158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верхнього колонтитул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F58EACA-368C-4082-9A18-E4FD6874C536}" type="datetimeFigureOut">
              <a:rPr lang="uk-UA" smtClean="0"/>
              <a:t>04.01.2016</a:t>
            </a:fld>
            <a:endParaRPr lang="uk-UA"/>
          </a:p>
        </p:txBody>
      </p:sp>
      <p:sp>
        <p:nvSpPr>
          <p:cNvPr id="4" name="Місце для зображення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Місце для нотаток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B9D48BC-8386-43A4-8274-1798EDA8E37B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443001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Особенности уголовного процесса</a:t>
            </a:r>
          </a:p>
          <a:p>
            <a:endParaRPr lang="ru-RU" smtClean="0"/>
          </a:p>
          <a:p>
            <a:r>
              <a:rPr lang="ru-RU" smtClean="0"/>
              <a:t>(Презентация вопросов раздела «Право» Кодификатора </a:t>
            </a:r>
          </a:p>
          <a:p>
            <a:r>
              <a:rPr lang="ru-RU" smtClean="0"/>
              <a:t>по обществознанию 2011 год (подготовка к ЕГЭ)</a:t>
            </a:r>
          </a:p>
          <a:p>
            <a:endParaRPr lang="ru-RU" smtClean="0"/>
          </a:p>
          <a:p>
            <a:r>
              <a:rPr lang="ru-RU" smtClean="0"/>
              <a:t>Составила:  М.П. Офёркина, учитель истории и обществознания МОУ «Лицей №18» г. Новочебоксарска Чувашской Республики</a:t>
            </a:r>
          </a:p>
          <a:p>
            <a:endParaRPr lang="ru-RU" smtClean="0"/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Особенности уголовного процесса</a:t>
            </a:r>
          </a:p>
          <a:p>
            <a:endParaRPr lang="ru-RU" smtClean="0"/>
          </a:p>
          <a:p>
            <a:r>
              <a:rPr lang="ru-RU" smtClean="0"/>
              <a:t>(Презентация вопросов раздела «Право» Кодификатора </a:t>
            </a:r>
          </a:p>
          <a:p>
            <a:r>
              <a:rPr lang="ru-RU" smtClean="0"/>
              <a:t>по обществознанию 2011 год (подготовка к ЕГЭ)</a:t>
            </a:r>
          </a:p>
          <a:p>
            <a:endParaRPr lang="ru-RU" smtClean="0"/>
          </a:p>
          <a:p>
            <a:r>
              <a:rPr lang="ru-RU" smtClean="0"/>
              <a:t>Составила:  М.П. Офёркина, учитель истории и обществознания МОУ «Лицей №18» г. Новочебоксарска Чувашской Республики</a:t>
            </a:r>
          </a:p>
          <a:p>
            <a:endParaRPr lang="ru-RU" smtClean="0"/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2858867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Уголовный процесс</a:t>
            </a:r>
          </a:p>
          <a:p>
            <a:r>
              <a:rPr lang="ru-RU" smtClean="0"/>
              <a:t>       Уголовный процесс (уголовное производство) – деятельность органов дознания, следствия, прокуратуры и суда по возбуждению, расследованию и разрешению уголовных дел, осуществляемая в порядке, установленном уголовно-процессуальным правом, предписанными им средствами и способами.</a:t>
            </a:r>
          </a:p>
          <a:p>
            <a:r>
              <a:rPr lang="ru-RU" smtClean="0"/>
              <a:t>        Уголовный процесс охватывает  не только судебное разбирательство, но и досудебное производство – возбуждение уголовного дела и предварительное расследование.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Уголовный процесс</a:t>
            </a:r>
          </a:p>
          <a:p>
            <a:r>
              <a:rPr lang="ru-RU" smtClean="0"/>
              <a:t>       Уголовный процесс (уголовное производство) – деятельность органов дознания, следствия, прокуратуры и суда по возбуждению, расследованию и разрешению уголовных дел, осуществляемая в порядке, установленном уголовно-процессуальным правом, предписанными им средствами и способами.</a:t>
            </a:r>
          </a:p>
          <a:p>
            <a:r>
              <a:rPr lang="ru-RU" smtClean="0"/>
              <a:t>        Уголовный процесс охватывает  не только судебное разбирательство, но и досудебное производство – возбуждение уголовного дела и предварительное расследование.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4422398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Участники (субъекты) уголовного процесса</a:t>
            </a:r>
          </a:p>
          <a:p>
            <a:r>
              <a:rPr lang="ru-RU" smtClean="0"/>
              <a:t>       1) Участники со стороны обвинения</a:t>
            </a:r>
          </a:p>
          <a:p>
            <a:r>
              <a:rPr lang="ru-RU" smtClean="0"/>
              <a:t>Суд бывает или единоличным, или (при тяжких и особо тяжких преступлениях) в составе трёх судей либо с участием присяжных заседателей.</a:t>
            </a:r>
          </a:p>
          <a:p>
            <a:r>
              <a:rPr lang="ru-RU" smtClean="0"/>
              <a:t>Орган дознания, дознаватель проводят дознание (неотложные следственные действия) и следствие по несложным делам.</a:t>
            </a:r>
          </a:p>
          <a:p>
            <a:r>
              <a:rPr lang="ru-RU" smtClean="0"/>
              <a:t>Следователь проводит предварительное, т.е. досудебное следствие.</a:t>
            </a:r>
          </a:p>
          <a:p>
            <a:r>
              <a:rPr lang="ru-RU" smtClean="0"/>
              <a:t>Прокурор надзирает за следствием и дознанием и поддерживает обвинение на суде. </a:t>
            </a:r>
          </a:p>
          <a:p>
            <a:r>
              <a:rPr lang="ru-RU" smtClean="0"/>
              <a:t>Со стороны обвинения выступает потерпевший, т.е. лицо, которому преступлением причинён вред.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Участники (субъекты) уголовного процесса</a:t>
            </a:r>
          </a:p>
          <a:p>
            <a:r>
              <a:rPr lang="ru-RU" smtClean="0"/>
              <a:t>       1) Участники со стороны обвинения</a:t>
            </a:r>
          </a:p>
          <a:p>
            <a:r>
              <a:rPr lang="ru-RU" smtClean="0"/>
              <a:t>Суд бывает или единоличным, или (при тяжких и особо тяжких преступлениях) в составе трёх судей либо с участием присяжных заседателей.</a:t>
            </a:r>
          </a:p>
          <a:p>
            <a:r>
              <a:rPr lang="ru-RU" smtClean="0"/>
              <a:t>Орган дознания, дознаватель проводят дознание (неотложные следственные действия) и следствие по несложным делам.</a:t>
            </a:r>
          </a:p>
          <a:p>
            <a:r>
              <a:rPr lang="ru-RU" smtClean="0"/>
              <a:t>Следователь проводит предварительное, т.е. досудебное следствие.</a:t>
            </a:r>
          </a:p>
          <a:p>
            <a:r>
              <a:rPr lang="ru-RU" smtClean="0"/>
              <a:t>Прокурор надзирает за следствием и дознанием и поддерживает обвинение на суде. </a:t>
            </a:r>
          </a:p>
          <a:p>
            <a:r>
              <a:rPr lang="ru-RU" smtClean="0"/>
              <a:t>Со стороны обвинения выступает потерпевший, т.е. лицо, которому преступлением причинён вред.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15321160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Участники (субъекты) уголовного процесса</a:t>
            </a:r>
          </a:p>
          <a:p>
            <a:r>
              <a:rPr lang="ru-RU" smtClean="0"/>
              <a:t>       2) Участники со стороны защиты</a:t>
            </a:r>
          </a:p>
          <a:p>
            <a:r>
              <a:rPr lang="ru-RU" smtClean="0"/>
              <a:t>Подозреваемый, т.е. лицо, подозреваемое в преступлении. Права подозреваемого: заявление ходатайства, отказ от дачи показаний, обращение к защитнику.</a:t>
            </a:r>
          </a:p>
          <a:p>
            <a:r>
              <a:rPr lang="ru-RU" smtClean="0"/>
              <a:t>Обвиняемый – лицо, которому предъявлено обвинение. Права обвиняемого: встреча наедине с защитником в случае ареста, ознакомление с делом после завершения следствия, получение обвинительного акта.</a:t>
            </a:r>
          </a:p>
          <a:p>
            <a:r>
              <a:rPr lang="ru-RU" smtClean="0"/>
              <a:t>Обвиняемый после передачи дела в суд называется подсудимым и имеет равные права с обвинителем.</a:t>
            </a:r>
          </a:p>
          <a:p>
            <a:r>
              <a:rPr lang="ru-RU" smtClean="0"/>
              <a:t> Защитник – лицо, осуществляющее защиту прав и законных интересов подозреваемого, обвиняемого или подсудимого.</a:t>
            </a:r>
          </a:p>
          <a:p>
            <a:r>
              <a:rPr lang="ru-RU" smtClean="0"/>
              <a:t>3) Лица, способствующие проведению процесса: свидетели, эксперты, специалисты, переводчики, понятые.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Участники (субъекты) уголовного процесса</a:t>
            </a:r>
          </a:p>
          <a:p>
            <a:r>
              <a:rPr lang="ru-RU" smtClean="0"/>
              <a:t>       2) Участники со стороны защиты</a:t>
            </a:r>
          </a:p>
          <a:p>
            <a:r>
              <a:rPr lang="ru-RU" smtClean="0"/>
              <a:t>Подозреваемый, т.е. лицо, подозреваемое в преступлении. Права подозреваемого: заявление ходатайства, отказ от дачи показаний, обращение к защитнику.</a:t>
            </a:r>
          </a:p>
          <a:p>
            <a:r>
              <a:rPr lang="ru-RU" smtClean="0"/>
              <a:t>Обвиняемый – лицо, которому предъявлено обвинение. Права обвиняемого: встреча наедине с защитником в случае ареста, ознакомление с делом после завершения следствия, получение обвинительного акта.</a:t>
            </a:r>
          </a:p>
          <a:p>
            <a:r>
              <a:rPr lang="ru-RU" smtClean="0"/>
              <a:t>Обвиняемый после передачи дела в суд называется подсудимым и имеет равные права с обвинителем.</a:t>
            </a:r>
          </a:p>
          <a:p>
            <a:r>
              <a:rPr lang="ru-RU" smtClean="0"/>
              <a:t> Защитник – лицо, осуществляющее защиту прав и законных интересов подозреваемого, обвиняемого или подсудимого.</a:t>
            </a:r>
          </a:p>
          <a:p>
            <a:r>
              <a:rPr lang="ru-RU" smtClean="0"/>
              <a:t>3) Лица, способствующие проведению процесса: свидетели, эксперты, специалисты, переводчики, понятые.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42661761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Принципы уголовного процесса</a:t>
            </a:r>
          </a:p>
          <a:p>
            <a:r>
              <a:rPr lang="ru-RU" smtClean="0"/>
              <a:t>1) принцип законности (ст. 15 Конституции РФ, ст. 7 УПК);</a:t>
            </a:r>
          </a:p>
          <a:p>
            <a:r>
              <a:rPr lang="ru-RU" smtClean="0"/>
              <a:t>2) принцип осуществления правосудия только судом (ст. 47, 118 Конституции РФ, ст.8 УПК);</a:t>
            </a:r>
          </a:p>
          <a:p>
            <a:r>
              <a:rPr lang="ru-RU" smtClean="0"/>
              <a:t>3) принцип уважения чести и достоинства личности (ст. 21 Конституции РФ, ст.9 УПК);</a:t>
            </a:r>
          </a:p>
          <a:p>
            <a:r>
              <a:rPr lang="ru-RU" smtClean="0"/>
              <a:t>4) неприкосновенность личности (ст.22 Конституции РФ, ст.10 УПК);</a:t>
            </a:r>
          </a:p>
          <a:p>
            <a:r>
              <a:rPr lang="ru-RU" smtClean="0"/>
              <a:t>5) охрана прав и свобод человека и гражданина в уголовном судопроизводстве (ст. 2, 45, 46, 51, 52, 53 Конституции РФ, ст.11 УПК);</a:t>
            </a:r>
          </a:p>
          <a:p>
            <a:r>
              <a:rPr lang="ru-RU" smtClean="0"/>
              <a:t>6) неприкосновенность жилища (ст. 25 Конституции РФ, ст. 12 УПК);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Принципы уголовного процесса</a:t>
            </a:r>
          </a:p>
          <a:p>
            <a:r>
              <a:rPr lang="ru-RU" smtClean="0"/>
              <a:t>1) принцип законности (ст. 15 Конституции РФ, ст. 7 УПК);</a:t>
            </a:r>
          </a:p>
          <a:p>
            <a:r>
              <a:rPr lang="ru-RU" smtClean="0"/>
              <a:t>2) принцип осуществления правосудия только судом (ст. 47, 118 Конституции РФ, ст.8 УПК);</a:t>
            </a:r>
          </a:p>
          <a:p>
            <a:r>
              <a:rPr lang="ru-RU" smtClean="0"/>
              <a:t>3) принцип уважения чести и достоинства личности (ст. 21 Конституции РФ, ст.9 УПК);</a:t>
            </a:r>
          </a:p>
          <a:p>
            <a:r>
              <a:rPr lang="ru-RU" smtClean="0"/>
              <a:t>4) неприкосновенность личности (ст.22 Конституции РФ, ст.10 УПК);</a:t>
            </a:r>
          </a:p>
          <a:p>
            <a:r>
              <a:rPr lang="ru-RU" smtClean="0"/>
              <a:t>5) охрана прав и свобод человека и гражданина в уголовном судопроизводстве (ст. 2, 45, 46, 51, 52, 53 Конституции РФ, ст.11 УПК);</a:t>
            </a:r>
          </a:p>
          <a:p>
            <a:r>
              <a:rPr lang="ru-RU" smtClean="0"/>
              <a:t>6) неприкосновенность жилища (ст. 25 Конституции РФ, ст. 12 УПК);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21906590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Принципы уголовного процесса</a:t>
            </a:r>
          </a:p>
          <a:p>
            <a:r>
              <a:rPr lang="ru-RU" smtClean="0"/>
              <a:t>7) тайна переписки, телефонных и иных переговоров, постовых, телеграфных и иных сообщений (ст. 23 Конституции РФ, ст.13 УПК);</a:t>
            </a:r>
          </a:p>
          <a:p>
            <a:r>
              <a:rPr lang="ru-RU" smtClean="0"/>
              <a:t>8) презумпция невиновности (ст. 49 Конституции РФ, ст. 14 УПК);</a:t>
            </a:r>
          </a:p>
          <a:p>
            <a:r>
              <a:rPr lang="ru-RU" smtClean="0"/>
              <a:t>9) состязательность сторон (ст. 23 Конституции РФ, ст. 15 УПК);</a:t>
            </a:r>
          </a:p>
          <a:p>
            <a:r>
              <a:rPr lang="ru-RU" smtClean="0"/>
              <a:t>10) обеспечение подозреваемому и обвиняемому права на защиту (ст. 48 Конституции РФ, ст. 16 УПК);</a:t>
            </a:r>
          </a:p>
          <a:p>
            <a:r>
              <a:rPr lang="ru-RU" smtClean="0"/>
              <a:t>11) свобода оценки доказательств (ст. 120 Конституции РФ, ст. 17 УПК);</a:t>
            </a:r>
          </a:p>
          <a:p>
            <a:r>
              <a:rPr lang="ru-RU" smtClean="0"/>
              <a:t>12) язык уголовного судопроизводства (ст. 26 Конституции РФ, ст. 18 УПК);</a:t>
            </a:r>
          </a:p>
          <a:p>
            <a:r>
              <a:rPr lang="ru-RU" smtClean="0"/>
              <a:t>13) право на обжалование процессуальных действий и решений (ст. 45, 46 Конституции РФ, ст. 19 УПК)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Принципы уголовного процесса</a:t>
            </a:r>
          </a:p>
          <a:p>
            <a:r>
              <a:rPr lang="ru-RU" smtClean="0"/>
              <a:t>7) тайна переписки, телефонных и иных переговоров, постовых, телеграфных и иных сообщений (ст. 23 Конституции РФ, ст.13 УПК);</a:t>
            </a:r>
          </a:p>
          <a:p>
            <a:r>
              <a:rPr lang="ru-RU" smtClean="0"/>
              <a:t>8) презумпция невиновности (ст. 49 Конституции РФ, ст. 14 УПК);</a:t>
            </a:r>
          </a:p>
          <a:p>
            <a:r>
              <a:rPr lang="ru-RU" smtClean="0"/>
              <a:t>9) состязательность сторон (ст. 23 Конституции РФ, ст. 15 УПК);</a:t>
            </a:r>
          </a:p>
          <a:p>
            <a:r>
              <a:rPr lang="ru-RU" smtClean="0"/>
              <a:t>10) обеспечение подозреваемому и обвиняемому права на защиту (ст. 48 Конституции РФ, ст. 16 УПК);</a:t>
            </a:r>
          </a:p>
          <a:p>
            <a:r>
              <a:rPr lang="ru-RU" smtClean="0"/>
              <a:t>11) свобода оценки доказательств (ст. 120 Конституции РФ, ст. 17 УПК);</a:t>
            </a:r>
          </a:p>
          <a:p>
            <a:r>
              <a:rPr lang="ru-RU" smtClean="0"/>
              <a:t>12) язык уголовного судопроизводства (ст. 26 Конституции РФ, ст. 18 УПК);</a:t>
            </a:r>
          </a:p>
          <a:p>
            <a:r>
              <a:rPr lang="ru-RU" smtClean="0"/>
              <a:t>13) право на обжалование процессуальных действий и решений (ст. 45, 46 Конституции РФ, ст. 19 УПК)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63277612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Доказательства в уголовном процессе</a:t>
            </a:r>
          </a:p>
          <a:p>
            <a:r>
              <a:rPr lang="ru-RU" smtClean="0"/>
              <a:t>1) показания обвиняемого, потерпевшего, свидетеля, эксперта;</a:t>
            </a:r>
          </a:p>
          <a:p>
            <a:r>
              <a:rPr lang="ru-RU" smtClean="0"/>
              <a:t>2) вещи;</a:t>
            </a:r>
          </a:p>
          <a:p>
            <a:r>
              <a:rPr lang="ru-RU" smtClean="0"/>
              <a:t>3) протоколы следственных и судебных действий;</a:t>
            </a:r>
          </a:p>
          <a:p>
            <a:r>
              <a:rPr lang="ru-RU" smtClean="0"/>
              <a:t>4) аудио- и видеозаписи</a:t>
            </a:r>
          </a:p>
          <a:p>
            <a:endParaRPr lang="ru-RU" smtClean="0"/>
          </a:p>
          <a:p>
            <a:r>
              <a:rPr lang="ru-RU" smtClean="0"/>
              <a:t>Одного признания обвиняемого недостаточно. Оно оценивается только в совокупности с другими доказательствами и обстоятельствами дела.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Доказательства в уголовном процессе</a:t>
            </a:r>
          </a:p>
          <a:p>
            <a:r>
              <a:rPr lang="ru-RU" smtClean="0"/>
              <a:t>1) показания обвиняемого, потерпевшего, свидетеля, эксперта;</a:t>
            </a:r>
          </a:p>
          <a:p>
            <a:r>
              <a:rPr lang="ru-RU" smtClean="0"/>
              <a:t>2) вещи;</a:t>
            </a:r>
          </a:p>
          <a:p>
            <a:r>
              <a:rPr lang="ru-RU" smtClean="0"/>
              <a:t>3) протоколы следственных и судебных действий;</a:t>
            </a:r>
          </a:p>
          <a:p>
            <a:r>
              <a:rPr lang="ru-RU" smtClean="0"/>
              <a:t>4) аудио- и видеозаписи</a:t>
            </a:r>
          </a:p>
          <a:p>
            <a:endParaRPr lang="ru-RU" smtClean="0"/>
          </a:p>
          <a:p>
            <a:r>
              <a:rPr lang="ru-RU" smtClean="0"/>
              <a:t>Одного признания обвиняемого недостаточно. Оно оценивается только в совокупности с другими доказательствами и обстоятельствами дела.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28795242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Стадии уголовного процесса</a:t>
            </a:r>
          </a:p>
          <a:p>
            <a:r>
              <a:rPr lang="ru-RU" smtClean="0"/>
              <a:t>1. Досудебное производство</a:t>
            </a:r>
          </a:p>
          <a:p>
            <a:r>
              <a:rPr lang="ru-RU" smtClean="0"/>
              <a:t>1) Возбуждение уголовного дела: повод (заявление о преступлении, явка с повинной); основание (наличие достаточных данных указывающих на преступление); оформление (постановление о возбуждении уголовного дела).</a:t>
            </a:r>
          </a:p>
          <a:p>
            <a:r>
              <a:rPr lang="ru-RU" smtClean="0"/>
              <a:t>2) Предварительное расследование (дознание, следствие):</a:t>
            </a:r>
          </a:p>
          <a:p>
            <a:r>
              <a:rPr lang="ru-RU" smtClean="0"/>
              <a:t>* следственные действия производятся по постановлению следователя (допрос, очная ставка, опознание, выемка документов) или на основании судебного решения (заключение под стражу, домашний арест, обыск, установление контроля и запись телефонных и иных переговоров);   </a:t>
            </a:r>
          </a:p>
          <a:p>
            <a:r>
              <a:rPr lang="ru-RU" smtClean="0"/>
              <a:t>* привлечение лица в качестве обвиняемого (постановление о привлечении в качестве обвиняемого, предъявление предсудебного обвинения, ознакомление обвиняемого с делом);</a:t>
            </a:r>
          </a:p>
          <a:p>
            <a:r>
              <a:rPr lang="ru-RU" smtClean="0"/>
              <a:t>* обвинительное заключение (составляется следователем и направляется в прокуратуру);</a:t>
            </a:r>
          </a:p>
          <a:p>
            <a:r>
              <a:rPr lang="ru-RU" smtClean="0"/>
              <a:t>* проверка следственных материалов прокурором.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Стадии уголовного процесса</a:t>
            </a:r>
          </a:p>
          <a:p>
            <a:r>
              <a:rPr lang="ru-RU" smtClean="0"/>
              <a:t>1. Досудебное производство</a:t>
            </a:r>
          </a:p>
          <a:p>
            <a:r>
              <a:rPr lang="ru-RU" smtClean="0"/>
              <a:t>1) Возбуждение уголовного дела: повод (заявление о преступлении, явка с повинной); основание (наличие достаточных данных указывающих на преступление); оформление (постановление о возбуждении уголовного дела).</a:t>
            </a:r>
          </a:p>
          <a:p>
            <a:r>
              <a:rPr lang="ru-RU" smtClean="0"/>
              <a:t>2) Предварительное расследование (дознание, следствие):</a:t>
            </a:r>
          </a:p>
          <a:p>
            <a:r>
              <a:rPr lang="ru-RU" smtClean="0"/>
              <a:t>* следственные действия производятся по постановлению следователя (допрос, очная ставка, опознание, выемка документов) или на основании судебного решения (заключение под стражу, домашний арест, обыск, установление контроля и запись телефонных и иных переговоров);   </a:t>
            </a:r>
          </a:p>
          <a:p>
            <a:r>
              <a:rPr lang="ru-RU" smtClean="0"/>
              <a:t>* привлечение лица в качестве обвиняемого (постановление о привлечении в качестве обвиняемого, предъявление предсудебного обвинения, ознакомление обвиняемого с делом);</a:t>
            </a:r>
          </a:p>
          <a:p>
            <a:r>
              <a:rPr lang="ru-RU" smtClean="0"/>
              <a:t>* обвинительное заключение (составляется следователем и направляется в прокуратуру);</a:t>
            </a:r>
          </a:p>
          <a:p>
            <a:r>
              <a:rPr lang="ru-RU" smtClean="0"/>
              <a:t>* проверка следственных материалов прокурором.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31156218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smtClean="0"/>
              <a:t>Стадии уголовного процесса</a:t>
            </a:r>
          </a:p>
          <a:p>
            <a:r>
              <a:rPr lang="ru-RU" smtClean="0"/>
              <a:t>2. Судебное производство</a:t>
            </a:r>
          </a:p>
          <a:p>
            <a:r>
              <a:rPr lang="ru-RU" smtClean="0"/>
              <a:t>1) Подготовка к судебному заседанию (предварительное слушание).</a:t>
            </a:r>
          </a:p>
          <a:p>
            <a:r>
              <a:rPr lang="ru-RU" smtClean="0"/>
              <a:t>2) Судебное разбирательство:  </a:t>
            </a:r>
          </a:p>
          <a:p>
            <a:r>
              <a:rPr lang="ru-RU" smtClean="0"/>
              <a:t>* подготовительная стадия (судья проверяет явку, разрешает ходатайства);</a:t>
            </a:r>
          </a:p>
          <a:p>
            <a:r>
              <a:rPr lang="ru-RU" smtClean="0"/>
              <a:t>* судебное следствие (изложение прокурором обвинительного заключения, допрос подсудимого, допрос свидетелей);</a:t>
            </a:r>
          </a:p>
          <a:p>
            <a:r>
              <a:rPr lang="ru-RU" smtClean="0"/>
              <a:t>* прения сторон, реплики сторон;</a:t>
            </a:r>
          </a:p>
          <a:p>
            <a:r>
              <a:rPr lang="ru-RU" smtClean="0"/>
              <a:t>* последнее слово подсудимого;</a:t>
            </a:r>
          </a:p>
          <a:p>
            <a:r>
              <a:rPr lang="ru-RU" smtClean="0"/>
              <a:t>* провозглашение приговора.</a:t>
            </a:r>
          </a:p>
          <a:p>
            <a:r>
              <a:rPr lang="ru-RU" smtClean="0"/>
              <a:t>3) Производство в суде второй инстанции происходит в порядке апелляционного и кассационного обжалования судебных решений, не вступивших в законную силу.</a:t>
            </a:r>
          </a:p>
          <a:p>
            <a:r>
              <a:rPr lang="ru-RU" smtClean="0"/>
              <a:t>4) Исполнение приговора.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ru-RU" smtClean="0"/>
              <a:t>Стадии уголовного процесса</a:t>
            </a:r>
          </a:p>
          <a:p>
            <a:r>
              <a:rPr lang="ru-RU" smtClean="0"/>
              <a:t>2. Судебное производство</a:t>
            </a:r>
          </a:p>
          <a:p>
            <a:r>
              <a:rPr lang="ru-RU" smtClean="0"/>
              <a:t>1) Подготовка к судебному заседанию (предварительное слушание).</a:t>
            </a:r>
          </a:p>
          <a:p>
            <a:r>
              <a:rPr lang="ru-RU" smtClean="0"/>
              <a:t>2) Судебное разбирательство:  </a:t>
            </a:r>
          </a:p>
          <a:p>
            <a:r>
              <a:rPr lang="ru-RU" smtClean="0"/>
              <a:t>* подготовительная стадия (судья проверяет явку, разрешает ходатайства);</a:t>
            </a:r>
          </a:p>
          <a:p>
            <a:r>
              <a:rPr lang="ru-RU" smtClean="0"/>
              <a:t>* судебное следствие (изложение прокурором обвинительного заключения, допрос подсудимого, допрос свидетелей);</a:t>
            </a:r>
          </a:p>
          <a:p>
            <a:r>
              <a:rPr lang="ru-RU" smtClean="0"/>
              <a:t>* прения сторон, реплики сторон;</a:t>
            </a:r>
          </a:p>
          <a:p>
            <a:r>
              <a:rPr lang="ru-RU" smtClean="0"/>
              <a:t>* последнее слово подсудимого;</a:t>
            </a:r>
          </a:p>
          <a:p>
            <a:r>
              <a:rPr lang="ru-RU" smtClean="0"/>
              <a:t>* провозглашение приговора.</a:t>
            </a:r>
          </a:p>
          <a:p>
            <a:r>
              <a:rPr lang="ru-RU" smtClean="0"/>
              <a:t>3) Производство в суде второй инстанции происходит в порядке апелляционного и кассационного обжалования судебных решений, не вступивших в законную силу.</a:t>
            </a:r>
          </a:p>
          <a:p>
            <a:r>
              <a:rPr lang="ru-RU" smtClean="0"/>
              <a:t>4) Исполнение приговора.</a:t>
            </a:r>
          </a:p>
          <a:p>
            <a:r>
              <a:rPr lang="ru-RU" smtClean="0"/>
              <a:t>www.sliderpoint.org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8052290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FC0459-D2F6-444F-AC5A-36E5AF573152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16581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9874C6-B157-4020-9172-FF101D207523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5143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4F6291-0E2F-414A-AE8D-D5E54C838625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057171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D79DCC-0A44-4275-ADC8-5B6B5E7CC377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681203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BAD24-F6FA-44E6-9F7C-0A5CE636DA8B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962918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CF042E-F578-4FF9-91AD-3C90EC36A49A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991231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EED415-E533-4E52-9ED1-7D697F307420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96558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B011CB-561B-402A-A27A-7D1DD920F2AC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3422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6F227-F792-4806-81CD-53FFBC7FB7E3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73826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399E96-79AF-4449-B525-FB4D14AEEBFB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506855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F16F7-FCF5-4FDD-A18F-684958B33F93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72090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lum/>
          </a:blip>
          <a:srcRect/>
          <a:stretch>
            <a:fillRect l="-3000" r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D3ADF3-125B-4D8D-8E57-8684964B6A49}" type="datetime1">
              <a:rPr lang="ru-RU" smtClean="0">
                <a:solidFill>
                  <a:prstClr val="black">
                    <a:tint val="75000"/>
                  </a:prstClr>
                </a:solidFill>
              </a:rPr>
              <a:t>04.01.2016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>
                <a:solidFill>
                  <a:prstClr val="black">
                    <a:tint val="75000"/>
                  </a:prstClr>
                </a:solidFill>
              </a:rPr>
              <a:pPr/>
              <a:t>‹№›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02785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11560" y="1052737"/>
            <a:ext cx="7846640" cy="2547714"/>
          </a:xfrm>
        </p:spPr>
        <p:txBody>
          <a:bodyPr>
            <a:normAutofit/>
          </a:bodyPr>
          <a:lstStyle/>
          <a:p>
            <a:r>
              <a:rPr lang="ru-RU" sz="4800" b="1" i="1" spc="300" dirty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  <a:latin typeface="Book Antiqua" pitchFamily="18" charset="0"/>
              </a:rPr>
              <a:t>Особенности уголовного процесса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27584" y="3861048"/>
            <a:ext cx="7344816" cy="2304256"/>
          </a:xfrm>
        </p:spPr>
        <p:txBody>
          <a:bodyPr>
            <a:normAutofit fontScale="70000" lnSpcReduction="20000"/>
          </a:bodyPr>
          <a:lstStyle/>
          <a:p>
            <a:endParaRPr lang="ru-RU" i="1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i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(Презентация </a:t>
            </a:r>
            <a:r>
              <a:rPr lang="ru-RU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вопросов раздела </a:t>
            </a:r>
            <a:r>
              <a:rPr lang="ru-RU" i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«Право» </a:t>
            </a:r>
            <a:r>
              <a:rPr lang="ru-RU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Кодификатора </a:t>
            </a:r>
            <a:endParaRPr lang="ru-RU" i="1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i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по </a:t>
            </a:r>
            <a:r>
              <a:rPr lang="ru-RU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обществознанию 2011 год (подготовка к ЕГЭ)</a:t>
            </a:r>
          </a:p>
          <a:p>
            <a:pPr algn="l"/>
            <a:endParaRPr lang="ru-RU" i="1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l"/>
            <a:r>
              <a:rPr lang="ru-RU" i="1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Составила</a:t>
            </a:r>
            <a:r>
              <a:rPr lang="ru-RU" i="1" u="sng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:</a:t>
            </a:r>
            <a:r>
              <a:rPr lang="ru-RU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М.П. Офёркина, учитель истории и обществознания </a:t>
            </a:r>
            <a:r>
              <a:rPr lang="ru-RU" i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МОУ </a:t>
            </a:r>
            <a:r>
              <a:rPr lang="ru-RU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«Лицей №18» г. Новочебоксарска Чувашской Республики</a:t>
            </a:r>
          </a:p>
          <a:p>
            <a:endParaRPr lang="ru-RU" dirty="0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66339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i="1" dirty="0">
                <a:latin typeface="Gabriola" pitchFamily="82" charset="0"/>
              </a:rPr>
              <a:t>Уголовный процесс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683568" y="1412776"/>
            <a:ext cx="7848872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       Уголовный </a:t>
            </a:r>
            <a:r>
              <a:rPr lang="ru-RU" sz="2800" i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процесс </a:t>
            </a:r>
            <a:r>
              <a:rPr lang="ru-RU" sz="2800" i="1" dirty="0">
                <a:latin typeface="Gabriola" pitchFamily="82" charset="0"/>
              </a:rPr>
              <a:t>(уголовное производство) – </a:t>
            </a:r>
            <a:r>
              <a:rPr lang="ru-RU" sz="2800" i="1" dirty="0" smtClean="0">
                <a:latin typeface="Gabriola" pitchFamily="82" charset="0"/>
              </a:rPr>
              <a:t>деятельность </a:t>
            </a:r>
            <a:r>
              <a:rPr lang="ru-RU" sz="2800" i="1" dirty="0">
                <a:latin typeface="Gabriola" pitchFamily="82" charset="0"/>
              </a:rPr>
              <a:t>органов дознания, следствия, прокуратуры и суда по возбуждению, расследованию и разрешению уголовных дел, осуществляемая в порядке, установленном уголовно-процессуальным правом, предписанными им средствами и </a:t>
            </a:r>
            <a:r>
              <a:rPr lang="ru-RU" sz="2800" i="1" dirty="0" smtClean="0">
                <a:latin typeface="Gabriola" pitchFamily="82" charset="0"/>
              </a:rPr>
              <a:t>способами.</a:t>
            </a:r>
          </a:p>
          <a:p>
            <a:r>
              <a:rPr lang="ru-RU" sz="2800" i="1" dirty="0" smtClean="0">
                <a:latin typeface="Gabriola" pitchFamily="82" charset="0"/>
              </a:rPr>
              <a:t>        Уголовный процесс охватывает  не только судебное разбирательство, но и досудебное производство – возбуждение уголовного дела и предварительное расследование.</a:t>
            </a:r>
            <a:endParaRPr lang="ru-RU" sz="2800" i="1" dirty="0">
              <a:latin typeface="Gabriola" pitchFamily="82" charset="0"/>
            </a:endParaRP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4458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600" b="1" i="1" dirty="0">
                <a:latin typeface="Gabriola" pitchFamily="82" charset="0"/>
              </a:rPr>
              <a:t>Участники (субъекты) уголовного процесса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539552" y="1124744"/>
            <a:ext cx="7848872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       </a:t>
            </a:r>
            <a:r>
              <a:rPr lang="ru-RU" sz="2800" b="1" i="1" dirty="0">
                <a:solidFill>
                  <a:srgbClr val="C00000"/>
                </a:solidFill>
                <a:latin typeface="Gabriola" pitchFamily="82" charset="0"/>
              </a:rPr>
              <a:t>1) Участники со стороны </a:t>
            </a:r>
            <a:r>
              <a:rPr lang="ru-RU" sz="2800" b="1" i="1" dirty="0" smtClean="0">
                <a:solidFill>
                  <a:srgbClr val="C00000"/>
                </a:solidFill>
                <a:latin typeface="Gabriola" pitchFamily="82" charset="0"/>
              </a:rPr>
              <a:t>обвинения</a:t>
            </a:r>
            <a:endParaRPr lang="ru-RU" sz="2800" b="1" i="1" dirty="0">
              <a:solidFill>
                <a:srgbClr val="C00000"/>
              </a:solidFill>
              <a:latin typeface="Gabriola" pitchFamily="82" charset="0"/>
            </a:endParaRPr>
          </a:p>
          <a:p>
            <a:r>
              <a:rPr lang="ru-RU" sz="28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Суд </a:t>
            </a:r>
            <a:r>
              <a:rPr lang="ru-RU" sz="2800" i="1" dirty="0">
                <a:latin typeface="Gabriola" pitchFamily="82" charset="0"/>
              </a:rPr>
              <a:t>бывает или единоличным, или (при тяжких и особо тяжких преступлениях) в составе трёх судей либо с участием присяжных заседателей.</a:t>
            </a:r>
          </a:p>
          <a:p>
            <a:r>
              <a:rPr lang="ru-RU" sz="28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Орган </a:t>
            </a:r>
            <a:r>
              <a:rPr lang="ru-RU" sz="2800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дознания</a:t>
            </a:r>
            <a:r>
              <a:rPr lang="ru-RU" sz="2800" i="1" dirty="0">
                <a:latin typeface="Gabriola" pitchFamily="82" charset="0"/>
              </a:rPr>
              <a:t>, дознаватель проводят дознание (неотложные следственные действия) и следствие по несложным делам.</a:t>
            </a:r>
          </a:p>
          <a:p>
            <a:r>
              <a:rPr lang="ru-RU" sz="28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Следователь</a:t>
            </a:r>
            <a:r>
              <a:rPr lang="ru-RU" sz="2800" i="1" dirty="0" smtClean="0">
                <a:latin typeface="Gabriola" pitchFamily="82" charset="0"/>
              </a:rPr>
              <a:t> </a:t>
            </a:r>
            <a:r>
              <a:rPr lang="ru-RU" sz="2800" i="1" dirty="0">
                <a:latin typeface="Gabriola" pitchFamily="82" charset="0"/>
              </a:rPr>
              <a:t>проводит предварительное, т.е. досудебное следствие.</a:t>
            </a:r>
          </a:p>
          <a:p>
            <a:r>
              <a:rPr lang="ru-RU" sz="2800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Прокурор</a:t>
            </a:r>
            <a:r>
              <a:rPr lang="ru-RU" sz="2800" i="1" dirty="0" smtClean="0">
                <a:latin typeface="Gabriola" pitchFamily="82" charset="0"/>
              </a:rPr>
              <a:t> </a:t>
            </a:r>
            <a:r>
              <a:rPr lang="ru-RU" sz="2800" i="1" dirty="0">
                <a:latin typeface="Gabriola" pitchFamily="82" charset="0"/>
              </a:rPr>
              <a:t>надзирает за следствием и дознанием и поддерживает обвинение на суде. </a:t>
            </a:r>
          </a:p>
          <a:p>
            <a:r>
              <a:rPr lang="ru-RU" sz="2800" i="1" dirty="0" smtClean="0">
                <a:latin typeface="Gabriola" pitchFamily="82" charset="0"/>
              </a:rPr>
              <a:t>Со </a:t>
            </a:r>
            <a:r>
              <a:rPr lang="ru-RU" sz="2800" i="1" dirty="0">
                <a:latin typeface="Gabriola" pitchFamily="82" charset="0"/>
              </a:rPr>
              <a:t>стороны обвинения выступает </a:t>
            </a:r>
            <a:r>
              <a:rPr lang="ru-RU" sz="2800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потерпевший</a:t>
            </a:r>
            <a:r>
              <a:rPr lang="ru-RU" sz="2800" i="1" dirty="0">
                <a:latin typeface="Gabriola" pitchFamily="82" charset="0"/>
              </a:rPr>
              <a:t>, т.е. лицо, которому преступлением причинён вред.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62756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b="1" i="1" dirty="0">
                <a:latin typeface="Gabriola" pitchFamily="82" charset="0"/>
              </a:rPr>
              <a:t>Участники (субъекты) уголовного процесса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539552" y="1412776"/>
            <a:ext cx="8136904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i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       </a:t>
            </a:r>
            <a:r>
              <a:rPr lang="ru-RU" sz="2400" i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2) Участники со стороны </a:t>
            </a:r>
            <a:r>
              <a:rPr lang="ru-RU" sz="2400" i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Gabriola" pitchFamily="82" charset="0"/>
              </a:rPr>
              <a:t>защиты</a:t>
            </a:r>
            <a:endParaRPr lang="ru-RU" sz="2400" i="1" dirty="0">
              <a:latin typeface="Gabriola" pitchFamily="82" charset="0"/>
            </a:endParaRPr>
          </a:p>
          <a:p>
            <a:r>
              <a:rPr lang="ru-RU" sz="2400" i="1" dirty="0" smtClean="0">
                <a:latin typeface="Gabriola" pitchFamily="82" charset="0"/>
              </a:rPr>
              <a:t>Подозреваемый</a:t>
            </a:r>
            <a:r>
              <a:rPr lang="ru-RU" sz="2400" i="1" dirty="0">
                <a:latin typeface="Gabriola" pitchFamily="82" charset="0"/>
              </a:rPr>
              <a:t>, т.е. лицо, подозреваемое в преступлении</a:t>
            </a:r>
            <a:r>
              <a:rPr lang="ru-RU" sz="2400" i="1" dirty="0" smtClean="0">
                <a:latin typeface="Gabriola" pitchFamily="82" charset="0"/>
              </a:rPr>
              <a:t>. Права </a:t>
            </a:r>
            <a:r>
              <a:rPr lang="ru-RU" sz="2400" i="1" dirty="0">
                <a:latin typeface="Gabriola" pitchFamily="82" charset="0"/>
              </a:rPr>
              <a:t>подозреваемого: заявление ходатайства, отказ от дачи показаний, обращение к защитнику.</a:t>
            </a:r>
          </a:p>
          <a:p>
            <a:r>
              <a:rPr lang="ru-RU" sz="2400" i="1" dirty="0" smtClean="0">
                <a:latin typeface="Gabriola" pitchFamily="82" charset="0"/>
              </a:rPr>
              <a:t>Обвиняемый </a:t>
            </a:r>
            <a:r>
              <a:rPr lang="ru-RU" sz="2400" i="1" dirty="0">
                <a:latin typeface="Gabriola" pitchFamily="82" charset="0"/>
              </a:rPr>
              <a:t>– лицо, которому предъявлено </a:t>
            </a:r>
            <a:r>
              <a:rPr lang="ru-RU" sz="2400" i="1" dirty="0" smtClean="0">
                <a:latin typeface="Gabriola" pitchFamily="82" charset="0"/>
              </a:rPr>
              <a:t>обвинение. Права </a:t>
            </a:r>
            <a:r>
              <a:rPr lang="ru-RU" sz="2400" i="1" dirty="0">
                <a:latin typeface="Gabriola" pitchFamily="82" charset="0"/>
              </a:rPr>
              <a:t>обвиняемого: встреча наедине с защитником в случае ареста, ознакомление с делом после завершения следствия, получение обвинительного акта.</a:t>
            </a:r>
          </a:p>
          <a:p>
            <a:r>
              <a:rPr lang="ru-RU" sz="2400" i="1" dirty="0" smtClean="0">
                <a:latin typeface="Gabriola" pitchFamily="82" charset="0"/>
              </a:rPr>
              <a:t>Обвиняемый </a:t>
            </a:r>
            <a:r>
              <a:rPr lang="ru-RU" sz="2400" i="1" dirty="0">
                <a:latin typeface="Gabriola" pitchFamily="82" charset="0"/>
              </a:rPr>
              <a:t>после передачи дела в суд называется подсудимым и имеет равные права с обвинителем.</a:t>
            </a:r>
          </a:p>
          <a:p>
            <a:r>
              <a:rPr lang="ru-RU" sz="2400" i="1" dirty="0" smtClean="0">
                <a:latin typeface="Gabriola" pitchFamily="82" charset="0"/>
              </a:rPr>
              <a:t> </a:t>
            </a:r>
            <a:r>
              <a:rPr lang="ru-RU" sz="2400" i="1" dirty="0">
                <a:latin typeface="Gabriola" pitchFamily="82" charset="0"/>
              </a:rPr>
              <a:t>Защитник – лицо, осуществляющее защиту прав и законных интересов подозреваемого, обвиняемого или подсудимого.</a:t>
            </a:r>
          </a:p>
          <a:p>
            <a:r>
              <a:rPr lang="ru-RU" sz="2400" i="1" dirty="0" smtClean="0">
                <a:latin typeface="Gabriola" pitchFamily="82" charset="0"/>
              </a:rPr>
              <a:t>3</a:t>
            </a:r>
            <a:r>
              <a:rPr lang="ru-RU" sz="2400" i="1" dirty="0">
                <a:latin typeface="Gabriola" pitchFamily="82" charset="0"/>
              </a:rPr>
              <a:t>) Лица, способствующие проведению процесса: свидетели, эксперты, специалисты, переводчики, понятые.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44232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i="1" dirty="0">
                <a:latin typeface="Gabriola" pitchFamily="82" charset="0"/>
              </a:rPr>
              <a:t>Принципы уголовного процесса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539552" y="1268760"/>
            <a:ext cx="8136904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i="1" dirty="0" smtClean="0">
                <a:latin typeface="Gabriola" pitchFamily="82" charset="0"/>
              </a:rPr>
              <a:t>1</a:t>
            </a:r>
            <a:r>
              <a:rPr lang="ru-RU" sz="2800" i="1" dirty="0">
                <a:latin typeface="Gabriola" pitchFamily="82" charset="0"/>
              </a:rPr>
              <a:t>) принцип законности (ст. 15 Конституции РФ, ст. 7 УПК);</a:t>
            </a:r>
          </a:p>
          <a:p>
            <a:r>
              <a:rPr lang="ru-RU" sz="2800" i="1" dirty="0" smtClean="0">
                <a:latin typeface="Gabriola" pitchFamily="82" charset="0"/>
              </a:rPr>
              <a:t>2</a:t>
            </a:r>
            <a:r>
              <a:rPr lang="ru-RU" sz="2800" i="1" dirty="0">
                <a:latin typeface="Gabriola" pitchFamily="82" charset="0"/>
              </a:rPr>
              <a:t>) принцип осуществления правосудия только судом (ст. 47, 118 Конституции РФ, ст.8 УПК);</a:t>
            </a:r>
          </a:p>
          <a:p>
            <a:r>
              <a:rPr lang="ru-RU" sz="2800" i="1" dirty="0" smtClean="0">
                <a:latin typeface="Gabriola" pitchFamily="82" charset="0"/>
              </a:rPr>
              <a:t>3) </a:t>
            </a:r>
            <a:r>
              <a:rPr lang="ru-RU" sz="2800" i="1" dirty="0">
                <a:latin typeface="Gabriola" pitchFamily="82" charset="0"/>
              </a:rPr>
              <a:t>принцип уважения чести и достоинства личности (ст. 21 Конституции РФ, ст.9 УПК);</a:t>
            </a:r>
          </a:p>
          <a:p>
            <a:r>
              <a:rPr lang="ru-RU" sz="2800" i="1" dirty="0" smtClean="0">
                <a:latin typeface="Gabriola" pitchFamily="82" charset="0"/>
              </a:rPr>
              <a:t>4</a:t>
            </a:r>
            <a:r>
              <a:rPr lang="ru-RU" sz="2800" i="1" dirty="0">
                <a:latin typeface="Gabriola" pitchFamily="82" charset="0"/>
              </a:rPr>
              <a:t>) неприкосновенность личности (ст.22 Конституции РФ, ст.10 УПК);</a:t>
            </a:r>
          </a:p>
          <a:p>
            <a:r>
              <a:rPr lang="ru-RU" sz="2800" i="1" dirty="0" smtClean="0">
                <a:latin typeface="Gabriola" pitchFamily="82" charset="0"/>
              </a:rPr>
              <a:t>5</a:t>
            </a:r>
            <a:r>
              <a:rPr lang="ru-RU" sz="2800" i="1" dirty="0">
                <a:latin typeface="Gabriola" pitchFamily="82" charset="0"/>
              </a:rPr>
              <a:t>) охрана прав и свобод человека и гражданина в уголовном судопроизводстве (ст. 2, 45, 46, 51, 52, 53 Конституции РФ, ст.11 УПК);</a:t>
            </a:r>
          </a:p>
          <a:p>
            <a:r>
              <a:rPr lang="ru-RU" sz="2800" i="1" dirty="0" smtClean="0">
                <a:latin typeface="Gabriola" pitchFamily="82" charset="0"/>
              </a:rPr>
              <a:t>6</a:t>
            </a:r>
            <a:r>
              <a:rPr lang="ru-RU" sz="2800" i="1" dirty="0">
                <a:latin typeface="Gabriola" pitchFamily="82" charset="0"/>
              </a:rPr>
              <a:t>) неприкосновенность жилища (ст. 25 Конституции РФ, ст. 12 УПК</a:t>
            </a:r>
            <a:r>
              <a:rPr lang="ru-RU" sz="2800" i="1" dirty="0" smtClean="0">
                <a:latin typeface="Gabriola" pitchFamily="82" charset="0"/>
              </a:rPr>
              <a:t>);</a:t>
            </a:r>
            <a:endParaRPr lang="ru-RU" sz="2800" i="1" dirty="0">
              <a:latin typeface="Gabriola" pitchFamily="82" charset="0"/>
            </a:endParaRP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33155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i="1" dirty="0">
                <a:latin typeface="Gabriola" pitchFamily="82" charset="0"/>
              </a:rPr>
              <a:t>Принципы уголовного процесса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539552" y="1412776"/>
            <a:ext cx="8136904" cy="44935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600" i="1" dirty="0">
                <a:solidFill>
                  <a:prstClr val="black"/>
                </a:solidFill>
                <a:latin typeface="Gabriola" pitchFamily="82" charset="0"/>
              </a:rPr>
              <a:t>7) тайна переписки, телефонных и иных переговоров, постовых, телеграфных и иных сообщений (ст. 23 Конституции РФ, ст.13 УПК);</a:t>
            </a:r>
          </a:p>
          <a:p>
            <a:pPr lvl="0"/>
            <a:r>
              <a:rPr lang="ru-RU" sz="2600" i="1" dirty="0">
                <a:solidFill>
                  <a:prstClr val="black"/>
                </a:solidFill>
                <a:latin typeface="Gabriola" pitchFamily="82" charset="0"/>
              </a:rPr>
              <a:t>8) презумпция невиновности (ст. 49 Конституции РФ, ст. 14 УПК);</a:t>
            </a:r>
          </a:p>
          <a:p>
            <a:pPr lvl="0"/>
            <a:r>
              <a:rPr lang="ru-RU" sz="2600" i="1" dirty="0">
                <a:solidFill>
                  <a:prstClr val="black"/>
                </a:solidFill>
                <a:latin typeface="Gabriola" pitchFamily="82" charset="0"/>
              </a:rPr>
              <a:t>9) состязательность сторон (ст. 23 Конституции РФ, ст. 15 УПК);</a:t>
            </a:r>
          </a:p>
          <a:p>
            <a:r>
              <a:rPr lang="ru-RU" sz="2600" i="1" dirty="0" smtClean="0">
                <a:latin typeface="Gabriola" pitchFamily="82" charset="0"/>
              </a:rPr>
              <a:t>10</a:t>
            </a:r>
            <a:r>
              <a:rPr lang="ru-RU" sz="2600" i="1" dirty="0">
                <a:latin typeface="Gabriola" pitchFamily="82" charset="0"/>
              </a:rPr>
              <a:t>) обеспечение подозреваемому и обвиняемому права на защиту (ст. 48 Конституции РФ, ст. 16 УПК);</a:t>
            </a:r>
          </a:p>
          <a:p>
            <a:r>
              <a:rPr lang="ru-RU" sz="2600" i="1" dirty="0" smtClean="0">
                <a:latin typeface="Gabriola" pitchFamily="82" charset="0"/>
              </a:rPr>
              <a:t>11</a:t>
            </a:r>
            <a:r>
              <a:rPr lang="ru-RU" sz="2600" i="1" dirty="0">
                <a:latin typeface="Gabriola" pitchFamily="82" charset="0"/>
              </a:rPr>
              <a:t>) свобода оценки доказательств (ст. 120 Конституции РФ, ст. 17 УПК);</a:t>
            </a:r>
          </a:p>
          <a:p>
            <a:r>
              <a:rPr lang="ru-RU" sz="2600" i="1" dirty="0" smtClean="0">
                <a:latin typeface="Gabriola" pitchFamily="82" charset="0"/>
              </a:rPr>
              <a:t>12</a:t>
            </a:r>
            <a:r>
              <a:rPr lang="ru-RU" sz="2600" i="1" dirty="0">
                <a:latin typeface="Gabriola" pitchFamily="82" charset="0"/>
              </a:rPr>
              <a:t>) язык уголовного судопроизводства (ст. 26 Конституции РФ, ст. 18 УПК);</a:t>
            </a:r>
          </a:p>
          <a:p>
            <a:r>
              <a:rPr lang="ru-RU" sz="2600" i="1" dirty="0" smtClean="0">
                <a:latin typeface="Gabriola" pitchFamily="82" charset="0"/>
              </a:rPr>
              <a:t>13</a:t>
            </a:r>
            <a:r>
              <a:rPr lang="ru-RU" sz="2600" i="1" dirty="0">
                <a:latin typeface="Gabriola" pitchFamily="82" charset="0"/>
              </a:rPr>
              <a:t>) право на обжалование процессуальных действий и решений (ст. 45, 46 Конституции РФ, ст. 19 УПК)</a:t>
            </a: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449422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b="1" i="1" dirty="0">
                <a:latin typeface="Gabriola" pitchFamily="82" charset="0"/>
              </a:rPr>
              <a:t>Доказательства в уголовном процессе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539552" y="1412776"/>
            <a:ext cx="8136904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sz="2800" i="1" dirty="0">
                <a:solidFill>
                  <a:prstClr val="black"/>
                </a:solidFill>
                <a:latin typeface="Gabriola" pitchFamily="82" charset="0"/>
              </a:rPr>
              <a:t>1) показания обвиняемого, потерпевшего, свидетеля, эксперта;</a:t>
            </a:r>
          </a:p>
          <a:p>
            <a:pPr lvl="0"/>
            <a:r>
              <a:rPr lang="ru-RU" sz="2800" i="1" dirty="0" smtClean="0">
                <a:solidFill>
                  <a:prstClr val="black"/>
                </a:solidFill>
                <a:latin typeface="Gabriola" pitchFamily="82" charset="0"/>
              </a:rPr>
              <a:t>2</a:t>
            </a:r>
            <a:r>
              <a:rPr lang="ru-RU" sz="2800" i="1" dirty="0">
                <a:solidFill>
                  <a:prstClr val="black"/>
                </a:solidFill>
                <a:latin typeface="Gabriola" pitchFamily="82" charset="0"/>
              </a:rPr>
              <a:t>) вещи;</a:t>
            </a:r>
          </a:p>
          <a:p>
            <a:pPr lvl="0"/>
            <a:r>
              <a:rPr lang="ru-RU" sz="2800" i="1" dirty="0" smtClean="0">
                <a:solidFill>
                  <a:prstClr val="black"/>
                </a:solidFill>
                <a:latin typeface="Gabriola" pitchFamily="82" charset="0"/>
              </a:rPr>
              <a:t>3</a:t>
            </a:r>
            <a:r>
              <a:rPr lang="ru-RU" sz="2800" i="1" dirty="0">
                <a:solidFill>
                  <a:prstClr val="black"/>
                </a:solidFill>
                <a:latin typeface="Gabriola" pitchFamily="82" charset="0"/>
              </a:rPr>
              <a:t>) протоколы следственных и судебных действий;</a:t>
            </a:r>
          </a:p>
          <a:p>
            <a:pPr lvl="0"/>
            <a:r>
              <a:rPr lang="ru-RU" sz="2800" i="1" dirty="0" smtClean="0">
                <a:solidFill>
                  <a:prstClr val="black"/>
                </a:solidFill>
                <a:latin typeface="Gabriola" pitchFamily="82" charset="0"/>
              </a:rPr>
              <a:t>4</a:t>
            </a:r>
            <a:r>
              <a:rPr lang="ru-RU" sz="2800" i="1" dirty="0">
                <a:solidFill>
                  <a:prstClr val="black"/>
                </a:solidFill>
                <a:latin typeface="Gabriola" pitchFamily="82" charset="0"/>
              </a:rPr>
              <a:t>) аудио- и </a:t>
            </a:r>
            <a:r>
              <a:rPr lang="ru-RU" sz="2800" i="1" dirty="0" smtClean="0">
                <a:solidFill>
                  <a:prstClr val="black"/>
                </a:solidFill>
                <a:latin typeface="Gabriola" pitchFamily="82" charset="0"/>
              </a:rPr>
              <a:t>видеозаписи</a:t>
            </a:r>
            <a:endParaRPr lang="ru-RU" sz="2800" i="1" dirty="0">
              <a:solidFill>
                <a:prstClr val="black"/>
              </a:solidFill>
              <a:latin typeface="Gabriola" pitchFamily="82" charset="0"/>
            </a:endParaRPr>
          </a:p>
          <a:p>
            <a:pPr lvl="0"/>
            <a:endParaRPr lang="ru-RU" sz="2800" i="1" dirty="0">
              <a:solidFill>
                <a:prstClr val="black"/>
              </a:solidFill>
              <a:latin typeface="Gabriola" pitchFamily="82" charset="0"/>
            </a:endParaRPr>
          </a:p>
          <a:p>
            <a:pPr lvl="0"/>
            <a:r>
              <a:rPr lang="ru-RU" sz="2800" i="1" dirty="0" smtClean="0">
                <a:solidFill>
                  <a:prstClr val="black"/>
                </a:solidFill>
                <a:latin typeface="Gabriola" pitchFamily="82" charset="0"/>
              </a:rPr>
              <a:t>Одного </a:t>
            </a:r>
            <a:r>
              <a:rPr lang="ru-RU" sz="2800" i="1" dirty="0">
                <a:solidFill>
                  <a:prstClr val="black"/>
                </a:solidFill>
                <a:latin typeface="Gabriola" pitchFamily="82" charset="0"/>
              </a:rPr>
              <a:t>признания обвиняемого недостаточно. Оно оценивается только в совокупности с другими доказательствами и обстоятельствами дела.</a:t>
            </a:r>
            <a:endParaRPr lang="ru-RU" sz="2800" i="1" dirty="0">
              <a:latin typeface="Gabriola" pitchFamily="82" charset="0"/>
            </a:endParaRP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43646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i="1" dirty="0">
                <a:latin typeface="Gabriola" pitchFamily="82" charset="0"/>
              </a:rPr>
              <a:t>Стадии уголовного процесса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323528" y="1052736"/>
            <a:ext cx="8496944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400" b="1" i="1" dirty="0" smtClean="0">
                <a:solidFill>
                  <a:srgbClr val="C00000"/>
                </a:solidFill>
                <a:latin typeface="Gabriola" pitchFamily="82" charset="0"/>
              </a:rPr>
              <a:t>1. Досудебное производство</a:t>
            </a:r>
            <a:endParaRPr lang="ru-RU" sz="2400" b="1" i="1" dirty="0">
              <a:solidFill>
                <a:srgbClr val="C00000"/>
              </a:solidFill>
              <a:latin typeface="Gabriola" pitchFamily="82" charset="0"/>
            </a:endParaRP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1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) Возбуждение уголовного дела: повод (заявление о преступлении, явка с повинной); основание (наличие достаточных данных указывающих на преступление); оформление (постановление о возбуждении уголовного дела).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2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) Предварительное расследование (дознание, следствие):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* 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следственные действия производятся по постановлению следователя (допрос, очная ставка, опознание, выемка документов) или на основании судебного решения (заключение под стражу, домашний арест, обыск, установление контроля и запись телефонных и иных переговоров);   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* 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привлечение лица в качестве обвиняемого (постановление о привлечении в качестве обвиняемого, предъявление предсудебного обвинения, ознакомление обвиняемого с делом);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* 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обвинительное заключение (составляется следователем и направляется в прокуратуру);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* 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проверка следственных материалов прокурором.</a:t>
            </a:r>
            <a:endParaRPr lang="ru-RU" sz="2400" i="1" dirty="0">
              <a:latin typeface="Gabriola" pitchFamily="82" charset="0"/>
            </a:endParaRP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817134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i="1" dirty="0">
                <a:latin typeface="Gabriola" pitchFamily="82" charset="0"/>
              </a:rPr>
              <a:t>Стадии уголовного процесса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290440" y="1412776"/>
            <a:ext cx="8496944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sz="2400" b="1" i="1" dirty="0" smtClean="0">
                <a:solidFill>
                  <a:srgbClr val="C00000"/>
                </a:solidFill>
                <a:latin typeface="Gabriola" pitchFamily="82" charset="0"/>
              </a:rPr>
              <a:t>2. Судебное производство</a:t>
            </a:r>
            <a:endParaRPr lang="ru-RU" sz="2400" b="1" i="1" dirty="0">
              <a:solidFill>
                <a:srgbClr val="C00000"/>
              </a:solidFill>
              <a:latin typeface="Gabriola" pitchFamily="82" charset="0"/>
            </a:endParaRP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1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) Подготовка к судебному заседанию (предварительное слушание).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2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) Судебное разбирательство:  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* 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подготовительная стадия (судья проверяет явку, разрешает ходатайства);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* 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судебное следствие (изложение прокурором обвинительного заключения, допрос подсудимого, допрос свидетелей);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* 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прения сторон, реплики сторон;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* 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последнее слово подсудимого;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* 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провозглашение приговора.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3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) Производство в суде второй инстанции происходит в порядке апелляционного и кассационного обжалования судебных решений, не вступивших в законную силу.</a:t>
            </a:r>
          </a:p>
          <a:p>
            <a:pPr lvl="0"/>
            <a:r>
              <a:rPr lang="ru-RU" sz="2400" i="1" dirty="0" smtClean="0">
                <a:solidFill>
                  <a:prstClr val="black"/>
                </a:solidFill>
                <a:latin typeface="Gabriola" pitchFamily="82" charset="0"/>
              </a:rPr>
              <a:t>4</a:t>
            </a:r>
            <a:r>
              <a:rPr lang="ru-RU" sz="2400" i="1" dirty="0">
                <a:solidFill>
                  <a:prstClr val="black"/>
                </a:solidFill>
                <a:latin typeface="Gabriola" pitchFamily="82" charset="0"/>
              </a:rPr>
              <a:t>) Исполнение приговора.</a:t>
            </a:r>
            <a:endParaRPr lang="ru-RU" sz="2400" i="1" dirty="0">
              <a:latin typeface="Gabriola" pitchFamily="82" charset="0"/>
            </a:endParaRPr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>
                <a:solidFill>
                  <a:prstClr val="black">
                    <a:tint val="75000"/>
                  </a:prstClr>
                </a:solidFill>
              </a:rPr>
              <a:t>www.sliderpoint.org</a:t>
            </a: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5327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2544</Words>
  <Application>Microsoft Office PowerPoint</Application>
  <PresentationFormat>Екран (4:3)</PresentationFormat>
  <Paragraphs>221</Paragraphs>
  <Slides>9</Slides>
  <Notes>9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9</vt:i4>
      </vt:variant>
    </vt:vector>
  </HeadingPairs>
  <TitlesOfParts>
    <vt:vector size="10" baseType="lpstr">
      <vt:lpstr>1_Тема Office</vt:lpstr>
      <vt:lpstr>Особенности уголовного процесса</vt:lpstr>
      <vt:lpstr>Уголовный процесс</vt:lpstr>
      <vt:lpstr>Участники (субъекты) уголовного процесса</vt:lpstr>
      <vt:lpstr>Участники (субъекты) уголовного процесса</vt:lpstr>
      <vt:lpstr>Принципы уголовного процесса</vt:lpstr>
      <vt:lpstr>Принципы уголовного процесса</vt:lpstr>
      <vt:lpstr>Доказательства в уголовном процессе</vt:lpstr>
      <vt:lpstr>Стадии уголовного процесса</vt:lpstr>
      <vt:lpstr>Стадии уголовного процесса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cp:lastModifiedBy>LEGION</cp:lastModifiedBy>
  <cp:revision>11</cp:revision>
  <dcterms:modified xsi:type="dcterms:W3CDTF">2016-01-04T08:08:27Z</dcterms:modified>
</cp:coreProperties>
</file>

<file path=docProps/thumbnail.jpeg>
</file>