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CB2011-7940-49AE-B151-3E4F2FF73801}" type="datetimeFigureOut">
              <a:rPr lang="uk-UA" smtClean="0"/>
              <a:t>04.01.2016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210FDE-8085-4868-8D53-17312FD95FA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81966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Основные правила и принципы гражданского процесса</a:t>
            </a:r>
          </a:p>
          <a:p>
            <a:endParaRPr lang="ru-RU" smtClean="0"/>
          </a:p>
          <a:p>
            <a:r>
              <a:rPr lang="ru-RU" smtClean="0"/>
              <a:t>(Презентация вопросов раздела «Право» Кодификатора </a:t>
            </a:r>
          </a:p>
          <a:p>
            <a:r>
              <a:rPr lang="ru-RU" smtClean="0"/>
              <a:t>по обществознанию 2011 год (подготовка к ЕГЭ)</a:t>
            </a:r>
          </a:p>
          <a:p>
            <a:endParaRPr lang="ru-RU" smtClean="0"/>
          </a:p>
          <a:p>
            <a:r>
              <a:rPr lang="ru-RU" smtClean="0"/>
              <a:t>Составила:  М.П. Офёркина, учитель истории и обществознания МОУ «Лицей №18» г. Новочебоксарска Чувашской Республики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Основные правила и принципы гражданского процесса</a:t>
            </a:r>
          </a:p>
          <a:p>
            <a:endParaRPr lang="ru-RU" smtClean="0"/>
          </a:p>
          <a:p>
            <a:r>
              <a:rPr lang="ru-RU" smtClean="0"/>
              <a:t>(Презентация вопросов раздела «Право» Кодификатора </a:t>
            </a:r>
          </a:p>
          <a:p>
            <a:r>
              <a:rPr lang="ru-RU" smtClean="0"/>
              <a:t>по обществознанию 2011 год (подготовка к ЕГЭ)</a:t>
            </a:r>
          </a:p>
          <a:p>
            <a:endParaRPr lang="ru-RU" smtClean="0"/>
          </a:p>
          <a:p>
            <a:r>
              <a:rPr lang="ru-RU" smtClean="0"/>
              <a:t>Составила:  М.П. Офёркина, учитель истории и обществознания МОУ «Лицей №18» г. Новочебоксарска Чувашской Республики</a:t>
            </a:r>
          </a:p>
          <a:p>
            <a:endParaRPr lang="ru-RU" smtClean="0"/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25733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Принципы гражданского процесса</a:t>
            </a:r>
          </a:p>
          <a:p>
            <a:r>
              <a:rPr lang="ru-RU" smtClean="0"/>
              <a:t>Принципы гражданского процесса – основные, исходные положения гражданского судопроизводства. </a:t>
            </a:r>
          </a:p>
          <a:p>
            <a:r>
              <a:rPr lang="ru-RU" smtClean="0"/>
              <a:t>1) Осуществление правосудия по гражданским делам только судом.</a:t>
            </a:r>
          </a:p>
          <a:p>
            <a:r>
              <a:rPr lang="ru-RU" smtClean="0"/>
              <a:t>2) Равенство всех перед законом и судом (всех граждан РФ, организаций и предприятий, иностранных граждан и иностранных предприятий).</a:t>
            </a:r>
          </a:p>
          <a:p>
            <a:r>
              <a:rPr lang="ru-RU" smtClean="0"/>
              <a:t>3) Независимость суда при осуществлении правосудия и подчинение только Федеральному закону.</a:t>
            </a:r>
          </a:p>
          <a:p>
            <a:r>
              <a:rPr lang="ru-RU" smtClean="0"/>
              <a:t>4) Гласность судебного разбирательства (может присутствовать любое лицо).</a:t>
            </a:r>
          </a:p>
          <a:p>
            <a:r>
              <a:rPr lang="ru-RU" smtClean="0"/>
              <a:t>5) Состязательность и равноправие сторон (суд обязан сохранять объективность, а стороны обладают равными правами участвовать в процессе, доказывать свою правоту, т.е. состязаться перед судом).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Принципы гражданского процесса</a:t>
            </a:r>
          </a:p>
          <a:p>
            <a:r>
              <a:rPr lang="ru-RU" smtClean="0"/>
              <a:t>Принципы гражданского процесса – основные, исходные положения гражданского судопроизводства. </a:t>
            </a:r>
          </a:p>
          <a:p>
            <a:r>
              <a:rPr lang="ru-RU" smtClean="0"/>
              <a:t>1) Осуществление правосудия по гражданским делам только судом.</a:t>
            </a:r>
          </a:p>
          <a:p>
            <a:r>
              <a:rPr lang="ru-RU" smtClean="0"/>
              <a:t>2) Равенство всех перед законом и судом (всех граждан РФ, организаций и предприятий, иностранных граждан и иностранных предприятий).</a:t>
            </a:r>
          </a:p>
          <a:p>
            <a:r>
              <a:rPr lang="ru-RU" smtClean="0"/>
              <a:t>3) Независимость суда при осуществлении правосудия и подчинение только Федеральному закону.</a:t>
            </a:r>
          </a:p>
          <a:p>
            <a:r>
              <a:rPr lang="ru-RU" smtClean="0"/>
              <a:t>4) Гласность судебного разбирательства (может присутствовать любое лицо).</a:t>
            </a:r>
          </a:p>
          <a:p>
            <a:r>
              <a:rPr lang="ru-RU" smtClean="0"/>
              <a:t>5) Состязательность и равноправие сторон (суд обязан сохранять объективность, а стороны обладают равными правами участвовать в процессе, доказывать свою правоту, т.е. состязаться перед судом).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46913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Принципы гражданского процесса</a:t>
            </a:r>
          </a:p>
          <a:p>
            <a:r>
              <a:rPr lang="ru-RU" smtClean="0"/>
              <a:t>6) Обязательность судебных постановлений (постановления суда обязательны для всех органов власти, должностных организаций и граждан).</a:t>
            </a:r>
          </a:p>
          <a:p>
            <a:r>
              <a:rPr lang="ru-RU" smtClean="0"/>
              <a:t>7) Право на обжалование любых судебных постановлений.     </a:t>
            </a:r>
          </a:p>
          <a:p>
            <a:r>
              <a:rPr lang="ru-RU" smtClean="0"/>
              <a:t>8) В соответствии со ст. 128 Конституции РФ судебный корпус в стране формируется путем назначения гражданина на должность судьи. </a:t>
            </a:r>
          </a:p>
          <a:p>
            <a:r>
              <a:rPr lang="ru-RU" smtClean="0"/>
              <a:t>9) Статья 68 Конституции РФ гласит, что государственным языком Российской Федерации на всей ее территории является русский язык. В связи с тем, что суды общей юрисдикции в стране отнесены к федеральным судам, судопроизводство в них должно вестись на русском языке (ст. 71, 118 Конституции РФ).</a:t>
            </a:r>
          </a:p>
          <a:p>
            <a:r>
              <a:rPr lang="ru-RU" smtClean="0"/>
              <a:t>10) Принцип сочетания устности и письменности.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Принципы гражданского процесса</a:t>
            </a:r>
          </a:p>
          <a:p>
            <a:r>
              <a:rPr lang="ru-RU" smtClean="0"/>
              <a:t>6) Обязательность судебных постановлений (постановления суда обязательны для всех органов власти, должностных организаций и граждан).</a:t>
            </a:r>
          </a:p>
          <a:p>
            <a:r>
              <a:rPr lang="ru-RU" smtClean="0"/>
              <a:t>7) Право на обжалование любых судебных постановлений.     </a:t>
            </a:r>
          </a:p>
          <a:p>
            <a:r>
              <a:rPr lang="ru-RU" smtClean="0"/>
              <a:t>8) В соответствии со ст. 128 Конституции РФ судебный корпус в стране формируется путем назначения гражданина на должность судьи. </a:t>
            </a:r>
          </a:p>
          <a:p>
            <a:r>
              <a:rPr lang="ru-RU" smtClean="0"/>
              <a:t>9) Статья 68 Конституции РФ гласит, что государственным языком Российской Федерации на всей ее территории является русский язык. В связи с тем, что суды общей юрисдикции в стране отнесены к федеральным судам, судопроизводство в них должно вестись на русском языке (ст. 71, 118 Конституции РФ).</a:t>
            </a:r>
          </a:p>
          <a:p>
            <a:r>
              <a:rPr lang="ru-RU" smtClean="0"/>
              <a:t>10) Принцип сочетания устности и письменности.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15299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Принципы гражданского процесса</a:t>
            </a:r>
          </a:p>
          <a:p>
            <a:r>
              <a:rPr lang="ru-RU" smtClean="0"/>
              <a:t>11) Принцип непосредственности.</a:t>
            </a:r>
          </a:p>
          <a:p>
            <a:r>
              <a:rPr lang="ru-RU" smtClean="0"/>
              <a:t>Суд обязан непосредственно заслушать объяснения лиц, участвующих в деле, показания свидетелей, заключения экспертов, ознакомиться с письменными вещественными доказательствами.  </a:t>
            </a:r>
          </a:p>
          <a:p>
            <a:r>
              <a:rPr lang="ru-RU" smtClean="0"/>
              <a:t>12) Принцип непрерывности.</a:t>
            </a:r>
          </a:p>
          <a:p>
            <a:r>
              <a:rPr lang="ru-RU" smtClean="0"/>
              <a:t>Суд не вправе рассматривать другие дела, пока не разрешит ранее начатое. В случае, если при определенных обстоятельствах произведена замена одного из судей в процессе рассмотрения дела, его разбирательство должно быть произведено с самого начала (ст. 146 ГПК).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Принципы гражданского процесса</a:t>
            </a:r>
          </a:p>
          <a:p>
            <a:r>
              <a:rPr lang="ru-RU" smtClean="0"/>
              <a:t>11) Принцип непосредственности.</a:t>
            </a:r>
          </a:p>
          <a:p>
            <a:r>
              <a:rPr lang="ru-RU" smtClean="0"/>
              <a:t>Суд обязан непосредственно заслушать объяснения лиц, участвующих в деле, показания свидетелей, заключения экспертов, ознакомиться с письменными вещественными доказательствами.  </a:t>
            </a:r>
          </a:p>
          <a:p>
            <a:r>
              <a:rPr lang="ru-RU" smtClean="0"/>
              <a:t>12) Принцип непрерывности.</a:t>
            </a:r>
          </a:p>
          <a:p>
            <a:r>
              <a:rPr lang="ru-RU" smtClean="0"/>
              <a:t>Суд не вправе рассматривать другие дела, пока не разрешит ранее начатое. В случае, если при определенных обстоятельствах произведена замена одного из судей в процессе рассмотрения дела, его разбирательство должно быть произведено с самого начала (ст. 146 ГПК).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403471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Гражданский процесс</a:t>
            </a:r>
          </a:p>
          <a:p>
            <a:r>
              <a:rPr lang="ru-RU" smtClean="0"/>
              <a:t>Гражданский процесс – урегулированная нормами гражданского процессуального права деятельность судебных органов по рассмотрению и разрешению отнесенных к их ведению гражданских дел в целях охраны прав, законных интересов граждан, организаций и в целом государственных и общественных интересов, а также по принудительному исполнению постановлений судов и других предусмотренных законом органов.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Гражданский процесс</a:t>
            </a:r>
          </a:p>
          <a:p>
            <a:r>
              <a:rPr lang="ru-RU" smtClean="0"/>
              <a:t>Гражданский процесс – урегулированная нормами гражданского процессуального права деятельность судебных органов по рассмотрению и разрешению отнесенных к их ведению гражданских дел в целях охраны прав, законных интересов граждан, организаций и в целом государственных и общественных интересов, а также по принудительному исполнению постановлений судов и других предусмотренных законом органов.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547051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Участники гражданского процесса</a:t>
            </a:r>
          </a:p>
          <a:p>
            <a:r>
              <a:rPr lang="ru-RU" smtClean="0"/>
              <a:t>1) Лица, участвующие в деле.</a:t>
            </a:r>
          </a:p>
          <a:p>
            <a:r>
              <a:rPr lang="ru-RU" smtClean="0"/>
              <a:t>Стороны в споре: истец, предъявляющий требования, и ответчик, к которому требования предъявляются.</a:t>
            </a:r>
          </a:p>
          <a:p>
            <a:r>
              <a:rPr lang="ru-RU" smtClean="0"/>
              <a:t>Могут участвовать третьи лица (т.е. лица, имеющие собственный интерес в деле), прокурор, лица, которые вправе выступать в защиту других лиц либо в защиту государственных или общественных интересов.Участвовать в процессе вправе только лица, обладающие процессуальной дееспособностью (для граждан наступает с 18 лет). Для юридических лиц дееспособность возникает с момента их регистрации. Права лиц, участвующих в деле: знакомиться с материалами дела, заявлять ходатайства, задавать вопросы участникам процесса. </a:t>
            </a:r>
          </a:p>
          <a:p>
            <a:r>
              <a:rPr lang="ru-RU" smtClean="0"/>
              <a:t>2) Лица, способствующие (помогающие) делу: свидетели, эксперты, переводчики, специалисты.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Участники гражданского процесса</a:t>
            </a:r>
          </a:p>
          <a:p>
            <a:r>
              <a:rPr lang="ru-RU" smtClean="0"/>
              <a:t>1) Лица, участвующие в деле.</a:t>
            </a:r>
          </a:p>
          <a:p>
            <a:r>
              <a:rPr lang="ru-RU" smtClean="0"/>
              <a:t>Стороны в споре: истец, предъявляющий требования, и ответчик, к которому требования предъявляются.</a:t>
            </a:r>
          </a:p>
          <a:p>
            <a:r>
              <a:rPr lang="ru-RU" smtClean="0"/>
              <a:t>Могут участвовать третьи лица (т.е. лица, имеющие собственный интерес в деле), прокурор, лица, которые вправе выступать в защиту других лиц либо в защиту государственных или общественных интересов.Участвовать в процессе вправе только лица, обладающие процессуальной дееспособностью (для граждан наступает с 18 лет). Для юридических лиц дееспособность возникает с момента их регистрации. Права лиц, участвующих в деле: знакомиться с материалами дела, заявлять ходатайства, задавать вопросы участникам процесса. </a:t>
            </a:r>
          </a:p>
          <a:p>
            <a:r>
              <a:rPr lang="ru-RU" smtClean="0"/>
              <a:t>2) Лица, способствующие (помогающие) делу: свидетели, эксперты, переводчики, специалисты.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47975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Средства установления истины</a:t>
            </a:r>
          </a:p>
          <a:p>
            <a:r>
              <a:rPr lang="ru-RU" smtClean="0"/>
              <a:t>Доказательства и доказывания – процессуальные средства для установления истины в суде.</a:t>
            </a:r>
          </a:p>
          <a:p>
            <a:endParaRPr lang="ru-RU" smtClean="0"/>
          </a:p>
          <a:p>
            <a:r>
              <a:rPr lang="ru-RU" smtClean="0"/>
              <a:t>Виды доказательств: объяснения сторон и третьих лиц, свидетельские показания, письменные доказательства (документы, корреспонденция), вещественные доказательства (предметы), аудио- и видеозаписи, заключение эксперта.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Средства установления истины</a:t>
            </a:r>
          </a:p>
          <a:p>
            <a:r>
              <a:rPr lang="ru-RU" smtClean="0"/>
              <a:t>Доказательства и доказывания – процессуальные средства для установления истины в суде.</a:t>
            </a:r>
          </a:p>
          <a:p>
            <a:endParaRPr lang="ru-RU" smtClean="0"/>
          </a:p>
          <a:p>
            <a:r>
              <a:rPr lang="ru-RU" smtClean="0"/>
              <a:t>Виды доказательств: объяснения сторон и третьих лиц, свидетельские показания, письменные доказательства (документы, корреспонденция), вещественные доказательства (предметы), аудио- и видеозаписи, заключение эксперта.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83646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 Процессуальные сроки</a:t>
            </a:r>
          </a:p>
          <a:p>
            <a:r>
              <a:rPr lang="ru-RU" smtClean="0"/>
              <a:t>Процессуальные сроки, т.е. сроки для выполнения процессуальных действий, призваны регулировать продолжительность процесса, иначе он мог бы тянуться бесконечно (2 месяца – общий срок для рассмотрения судом иска, 10 дней – для обжалования решения и т.д.).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 Процессуальные сроки</a:t>
            </a:r>
          </a:p>
          <a:p>
            <a:r>
              <a:rPr lang="ru-RU" smtClean="0"/>
              <a:t>Процессуальные сроки, т.е. сроки для выполнения процессуальных действий, призваны регулировать продолжительность процесса, иначе он мог бы тянуться бесконечно (2 месяца – общий срок для рассмотрения судом иска, 10 дней – для обжалования решения и т.д.).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651400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 Дела, рассматриваемые судом в гражданском процессе</a:t>
            </a:r>
          </a:p>
          <a:p>
            <a:r>
              <a:rPr lang="ru-RU" smtClean="0"/>
              <a:t>1) Исковые дела по спорам, возникающим из гражданских, семейных, трудовых, жилищных, земельных, экологических и иных правоотношений.</a:t>
            </a:r>
          </a:p>
          <a:p>
            <a:r>
              <a:rPr lang="ru-RU" smtClean="0"/>
              <a:t>2) Дела, по которым судьи выдают судебные приказы, подлежащие немедленному исполнению без судебного разбирательства и вызова сторон (взыскание алиментов на несовершеннолетних детей).</a:t>
            </a:r>
          </a:p>
          <a:p>
            <a:r>
              <a:rPr lang="ru-RU" smtClean="0"/>
              <a:t>3) Дела, возникающие из публичных правоотношений (об оспаривании решений, действий или бездействия органов власти и должностных лиц, о защите избирательных прав). </a:t>
            </a:r>
          </a:p>
          <a:p>
            <a:r>
              <a:rPr lang="ru-RU" smtClean="0"/>
              <a:t>4) Дела особого производства (установление отцовства, смерти, усыновление, признание гражданина недееспособным).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 Дела, рассматриваемые судом в гражданском процессе</a:t>
            </a:r>
          </a:p>
          <a:p>
            <a:r>
              <a:rPr lang="ru-RU" smtClean="0"/>
              <a:t>1) Исковые дела по спорам, возникающим из гражданских, семейных, трудовых, жилищных, земельных, экологических и иных правоотношений.</a:t>
            </a:r>
          </a:p>
          <a:p>
            <a:r>
              <a:rPr lang="ru-RU" smtClean="0"/>
              <a:t>2) Дела, по которым судьи выдают судебные приказы, подлежащие немедленному исполнению без судебного разбирательства и вызова сторон (взыскание алиментов на несовершеннолетних детей).</a:t>
            </a:r>
          </a:p>
          <a:p>
            <a:r>
              <a:rPr lang="ru-RU" smtClean="0"/>
              <a:t>3) Дела, возникающие из публичных правоотношений (об оспаривании решений, действий или бездействия органов власти и должностных лиц, о защите избирательных прав). </a:t>
            </a:r>
          </a:p>
          <a:p>
            <a:r>
              <a:rPr lang="ru-RU" smtClean="0"/>
              <a:t>4) Дела особого производства (установление отцовства, смерти, усыновление, признание гражданина недееспособным).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22360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D3E02-C77D-4B28-9982-86B96BFCFA4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04.01.2016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www.sliderpoint.org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156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A78A3-329E-48BF-A2D8-35343CD6F35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04.01.2016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www.sliderpoint.org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215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F808C-AB25-46FD-A64F-B2158CC38D0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04.01.2016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www.sliderpoint.org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433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62F86-8C7E-4BBE-B41C-CA46CCB9A2E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04.01.2016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www.sliderpoint.org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669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B807C-009D-4E03-9E4D-DDB255BB009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04.01.2016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www.sliderpoint.org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394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1E061-D191-40BE-818D-B4E4B56C2B8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04.01.2016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www.sliderpoint.org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239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800D3-A8DE-4E7C-B018-1062CD2666E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04.01.2016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www.sliderpoint.org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678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C828C-24FB-4A40-960A-A6353DDDA69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04.01.2016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www.sliderpoint.org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382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47FF9-BD02-4E48-956E-B959A50A305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04.01.2016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www.sliderpoint.org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419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9161A-5488-4535-B924-35317441454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04.01.2016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www.sliderpoint.org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197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9882D-984B-458A-9867-08C818810E1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04.01.2016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www.sliderpoint.org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334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83E272-A9E1-4342-97BF-EC600032439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04.01.2016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www.sliderpoint.org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‹№›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309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052737"/>
            <a:ext cx="7846640" cy="2547714"/>
          </a:xfrm>
        </p:spPr>
        <p:txBody>
          <a:bodyPr>
            <a:normAutofit/>
          </a:bodyPr>
          <a:lstStyle/>
          <a:p>
            <a:r>
              <a:rPr lang="ru-RU" sz="4800" b="1" i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 Antiqua" pitchFamily="18" charset="0"/>
              </a:rPr>
              <a:t>Основные правила и принципы гражданского процесса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861048"/>
            <a:ext cx="7344816" cy="2304256"/>
          </a:xfrm>
        </p:spPr>
        <p:txBody>
          <a:bodyPr>
            <a:normAutofit fontScale="70000" lnSpcReduction="20000"/>
          </a:bodyPr>
          <a:lstStyle/>
          <a:p>
            <a:endParaRPr lang="ru-RU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(Презентация </a:t>
            </a: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вопросов раздела 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«Право» </a:t>
            </a: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Кодификатора </a:t>
            </a:r>
            <a:endParaRPr lang="ru-RU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обществознанию 2011 год (подготовка к ЕГЭ)</a:t>
            </a:r>
          </a:p>
          <a:p>
            <a:pPr algn="l"/>
            <a:endParaRPr lang="ru-RU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Составила</a:t>
            </a:r>
            <a:r>
              <a:rPr lang="ru-RU" i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М.П. Офёркина, учитель истории и обществознания 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МОУ </a:t>
            </a: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«Лицей №18» г. Новочебоксарска Чувашской Республики</a:t>
            </a:r>
          </a:p>
          <a:p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www.sliderpoint.org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31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01192" y="210368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i="1" dirty="0">
                <a:latin typeface="Book Antiqua" pitchFamily="18" charset="0"/>
              </a:rPr>
              <a:t>Принципы гражданского процесса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980728"/>
            <a:ext cx="87849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Принципы гражданского процесса </a:t>
            </a:r>
            <a:r>
              <a:rPr lang="ru-RU" sz="2400" i="1" dirty="0">
                <a:latin typeface="Book Antiqua" pitchFamily="18" charset="0"/>
              </a:rPr>
              <a:t>– основные, исходные положения гражданского судопроизводства. </a:t>
            </a:r>
            <a:endParaRPr lang="ru-RU" sz="2400" i="1" dirty="0" smtClean="0">
              <a:latin typeface="Book Antiqua" pitchFamily="18" charset="0"/>
            </a:endParaRPr>
          </a:p>
          <a:p>
            <a:r>
              <a:rPr lang="ru-RU" sz="2400" i="1" dirty="0" smtClean="0">
                <a:latin typeface="Book Antiqua" pitchFamily="18" charset="0"/>
              </a:rPr>
              <a:t>1</a:t>
            </a:r>
            <a:r>
              <a:rPr lang="ru-RU" sz="2400" i="1" dirty="0">
                <a:latin typeface="Book Antiqua" pitchFamily="18" charset="0"/>
              </a:rPr>
              <a:t>) Осуществление правосудия по гражданским делам только судом.</a:t>
            </a:r>
          </a:p>
          <a:p>
            <a:r>
              <a:rPr lang="ru-RU" sz="2400" i="1" dirty="0" smtClean="0">
                <a:latin typeface="Book Antiqua" pitchFamily="18" charset="0"/>
              </a:rPr>
              <a:t>2</a:t>
            </a:r>
            <a:r>
              <a:rPr lang="ru-RU" sz="2400" i="1" dirty="0">
                <a:latin typeface="Book Antiqua" pitchFamily="18" charset="0"/>
              </a:rPr>
              <a:t>) Равенство всех перед законом и судом (всех граждан РФ, организаций и предприятий, иностранных граждан и иностранных предприятий).</a:t>
            </a:r>
          </a:p>
          <a:p>
            <a:r>
              <a:rPr lang="ru-RU" sz="2400" i="1" dirty="0" smtClean="0">
                <a:latin typeface="Book Antiqua" pitchFamily="18" charset="0"/>
              </a:rPr>
              <a:t>3</a:t>
            </a:r>
            <a:r>
              <a:rPr lang="ru-RU" sz="2400" i="1" dirty="0">
                <a:latin typeface="Book Antiqua" pitchFamily="18" charset="0"/>
              </a:rPr>
              <a:t>) Независимость суда при осуществлении правосудия и подчинение только Федеральному закону.</a:t>
            </a:r>
          </a:p>
          <a:p>
            <a:r>
              <a:rPr lang="ru-RU" sz="2400" i="1" dirty="0" smtClean="0">
                <a:latin typeface="Book Antiqua" pitchFamily="18" charset="0"/>
              </a:rPr>
              <a:t>4</a:t>
            </a:r>
            <a:r>
              <a:rPr lang="ru-RU" sz="2400" i="1" dirty="0">
                <a:latin typeface="Book Antiqua" pitchFamily="18" charset="0"/>
              </a:rPr>
              <a:t>) Гласность судебного разбирательства (может присутствовать любое лицо).</a:t>
            </a:r>
          </a:p>
          <a:p>
            <a:r>
              <a:rPr lang="ru-RU" sz="2400" i="1" dirty="0" smtClean="0">
                <a:latin typeface="Book Antiqua" pitchFamily="18" charset="0"/>
              </a:rPr>
              <a:t>5</a:t>
            </a:r>
            <a:r>
              <a:rPr lang="ru-RU" sz="2400" i="1" dirty="0">
                <a:latin typeface="Book Antiqua" pitchFamily="18" charset="0"/>
              </a:rPr>
              <a:t>) Состязательность и равноправие сторон (суд обязан сохранять объективность, а стороны обладают равными правами участвовать в процессе, доказывать свою правоту, т.е. состязаться перед судом).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www.sliderpoint.org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7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01192" y="210368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i="1" dirty="0">
                <a:latin typeface="Book Antiqua" pitchFamily="18" charset="0"/>
              </a:rPr>
              <a:t>Принципы гражданского процесса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980728"/>
            <a:ext cx="878497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latin typeface="Book Antiqua" pitchFamily="18" charset="0"/>
              </a:rPr>
              <a:t>6) Обязательность судебных постановлений (постановления суда обязательны для всех органов власти, должностных организаций и граждан).</a:t>
            </a:r>
          </a:p>
          <a:p>
            <a:r>
              <a:rPr lang="ru-RU" sz="2400" i="1" dirty="0" smtClean="0">
                <a:latin typeface="Book Antiqua" pitchFamily="18" charset="0"/>
              </a:rPr>
              <a:t>7</a:t>
            </a:r>
            <a:r>
              <a:rPr lang="ru-RU" sz="2400" i="1" dirty="0">
                <a:latin typeface="Book Antiqua" pitchFamily="18" charset="0"/>
              </a:rPr>
              <a:t>) Право на обжалование любых судебных постановлений.     </a:t>
            </a:r>
          </a:p>
          <a:p>
            <a:r>
              <a:rPr lang="ru-RU" sz="2400" i="1" dirty="0" smtClean="0">
                <a:latin typeface="Book Antiqua" pitchFamily="18" charset="0"/>
              </a:rPr>
              <a:t>8</a:t>
            </a:r>
            <a:r>
              <a:rPr lang="ru-RU" sz="2400" i="1" dirty="0">
                <a:latin typeface="Book Antiqua" pitchFamily="18" charset="0"/>
              </a:rPr>
              <a:t>) В соответствии со ст. 128 Конституции РФ судебный корпус в стране формируется путем назначения гражданина на должность судьи. </a:t>
            </a:r>
          </a:p>
          <a:p>
            <a:r>
              <a:rPr lang="ru-RU" sz="2400" i="1" dirty="0" smtClean="0">
                <a:latin typeface="Book Antiqua" pitchFamily="18" charset="0"/>
              </a:rPr>
              <a:t>9</a:t>
            </a:r>
            <a:r>
              <a:rPr lang="ru-RU" sz="2400" i="1" dirty="0">
                <a:latin typeface="Book Antiqua" pitchFamily="18" charset="0"/>
              </a:rPr>
              <a:t>) Статья 68 Конституции РФ гласит, что государственным языком Российской Федерации на всей ее территории является русский язык. В связи с тем, что суды общей юрисдикции в стране отнесены к федеральным судам, судопроизводство в них должно вестись на русском языке (ст. 71, 118 Конституции РФ).</a:t>
            </a:r>
          </a:p>
          <a:p>
            <a:r>
              <a:rPr lang="ru-RU" sz="2400" i="1" dirty="0" smtClean="0">
                <a:latin typeface="Book Antiqua" pitchFamily="18" charset="0"/>
              </a:rPr>
              <a:t>10</a:t>
            </a:r>
            <a:r>
              <a:rPr lang="ru-RU" sz="2400" i="1" dirty="0">
                <a:latin typeface="Book Antiqua" pitchFamily="18" charset="0"/>
              </a:rPr>
              <a:t>) Принцип сочетания устности и письменности.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www.sliderpoint.org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2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i="1" dirty="0">
                <a:latin typeface="Book Antiqua" pitchFamily="18" charset="0"/>
              </a:rPr>
              <a:t>Принципы гражданского процесса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412776"/>
            <a:ext cx="806489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latin typeface="Book Antiqua" pitchFamily="18" charset="0"/>
              </a:rPr>
              <a:t>11) Принцип непосредственности.</a:t>
            </a:r>
          </a:p>
          <a:p>
            <a:r>
              <a:rPr lang="ru-RU" sz="2400" i="1" dirty="0" smtClean="0">
                <a:latin typeface="Book Antiqua" pitchFamily="18" charset="0"/>
              </a:rPr>
              <a:t>Суд </a:t>
            </a:r>
            <a:r>
              <a:rPr lang="ru-RU" sz="2400" i="1" dirty="0">
                <a:latin typeface="Book Antiqua" pitchFamily="18" charset="0"/>
              </a:rPr>
              <a:t>обязан непосредственно заслушать объяснения лиц, участвующих в деле, показания свидетелей, заключения экспертов, ознакомиться с письменными вещественными доказательствами.  </a:t>
            </a:r>
          </a:p>
          <a:p>
            <a:r>
              <a:rPr lang="ru-RU" sz="2400" i="1" dirty="0" smtClean="0">
                <a:latin typeface="Book Antiqua" pitchFamily="18" charset="0"/>
              </a:rPr>
              <a:t>12</a:t>
            </a:r>
            <a:r>
              <a:rPr lang="ru-RU" sz="2400" i="1" dirty="0">
                <a:latin typeface="Book Antiqua" pitchFamily="18" charset="0"/>
              </a:rPr>
              <a:t>) Принцип непрерывности.</a:t>
            </a:r>
          </a:p>
          <a:p>
            <a:r>
              <a:rPr lang="ru-RU" sz="2400" i="1" dirty="0" smtClean="0">
                <a:latin typeface="Book Antiqua" pitchFamily="18" charset="0"/>
              </a:rPr>
              <a:t>Суд </a:t>
            </a:r>
            <a:r>
              <a:rPr lang="ru-RU" sz="2400" i="1" dirty="0">
                <a:latin typeface="Book Antiqua" pitchFamily="18" charset="0"/>
              </a:rPr>
              <a:t>не вправе рассматривать другие дела, пока не разрешит ранее начатое. В случае, если при определенных обстоятельствах произведена замена одного </a:t>
            </a:r>
            <a:r>
              <a:rPr lang="ru-RU" sz="2400" i="1">
                <a:latin typeface="Book Antiqua" pitchFamily="18" charset="0"/>
              </a:rPr>
              <a:t>из </a:t>
            </a:r>
            <a:r>
              <a:rPr lang="ru-RU" sz="2400" i="1" smtClean="0">
                <a:latin typeface="Book Antiqua" pitchFamily="18" charset="0"/>
              </a:rPr>
              <a:t>судей </a:t>
            </a:r>
            <a:r>
              <a:rPr lang="ru-RU" sz="2400" i="1" dirty="0">
                <a:latin typeface="Book Antiqua" pitchFamily="18" charset="0"/>
              </a:rPr>
              <a:t>в процессе рассмотрения дела, его разбирательство должно быть произведено с самого начала (ст. 146 ГПК).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www.sliderpoint.org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02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i="1" dirty="0">
                <a:latin typeface="Book Antiqua" pitchFamily="18" charset="0"/>
              </a:rPr>
              <a:t>Гражданский процесс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412776"/>
            <a:ext cx="80648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Гражданский процесс </a:t>
            </a:r>
            <a:r>
              <a:rPr lang="ru-RU" sz="2400" i="1" dirty="0">
                <a:latin typeface="Book Antiqua" pitchFamily="18" charset="0"/>
              </a:rPr>
              <a:t>– урегулированная нормами гражданского процессуального права деятельность судебных органов по рассмотрению и разрешению отнесенных к их ведению гражданских дел в целях охраны прав, законных интересов граждан, организаций и в целом государственных и общественных интересов, а также по принудительному исполнению постановлений судов и других предусмотренных законом органов.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www.sliderpoint.org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39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90376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i="1" dirty="0">
                <a:latin typeface="Book Antiqua" pitchFamily="18" charset="0"/>
              </a:rPr>
              <a:t>Участники гражданского процесса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052736"/>
            <a:ext cx="88924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1) Лица, участвующие в деле.</a:t>
            </a:r>
          </a:p>
          <a:p>
            <a:r>
              <a:rPr lang="ru-RU" sz="2400" i="1" dirty="0" smtClean="0">
                <a:latin typeface="Book Antiqua" pitchFamily="18" charset="0"/>
              </a:rPr>
              <a:t>Стороны </a:t>
            </a:r>
            <a:r>
              <a:rPr lang="ru-RU" sz="2400" i="1" dirty="0">
                <a:latin typeface="Book Antiqua" pitchFamily="18" charset="0"/>
              </a:rPr>
              <a:t>в споре: </a:t>
            </a:r>
            <a:r>
              <a:rPr lang="ru-R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истец</a:t>
            </a:r>
            <a:r>
              <a:rPr lang="ru-RU" sz="2400" i="1" dirty="0">
                <a:latin typeface="Book Antiqua" pitchFamily="18" charset="0"/>
              </a:rPr>
              <a:t>, предъявляющий требования, и </a:t>
            </a:r>
            <a:r>
              <a:rPr lang="ru-RU" sz="2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ответчик</a:t>
            </a:r>
            <a:r>
              <a:rPr lang="ru-RU" sz="2400" i="1" dirty="0">
                <a:latin typeface="Book Antiqua" pitchFamily="18" charset="0"/>
              </a:rPr>
              <a:t>, к которому требования предъявляются.</a:t>
            </a:r>
          </a:p>
          <a:p>
            <a:r>
              <a:rPr lang="ru-RU" sz="2400" i="1" dirty="0" smtClean="0">
                <a:latin typeface="Book Antiqua" pitchFamily="18" charset="0"/>
              </a:rPr>
              <a:t>Могут </a:t>
            </a:r>
            <a:r>
              <a:rPr lang="ru-RU" sz="2400" i="1" dirty="0">
                <a:latin typeface="Book Antiqua" pitchFamily="18" charset="0"/>
              </a:rPr>
              <a:t>участвовать третьи лица (т.е. лица, имеющие собственный интерес в деле), прокурор, лица, которые вправе выступать в защиту других лиц либо в защиту государственных или общественных </a:t>
            </a:r>
            <a:r>
              <a:rPr lang="ru-RU" sz="2400" i="1" dirty="0" err="1" smtClean="0">
                <a:latin typeface="Book Antiqua" pitchFamily="18" charset="0"/>
              </a:rPr>
              <a:t>интересов.Участвовать</a:t>
            </a:r>
            <a:r>
              <a:rPr lang="ru-RU" sz="2400" i="1" dirty="0" smtClean="0">
                <a:latin typeface="Book Antiqua" pitchFamily="18" charset="0"/>
              </a:rPr>
              <a:t> </a:t>
            </a:r>
            <a:r>
              <a:rPr lang="ru-RU" sz="2400" i="1" dirty="0">
                <a:latin typeface="Book Antiqua" pitchFamily="18" charset="0"/>
              </a:rPr>
              <a:t>в процессе вправе только лица, обладающие процессуальной дееспособностью (для граждан наступает с 18 лет). Для юридических лиц дееспособность возникает с момента их регистрации</a:t>
            </a:r>
            <a:r>
              <a:rPr lang="ru-RU" sz="2400" i="1" dirty="0" smtClean="0">
                <a:latin typeface="Book Antiqua" pitchFamily="18" charset="0"/>
              </a:rPr>
              <a:t>. Права </a:t>
            </a:r>
            <a:r>
              <a:rPr lang="ru-RU" sz="2400" i="1" dirty="0">
                <a:latin typeface="Book Antiqua" pitchFamily="18" charset="0"/>
              </a:rPr>
              <a:t>лиц, участвующих в деле: знакомиться с материалами дела, заявлять ходатайства, задавать вопросы участникам процесса. </a:t>
            </a:r>
          </a:p>
          <a:p>
            <a:r>
              <a:rPr lang="ru-RU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2</a:t>
            </a:r>
            <a:r>
              <a:rPr lang="ru-R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) Лица, способствующие (помогающие) делу: </a:t>
            </a:r>
            <a:r>
              <a:rPr lang="ru-RU" sz="2400" i="1" dirty="0">
                <a:latin typeface="Book Antiqua" pitchFamily="18" charset="0"/>
              </a:rPr>
              <a:t>свидетели, эксперты, переводчики, специалисты.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www.sliderpoint.org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11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i="1" dirty="0">
                <a:latin typeface="Book Antiqua" pitchFamily="18" charset="0"/>
              </a:rPr>
              <a:t>Средства установления истины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412776"/>
            <a:ext cx="79208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Доказательства и доказывания </a:t>
            </a:r>
            <a:r>
              <a:rPr lang="ru-RU" sz="2800" i="1" dirty="0">
                <a:latin typeface="Book Antiqua" pitchFamily="18" charset="0"/>
              </a:rPr>
              <a:t>– процессуальные средства для установления истины в суде.</a:t>
            </a:r>
          </a:p>
          <a:p>
            <a:endParaRPr lang="ru-RU" sz="2800" i="1" dirty="0">
              <a:latin typeface="Book Antiqua" pitchFamily="18" charset="0"/>
            </a:endParaRPr>
          </a:p>
          <a:p>
            <a:r>
              <a:rPr lang="ru-RU" sz="28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Виды доказательств: </a:t>
            </a:r>
            <a:r>
              <a:rPr lang="ru-RU" sz="2800" i="1" dirty="0">
                <a:latin typeface="Book Antiqua" pitchFamily="18" charset="0"/>
              </a:rPr>
              <a:t>объяснения сторон и третьих лиц, свидетельские показания, письменные доказательства (документы, корреспонденция), вещественные доказательства (предметы), аудио- и видеозаписи, заключение эксперта.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www.sliderpoint.org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01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i="1" dirty="0">
                <a:latin typeface="Book Antiqua" pitchFamily="18" charset="0"/>
              </a:rPr>
              <a:t> Процессуальные сроки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700808"/>
            <a:ext cx="77048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Процессуальные сроки, </a:t>
            </a:r>
            <a:r>
              <a:rPr lang="ru-RU" sz="2800" i="1" dirty="0">
                <a:latin typeface="Book Antiqua" pitchFamily="18" charset="0"/>
              </a:rPr>
              <a:t>т.е. сроки для выполнения процессуальных действий, призваны регулировать продолжительность процесса, иначе он мог бы тянуться бесконечно (2 месяца – общий срок для рассмотрения судом иска, 10 дней – для обжалования решения и т.д.).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www.sliderpoint.org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95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i="1" dirty="0">
                <a:latin typeface="Book Antiqua" pitchFamily="18" charset="0"/>
              </a:rPr>
              <a:t> Дела, рассматриваемые судом в гражданском процессе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412776"/>
            <a:ext cx="86409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latin typeface="Book Antiqua" pitchFamily="18" charset="0"/>
              </a:rPr>
              <a:t>1) Исковые дела по спорам, возникающим из гражданских, семейных, трудовых, жилищных, земельных, экологических и иных правоотношений.</a:t>
            </a:r>
          </a:p>
          <a:p>
            <a:r>
              <a:rPr lang="ru-RU" sz="2400" i="1" dirty="0" smtClean="0">
                <a:latin typeface="Book Antiqua" pitchFamily="18" charset="0"/>
              </a:rPr>
              <a:t>2</a:t>
            </a:r>
            <a:r>
              <a:rPr lang="ru-RU" sz="2400" i="1" dirty="0">
                <a:latin typeface="Book Antiqua" pitchFamily="18" charset="0"/>
              </a:rPr>
              <a:t>) Дела, по которым судьи выдают судебные приказы, подлежащие немедленному исполнению без судебного разбирательства и вызова сторон (взыскание алиментов на несовершеннолетних детей).</a:t>
            </a:r>
          </a:p>
          <a:p>
            <a:r>
              <a:rPr lang="ru-RU" sz="2400" i="1" dirty="0" smtClean="0">
                <a:latin typeface="Book Antiqua" pitchFamily="18" charset="0"/>
              </a:rPr>
              <a:t>3</a:t>
            </a:r>
            <a:r>
              <a:rPr lang="ru-RU" sz="2400" i="1" dirty="0">
                <a:latin typeface="Book Antiqua" pitchFamily="18" charset="0"/>
              </a:rPr>
              <a:t>) Дела, возникающие из публичных правоотношений (об оспаривании решений, действий или бездействия органов власти и должностных лиц, о защите избирательных прав). </a:t>
            </a:r>
          </a:p>
          <a:p>
            <a:r>
              <a:rPr lang="ru-RU" sz="2400" i="1" dirty="0" smtClean="0">
                <a:latin typeface="Book Antiqua" pitchFamily="18" charset="0"/>
              </a:rPr>
              <a:t>4</a:t>
            </a:r>
            <a:r>
              <a:rPr lang="ru-RU" sz="2400" i="1" dirty="0">
                <a:latin typeface="Book Antiqua" pitchFamily="18" charset="0"/>
              </a:rPr>
              <a:t>) Дела особого производства (установление отцовства, смерти, усыновление, признание гражданина недееспособным).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www.sliderpoint.org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82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2172</Words>
  <Application>Microsoft Office PowerPoint</Application>
  <PresentationFormat>Екран (4:3)</PresentationFormat>
  <Paragraphs>155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0" baseType="lpstr">
      <vt:lpstr>1_Тема Office</vt:lpstr>
      <vt:lpstr>Основные правила и принципы гражданского процесса</vt:lpstr>
      <vt:lpstr>Принципы гражданского процесса</vt:lpstr>
      <vt:lpstr>Принципы гражданского процесса</vt:lpstr>
      <vt:lpstr>Принципы гражданского процесса</vt:lpstr>
      <vt:lpstr>Гражданский процесс</vt:lpstr>
      <vt:lpstr>Участники гражданского процесса</vt:lpstr>
      <vt:lpstr>Средства установления истины</vt:lpstr>
      <vt:lpstr> Процессуальные сроки</vt:lpstr>
      <vt:lpstr> Дела, рассматриваемые судом в гражданском процессе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правила и принципы гражданского процесса</dc:title>
  <cp:lastModifiedBy>LEGION</cp:lastModifiedBy>
  <cp:revision>9</cp:revision>
  <dcterms:modified xsi:type="dcterms:W3CDTF">2016-01-04T08:07:51Z</dcterms:modified>
</cp:coreProperties>
</file>