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5430EE"/>
    <a:srgbClr val="5D5E52"/>
    <a:srgbClr val="40704D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4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CEF96-F591-4A29-87AE-18123AAC2CEE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FF43A-456D-4240-96E6-EDCF320C4D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9186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Работу выполнила </a:t>
            </a:r>
            <a:br>
              <a:rPr lang="ru-RU" smtClean="0"/>
            </a:br>
            <a:r>
              <a:rPr lang="ru-RU" smtClean="0"/>
              <a:t>Ученица 10 класса</a:t>
            </a:r>
            <a:br>
              <a:rPr lang="ru-RU" smtClean="0"/>
            </a:br>
            <a:r>
              <a:rPr lang="ru-RU" smtClean="0"/>
              <a:t>МКОУ «СОШ №30»</a:t>
            </a:r>
            <a:br>
              <a:rPr lang="ru-RU" smtClean="0"/>
            </a:br>
            <a:r>
              <a:rPr lang="ru-RU" smtClean="0"/>
              <a:t>г. Михайловска</a:t>
            </a:r>
            <a:br>
              <a:rPr lang="ru-RU" smtClean="0"/>
            </a:br>
            <a:r>
              <a:rPr lang="ru-RU" smtClean="0"/>
              <a:t>Черкашина Лиана </a:t>
            </a:r>
            <a:br>
              <a:rPr lang="ru-RU" smtClean="0"/>
            </a:br>
            <a:r>
              <a:rPr lang="ru-RU" smtClean="0"/>
              <a:t>Проверил:</a:t>
            </a:r>
            <a:br>
              <a:rPr lang="ru-RU" smtClean="0"/>
            </a:br>
            <a:r>
              <a:rPr lang="ru-RU" smtClean="0"/>
              <a:t> Учитель экономики:</a:t>
            </a:r>
            <a:br>
              <a:rPr lang="ru-RU" smtClean="0"/>
            </a:br>
            <a:r>
              <a:rPr lang="ru-RU" smtClean="0"/>
              <a:t>Шевченко </a:t>
            </a:r>
            <a:br>
              <a:rPr lang="ru-RU" smtClean="0"/>
            </a:br>
            <a:r>
              <a:rPr lang="ru-RU" smtClean="0"/>
              <a:t>Галина Геннадиевна</a:t>
            </a:r>
          </a:p>
          <a:p>
            <a:r>
              <a:rPr lang="ru-RU" smtClean="0"/>
              <a:t>Куда </a:t>
            </a:r>
          </a:p>
          <a:p>
            <a:r>
              <a:rPr lang="ru-RU" smtClean="0"/>
              <a:t>уходят</a:t>
            </a:r>
          </a:p>
          <a:p>
            <a:r>
              <a:rPr lang="ru-RU" smtClean="0"/>
              <a:t>деньги?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Работу выполнила </a:t>
            </a:r>
            <a:br>
              <a:rPr lang="ru-RU" smtClean="0"/>
            </a:br>
            <a:r>
              <a:rPr lang="ru-RU" smtClean="0"/>
              <a:t>Ученица 10 класса</a:t>
            </a:r>
            <a:br>
              <a:rPr lang="ru-RU" smtClean="0"/>
            </a:br>
            <a:r>
              <a:rPr lang="ru-RU" smtClean="0"/>
              <a:t>МКОУ «СОШ №30»</a:t>
            </a:r>
            <a:br>
              <a:rPr lang="ru-RU" smtClean="0"/>
            </a:br>
            <a:r>
              <a:rPr lang="ru-RU" smtClean="0"/>
              <a:t>г. Михайловска</a:t>
            </a:r>
            <a:br>
              <a:rPr lang="ru-RU" smtClean="0"/>
            </a:br>
            <a:r>
              <a:rPr lang="ru-RU" smtClean="0"/>
              <a:t>Черкашина Лиана </a:t>
            </a:r>
            <a:br>
              <a:rPr lang="ru-RU" smtClean="0"/>
            </a:br>
            <a:r>
              <a:rPr lang="ru-RU" smtClean="0"/>
              <a:t>Проверил:</a:t>
            </a:r>
            <a:br>
              <a:rPr lang="ru-RU" smtClean="0"/>
            </a:br>
            <a:r>
              <a:rPr lang="ru-RU" smtClean="0"/>
              <a:t> Учитель экономики:</a:t>
            </a:r>
            <a:br>
              <a:rPr lang="ru-RU" smtClean="0"/>
            </a:br>
            <a:r>
              <a:rPr lang="ru-RU" smtClean="0"/>
              <a:t>Шевченко </a:t>
            </a:r>
            <a:br>
              <a:rPr lang="ru-RU" smtClean="0"/>
            </a:br>
            <a:r>
              <a:rPr lang="ru-RU" smtClean="0"/>
              <a:t>Галина Геннадиевна</a:t>
            </a:r>
          </a:p>
          <a:p>
            <a:r>
              <a:rPr lang="ru-RU" smtClean="0"/>
              <a:t>Куда </a:t>
            </a:r>
          </a:p>
          <a:p>
            <a:r>
              <a:rPr lang="ru-RU" smtClean="0"/>
              <a:t>уходят</a:t>
            </a:r>
          </a:p>
          <a:p>
            <a:r>
              <a:rPr lang="ru-RU" smtClean="0"/>
              <a:t>деньги?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8184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расходы</a:t>
            </a:r>
          </a:p>
          <a:p>
            <a:r>
              <a:rPr lang="ru-RU" smtClean="0"/>
              <a:t>Расходы- это траты на содержание, услуги.</a:t>
            </a:r>
          </a:p>
          <a:p>
            <a:r>
              <a:rPr lang="ru-RU" smtClean="0"/>
              <a:t>Бывают:</a:t>
            </a:r>
          </a:p>
          <a:p>
            <a:r>
              <a:rPr lang="ru-RU" smtClean="0"/>
              <a:t>Краткосрочные расходы</a:t>
            </a:r>
          </a:p>
          <a:p>
            <a:r>
              <a:rPr lang="ru-RU" smtClean="0"/>
              <a:t>Среднесрочные</a:t>
            </a:r>
          </a:p>
          <a:p>
            <a:r>
              <a:rPr lang="ru-RU" smtClean="0"/>
              <a:t>Долгосрочные.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расходы</a:t>
            </a:r>
          </a:p>
          <a:p>
            <a:r>
              <a:rPr lang="ru-RU" smtClean="0"/>
              <a:t>Расходы- это траты на содержание, услуги.</a:t>
            </a:r>
          </a:p>
          <a:p>
            <a:r>
              <a:rPr lang="ru-RU" smtClean="0"/>
              <a:t>Бывают:</a:t>
            </a:r>
          </a:p>
          <a:p>
            <a:r>
              <a:rPr lang="ru-RU" smtClean="0"/>
              <a:t>Краткосрочные расходы</a:t>
            </a:r>
          </a:p>
          <a:p>
            <a:r>
              <a:rPr lang="ru-RU" smtClean="0"/>
              <a:t>Среднесрочные</a:t>
            </a:r>
          </a:p>
          <a:p>
            <a:r>
              <a:rPr lang="ru-RU" smtClean="0"/>
              <a:t>Долгосрочные.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72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Вывод</a:t>
            </a:r>
          </a:p>
          <a:p>
            <a:r>
              <a:rPr lang="ru-RU" smtClean="0"/>
              <a:t>В доходную часть попадают все доходы, которые планируется получить за определенное время, в расходной части, соответственно, отображаются все предполагаемые расходы. Если расход не превышает доход бюджета, то называют сбалансированным.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Вывод</a:t>
            </a:r>
          </a:p>
          <a:p>
            <a:r>
              <a:rPr lang="ru-RU" smtClean="0"/>
              <a:t>В доходную часть попадают все доходы, которые планируется получить за определенное время, в расходной части, соответственно, отображаются все предполагаемые расходы. Если расход не превышает доход бюджета, то называют сбалансированным.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083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Расчет семейного бюджета.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Самый удобный способ планирования семейного бюджета – это используемая на предприятиях - теория бюджетирования. </a:t>
            </a:r>
          </a:p>
          <a:p>
            <a:r>
              <a:rPr lang="ru-RU" smtClean="0"/>
              <a:t> По вычислению этот способ схож со способом составления формулы семейного бюджета.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Расчет семейного бюджета.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Самый удобный способ планирования семейного бюджета – это используемая на предприятиях - теория бюджетирования. </a:t>
            </a:r>
          </a:p>
          <a:p>
            <a:r>
              <a:rPr lang="ru-RU" smtClean="0"/>
              <a:t> По вычислению этот способ схож со способом составления формулы семейного бюджета.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952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1) Составляется таблица. Столбцов в ней будет три, а строк для начала – две: доходная и расходная части бюджета.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2) Исследуются расходы из бюджета семьи.</a:t>
            </a:r>
          </a:p>
          <a:p>
            <a:r>
              <a:rPr lang="ru-RU" smtClean="0"/>
              <a:t>3) Ежедневно ведутся записи расходов.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1) Составляется таблица. Столбцов в ней будет три, а строк для начала – две: доходная и расходная части бюджета.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2) Исследуются расходы из бюджета семьи.</a:t>
            </a:r>
          </a:p>
          <a:p>
            <a:r>
              <a:rPr lang="ru-RU" smtClean="0"/>
              <a:t>3) Ежедневно ведутся записи расходов.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9549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Распределение финансовых средств, для семейного бюджета.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К распределению финансовых средств, для семейных нужд, существует два основных подхода. </a:t>
            </a:r>
          </a:p>
          <a:p>
            <a:r>
              <a:rPr lang="ru-RU" smtClean="0"/>
              <a:t>I. Все члены семьи складывают свою зарплату в общую семейную кассу и в течение месяца берут оттуда финансовые средства и на семейные, и на личные расходы. Этот способ идеален для очень дружных семейных пар. </a:t>
            </a:r>
          </a:p>
          <a:p>
            <a:r>
              <a:rPr lang="ru-RU" smtClean="0"/>
              <a:t>II. Деление дохода каждого члена семьи на две части: общественную и личную. Общественная часть включает суммы на общие семейные нужды: коммунальные платежи, продукты, покупку мебели и бытовой техники. На что тратить личную часть дохода – каждый решает сам.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Распределение финансовых средств, для семейного бюджета.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К распределению финансовых средств, для семейных нужд, существует два основных подхода. </a:t>
            </a:r>
          </a:p>
          <a:p>
            <a:r>
              <a:rPr lang="ru-RU" smtClean="0"/>
              <a:t>I. Все члены семьи складывают свою зарплату в общую семейную кассу и в течение месяца берут оттуда финансовые средства и на семейные, и на личные расходы. Этот способ идеален для очень дружных семейных пар. </a:t>
            </a:r>
          </a:p>
          <a:p>
            <a:r>
              <a:rPr lang="ru-RU" smtClean="0"/>
              <a:t>II. Деление дохода каждого члена семьи на две части: общественную и личную. Общественная часть включает суммы на общие семейные нужды: коммунальные платежи, продукты, покупку мебели и бытовой техники. На что тратить личную часть дохода – каждый решает сам.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7114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Еще один вариант, когда один член из семейства, зарабатывающий значительно больше другого, полностью берет на себя оплату всех крупных семейных расходов. В большинстве семей преобладает второй подход к распределению финансовых средств.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Еще один вариант, когда один член из семейства, зарабатывающий значительно больше другого, полностью берет на себя оплату всех крупных семейных расходов. В большинстве семей преобладает второй подход к распределению финансовых средств.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435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Рекомендации по использованию </a:t>
            </a:r>
            <a:br>
              <a:rPr lang="ru-RU" smtClean="0"/>
            </a:br>
            <a:r>
              <a:rPr lang="ru-RU" smtClean="0"/>
              <a:t> экономного расходования доходов семьи.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Чтобы лучше контролировать свои ежедневные расходы, определите месячную сумму повседневных расходов и разделите ее на количество дней – так вы получите сумму, которую без опаски можно потратить за день. Если же вдруг вы потратили больше запланированного, на следующий день готовьтесь затянуть пояс: необходимо восстановить баланс.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Рекомендации по использованию </a:t>
            </a:r>
            <a:br>
              <a:rPr lang="ru-RU" smtClean="0"/>
            </a:br>
            <a:r>
              <a:rPr lang="ru-RU" smtClean="0"/>
              <a:t> экономного расходования доходов семьи.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Чтобы лучше контролировать свои ежедневные расходы, определите месячную сумму повседневных расходов и разделите ее на количество дней – так вы получите сумму, которую без опаски можно потратить за день. Если же вдруг вы потратили больше запланированного, на следующий день готовьтесь затянуть пояс: необходимо восстановить баланс.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99654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Никогда не старайтесь экономить на всем подряд – ни к чему хорошему это не приведет. Существуют вещи, на которых экономить нельзя - это полноценное питание, отдых, образование – своё и детей.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Никогда не старайтесь экономить на всем подряд – ни к чему хорошему это не приведет. Существуют вещи, на которых экономить нельзя - это полноценное питание, отдых, образование – своё и детей.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8763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2) Анализировать семейные расходы – может быть, какие-то статьи можно убрать,  а другие, наоборот, - добавить.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2) Анализировать семейные расходы – может быть, какие-то статьи можно убрать,  а другие, наоборот, - добавить.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207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3) Для расчета семейного бюджета удобно использовать электронные таблицы. В электронных таблицах можно производить любые расчеты, применяемые в бухгалтерии, а также строить диаграммы и графики.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3) Для расчета семейного бюджета удобно использовать электронные таблицы. В электронных таблицах можно производить любые расчеты, применяемые в бухгалтерии, а также строить диаграммы и графики.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740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Семейный бюджет</a:t>
            </a:r>
          </a:p>
          <a:p>
            <a:r>
              <a:rPr lang="ru-RU" smtClean="0"/>
              <a:t>Семейный бюджет- одна из важнейших составляющих каждой семьи. Часто именно неумение вести семейный бюджет и грамотно распоряжаться теми средствами, которые есть, приводит семью к взаимному разочарованию, обидам и недовольству.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Семейный бюджет</a:t>
            </a:r>
          </a:p>
          <a:p>
            <a:r>
              <a:rPr lang="ru-RU" smtClean="0"/>
              <a:t>Семейный бюджет- одна из важнейших составляющих каждой семьи. Часто именно неумение вести семейный бюджет и грамотно распоряжаться теми средствами, которые есть, приводит семью к взаимному разочарованию, обидам и недовольству.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08381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4) Можно завести расчетную тетрадь. В расчётной тетради должны быть указаны дата и количество поступающих денег, плановые расходы и фактические затраты. Расходы могут быть постоянными и непостоянными.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4) Можно завести расчетную тетрадь. В расчётной тетради должны быть указаны дата и количество поступающих денег, плановые расходы и фактические затраты. Расходы могут быть постоянными и непостоянными.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43020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Иногда, просматривая семейный бюджет, можно совершить неожиданные открытия, обнаружив, сколько средств уходит на такие вещи, без которых вполне можно обойтись - будь то покупка сладостей или бесконтрольное многочасовое сидение в интернете. И тогда вы сами уже будете вносить необходимые корректировки, тем самым постоянно совершенствуя свой бюджет. А, возможно, со временем у вас выработаются и свои подходы к планированию семейного бюджета.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Иногда, просматривая семейный бюджет, можно совершить неожиданные открытия, обнаружив, сколько средств уходит на такие вещи, без которых вполне можно обойтись - будь то покупка сладостей или бесконтрольное многочасовое сидение в интернете. И тогда вы сами уже будете вносить необходимые корректировки, тем самым постоянно совершенствуя свой бюджет. А, возможно, со временем у вас выработаются и свои подходы к планированию семейного бюджета.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84784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Это поможет реальнее спланировать, будущие расходы. 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Это поможет реальнее спланировать, будущие расходы. 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903508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Если вы решите какую-то сумму откладывать в качестве сбережений, то её тоже надо рассчитывать как постоянный, обязательный расход. Прежде, чем рассчитывать деньги дальше,  вспомните, нет ли у вас финансовых платежей (кредит, ссуда,  долги). Когда вы из общей суммы ваших денежных поступлений на месяц вычтите суммы на финансовые платежи и постоянные расходы, то останутся деньги на непостоянные расходы: на продукты, одежду, обувь, услуги и товары повседневного спроса, прием гостей, подарки, лекарства, развлечения и т.д.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Если вы решите какую-то сумму откладывать в качестве сбережений, то её тоже надо рассчитывать как постоянный, обязательный расход. Прежде, чем рассчитывать деньги дальше,  вспомните, нет ли у вас финансовых платежей (кредит, ссуда,  долги). Когда вы из общей суммы ваших денежных поступлений на месяц вычтите суммы на финансовые платежи и постоянные расходы, то останутся деньги на непостоянные расходы: на продукты, одежду, обувь, услуги и товары повседневного спроса, прием гостей, подарки, лекарства, развлечения и т.д.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47485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Надо учесть, что именно за счёт непостоянных расходов получается экономия или перерасход средств. Если останутся деньги при планировании, их можно зарезервировать, это будет ваш неприкосновенный запас, на всякий случай.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Надо учесть, что именно за счёт непостоянных расходов получается экономия или перерасход средств. Если останутся деньги при планировании, их можно зарезервировать, это будет ваш неприкосновенный запас, на всякий случай.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87858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Заключение.</a:t>
            </a:r>
          </a:p>
          <a:p>
            <a:r>
              <a:rPr lang="ru-RU" smtClean="0"/>
              <a:t>Каждое предприятие ведёт бюджет своих дел, потому что без бюджета они быстро обанкротятся и исчезнут. Когда дело касается семьи, то процесс длится дольше. Но конец точно такой же - без семейного бюджета люди приходят к разорению, бедноте и нищете, загоняя себя в очередные долги и кредиты. Именно поэтому в каждой семье ведется хотя бы какой-нибудь учет средств.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Заключение.</a:t>
            </a:r>
          </a:p>
          <a:p>
            <a:r>
              <a:rPr lang="ru-RU" smtClean="0"/>
              <a:t>Каждое предприятие ведёт бюджет своих дел, потому что без бюджета они быстро обанкротятся и исчезнут. Когда дело касается семьи, то процесс длится дольше. Но конец точно такой же - без семейного бюджета люди приходят к разорению, бедноте и нищете, загоняя себя в очередные долги и кредиты. Именно поэтому в каждой семье ведется хотя бы какой-нибудь учет средств.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33916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 каждой семьи свой бюджет. Он включает средства, необходимые для существования. В нем объединяются результаты совокупного труда в виде доходов и возможности последующего потребления в виде расходов.  Для того чтобы эффективно использовать свои доходы, семья должна правильно составить свой бюджет, тщательно продумать покупки и делать сбережения для достижения своих целей. Для составления семейного бюджета необходимо составить список всех источников доходов членов семьи. В статье расходов нужно перечислить все, за что надо заплатить в течение месяца (квартплата и услуги, питание, проезд, уплата налогов и взносов и прочие расходы семьи).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 каждой семьи свой бюджет. Он включает средства, необходимые для существования. В нем объединяются результаты совокупного труда в виде доходов и возможности последующего потребления в виде расходов.  Для того чтобы эффективно использовать свои доходы, семья должна правильно составить свой бюджет, тщательно продумать покупки и делать сбережения для достижения своих целей. Для составления семейного бюджета необходимо составить список всех источников доходов членов семьи. В статье расходов нужно перечислить все, за что надо заплатить в течение месяца (квартплата и услуги, питание, проезд, уплата налогов и взносов и прочие расходы семьи).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20730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Нужно анализировать свой бюджет в каждой семьи.</a:t>
            </a:r>
          </a:p>
          <a:p>
            <a:r>
              <a:rPr lang="ru-RU" smtClean="0"/>
              <a:t>Используя рационально свой доход, никогда не окажешься в долгах. </a:t>
            </a:r>
          </a:p>
          <a:p>
            <a:r>
              <a:rPr lang="ru-RU" smtClean="0"/>
              <a:t>Семейный бюджет играет значительную роль в жизни каждого человека.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Нужно анализировать свой бюджет в каждой семьи.</a:t>
            </a:r>
          </a:p>
          <a:p>
            <a:r>
              <a:rPr lang="ru-RU" smtClean="0"/>
              <a:t>Используя рационально свой доход, никогда не окажешься в долгах. </a:t>
            </a:r>
          </a:p>
          <a:p>
            <a:r>
              <a:rPr lang="ru-RU" smtClean="0"/>
              <a:t>Семейный бюджет играет значительную роль в жизни каждого человека.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98922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Использованные ресурсы:</a:t>
            </a:r>
          </a:p>
          <a:p>
            <a:r>
              <a:rPr lang="ru-RU" smtClean="0"/>
              <a:t>Новая иллюстрированная энциклопедия, Москва ООО «ТД «Издательство мир книги» научное издательство «Большая Российская Энциклопедия», 2006 год.</a:t>
            </a:r>
          </a:p>
          <a:p>
            <a:r>
              <a:rPr lang="ru-RU" smtClean="0"/>
              <a:t>Аллен Р. Г. « Множественные источники дохода», Москва ООО «ТД «Издательство мир книги», 2004</a:t>
            </a:r>
          </a:p>
          <a:p>
            <a:r>
              <a:rPr lang="ru-RU" smtClean="0"/>
              <a:t>Новидкий В.М. «Эффективное планирование семейного бюджета», Москва ООО «ТД «Издательство мир книги», 2009</a:t>
            </a:r>
          </a:p>
          <a:p>
            <a:r>
              <a:rPr lang="ru-RU" smtClean="0"/>
              <a:t>Острикова Г.С. «Семейный бюджет, или кто положил деньги в тумбочку?», Москва ООО «ТД «Издательство мир книги», 2010 г.</a:t>
            </a:r>
          </a:p>
          <a:p>
            <a:r>
              <a:rPr lang="ru-RU" smtClean="0"/>
              <a:t>http://letitbit.net/download/2f16973abdf7c96/1000_sovet.zip.html</a:t>
            </a:r>
          </a:p>
          <a:p>
            <a:r>
              <a:rPr lang="ru-RU" smtClean="0"/>
              <a:t>http://www.sun-hands.ru/6bydget6sostav.htmета, то называют сбалансированным.</a:t>
            </a:r>
          </a:p>
          <a:p>
            <a:r>
              <a:rPr lang="ru-RU" smtClean="0"/>
              <a:t>http://images.yandex.ru/yandsearch?p=25&amp;text=%D0%B4%D0%B5%D0%BD%D1%8C%D0%B3%D0%B8&amp;rpt=image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Использованные ресурсы:</a:t>
            </a:r>
          </a:p>
          <a:p>
            <a:r>
              <a:rPr lang="ru-RU" smtClean="0"/>
              <a:t>Новая иллюстрированная энциклопедия, Москва ООО «ТД «Издательство мир книги» научное издательство «Большая Российская Энциклопедия», 2006 год.</a:t>
            </a:r>
          </a:p>
          <a:p>
            <a:r>
              <a:rPr lang="ru-RU" smtClean="0"/>
              <a:t>Аллен Р. Г. « Множественные источники дохода», Москва ООО «ТД «Издательство мир книги», 2004</a:t>
            </a:r>
          </a:p>
          <a:p>
            <a:r>
              <a:rPr lang="ru-RU" smtClean="0"/>
              <a:t>Новидкий В.М. «Эффективное планирование семейного бюджета», Москва ООО «ТД «Издательство мир книги», 2009</a:t>
            </a:r>
          </a:p>
          <a:p>
            <a:r>
              <a:rPr lang="ru-RU" smtClean="0"/>
              <a:t>Острикова Г.С. «Семейный бюджет, или кто положил деньги в тумбочку?», Москва ООО «ТД «Издательство мир книги», 2010 г.</a:t>
            </a:r>
          </a:p>
          <a:p>
            <a:r>
              <a:rPr lang="ru-RU" smtClean="0"/>
              <a:t>http://letitbit.net/download/2f16973abdf7c96/1000_sovet.zip.html</a:t>
            </a:r>
          </a:p>
          <a:p>
            <a:r>
              <a:rPr lang="ru-RU" smtClean="0"/>
              <a:t>http://www.sun-hands.ru/6bydget6sostav.htmета, то называют сбалансированным.</a:t>
            </a:r>
          </a:p>
          <a:p>
            <a:r>
              <a:rPr lang="ru-RU" smtClean="0"/>
              <a:t>http://images.yandex.ru/yandsearch?p=25&amp;text=%D0%B4%D0%B5%D0%BD%D1%8C%D0%B3%D0%B8&amp;rpt=image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5240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Спасибо </a:t>
            </a:r>
          </a:p>
          <a:p>
            <a:r>
              <a:rPr lang="uk-UA" smtClean="0"/>
              <a:t>за </a:t>
            </a:r>
          </a:p>
          <a:p>
            <a:r>
              <a:rPr lang="uk-UA" smtClean="0"/>
              <a:t>внимание)))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Спасибо </a:t>
            </a:r>
          </a:p>
          <a:p>
            <a:r>
              <a:rPr lang="uk-UA" smtClean="0"/>
              <a:t>за </a:t>
            </a:r>
          </a:p>
          <a:p>
            <a:r>
              <a:rPr lang="uk-UA" smtClean="0"/>
              <a:t>внимание)))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7775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Для счастливой семейной жизни, помимо всего прочего, необходимо ещё и финансовое благополучие. Для этого не обязательно каждый месяц зарабатывать по миллиону рублей, необходимо всего лишь научиться грамотно вести семейный бюджет и распоряжаться теми средствами, которыми располагает в данный момент ваша семья.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Для счастливой семейной жизни, помимо всего прочего, необходимо ещё и финансовое благополучие. Для этого не обязательно каждый месяц зарабатывать по миллиону рублей, необходимо всего лишь научиться грамотно вести семейный бюджет и распоряжаться теми средствами, которыми располагает в данный момент ваша семья.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0037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Когда мы сможем мудро распределить свой семейный бюджет и когда у нас всегда и на все хватает денег, в нашей жизни наступает спокойствие и ощущение надежности и уверенности.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Когда мы сможем мудро распределить свой семейный бюджет и когда у нас всегда и на все хватает денег, в нашей жизни наступает спокойствие и ощущение надежности и уверенности.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855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Слово «экономика» произошло от греческого oikonomike, буквально - искусство ведения домашнего хозяйства. В нашем языке слово «экономить» связывают с понятием «беречь, расходовать осмотрительно, рассчитать".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Слово «экономика» произошло от греческого oikonomike, буквально - искусство ведения домашнего хозяйства. В нашем языке слово «экономить» связывают с понятием «беречь, расходовать осмотрительно, рассчитать".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5951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Слово "рачительно" происходит от слова "радеть", то есть  переживать, заботиться, относиться ответственно. "Разумно".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Слово "рачительно" происходит от слова "радеть", то есть  переживать, заботиться, относиться ответственно. "Разумно".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221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Бюджет семьи - роспись денежных доходов и расходов семьи, составляемая обычно на месячный срок в виде таблицы, баланс семейных расходов и доходов. Упрощенно говоря, бюджет семьи – это постатейный перечень всех доходов и расходов семьи за определенный период. Бюджет делится на две части – доходную и расходную.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Бюджет семьи - роспись денежных доходов и расходов семьи, составляемая обычно на месячный срок в виде таблицы, баланс семейных расходов и доходов. Упрощенно говоря, бюджет семьи – это постатейный перечень всех доходов и расходов семьи за определенный период. Бюджет делится на две части – доходную и расходную.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8401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Доходная часть семьи:</a:t>
            </a:r>
          </a:p>
          <a:p>
            <a:r>
              <a:rPr lang="ru-RU" smtClean="0"/>
              <a:t>Заработная плата;</a:t>
            </a:r>
          </a:p>
          <a:p>
            <a:r>
              <a:rPr lang="ru-RU" smtClean="0"/>
              <a:t>Пенсии, стипендии;</a:t>
            </a:r>
          </a:p>
          <a:p>
            <a:r>
              <a:rPr lang="ru-RU" smtClean="0"/>
              <a:t>Доходы от ценных бумаг;</a:t>
            </a:r>
          </a:p>
          <a:p>
            <a:r>
              <a:rPr lang="ru-RU" smtClean="0"/>
              <a:t>Доходы от сдачи недвижимость в аренду;</a:t>
            </a:r>
          </a:p>
          <a:p>
            <a:r>
              <a:rPr lang="ru-RU" smtClean="0"/>
              <a:t>Выплаты и льготы от общественных организаций;</a:t>
            </a:r>
          </a:p>
          <a:p>
            <a:r>
              <a:rPr lang="ru-RU" smtClean="0"/>
              <a:t>Доходы из других источников;</a:t>
            </a:r>
          </a:p>
          <a:p>
            <a:r>
              <a:rPr lang="ru-RU" smtClean="0"/>
              <a:t>Доходы от приусадебного участка;</a:t>
            </a:r>
          </a:p>
          <a:p>
            <a:r>
              <a:rPr lang="ru-RU" smtClean="0"/>
              <a:t>Доходы от предпринимательской деятельности;</a:t>
            </a:r>
          </a:p>
          <a:p>
            <a:r>
              <a:rPr lang="ru-RU" smtClean="0"/>
              <a:t>Сдачи недвижимости;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Доходная часть семьи:</a:t>
            </a:r>
          </a:p>
          <a:p>
            <a:r>
              <a:rPr lang="ru-RU" smtClean="0"/>
              <a:t>Заработная плата;</a:t>
            </a:r>
          </a:p>
          <a:p>
            <a:r>
              <a:rPr lang="ru-RU" smtClean="0"/>
              <a:t>Пенсии, стипендии;</a:t>
            </a:r>
          </a:p>
          <a:p>
            <a:r>
              <a:rPr lang="ru-RU" smtClean="0"/>
              <a:t>Доходы от ценных бумаг;</a:t>
            </a:r>
          </a:p>
          <a:p>
            <a:r>
              <a:rPr lang="ru-RU" smtClean="0"/>
              <a:t>Доходы от сдачи недвижимость в аренду;</a:t>
            </a:r>
          </a:p>
          <a:p>
            <a:r>
              <a:rPr lang="ru-RU" smtClean="0"/>
              <a:t>Выплаты и льготы от общественных организаций;</a:t>
            </a:r>
          </a:p>
          <a:p>
            <a:r>
              <a:rPr lang="ru-RU" smtClean="0"/>
              <a:t>Доходы из других источников;</a:t>
            </a:r>
          </a:p>
          <a:p>
            <a:r>
              <a:rPr lang="ru-RU" smtClean="0"/>
              <a:t>Доходы от приусадебного участка;</a:t>
            </a:r>
          </a:p>
          <a:p>
            <a:r>
              <a:rPr lang="ru-RU" smtClean="0"/>
              <a:t>Доходы от предпринимательской деятельности;</a:t>
            </a:r>
          </a:p>
          <a:p>
            <a:r>
              <a:rPr lang="ru-RU" smtClean="0"/>
              <a:t>Сдачи недвижимости;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7492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Реальная средняя процентная ставка по вкладам: От 3%до 15%</a:t>
            </a:r>
          </a:p>
          <a:p>
            <a:r>
              <a:rPr lang="ru-RU" smtClean="0"/>
              <a:t>Средний размер дохода зависит от: заработка родителей, пенсионеров, студентов.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Реальная средняя процентная ставка по вкладам: От 3%до 15%</a:t>
            </a:r>
          </a:p>
          <a:p>
            <a:r>
              <a:rPr lang="ru-RU" smtClean="0"/>
              <a:t>Средний размер дохода зависит от: заработка родителей, пенсионеров, студентов.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61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5B7F-5114-49FE-8AA7-88854C0AE0D5}" type="datetime1">
              <a:rPr lang="ru-RU" smtClean="0"/>
              <a:t>04.01.2016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F886F-7EDF-4959-963F-301BE56521DD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A81A-A1DE-4FE6-96D3-DF73C42CECE4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A12E-DBFD-45C8-8DD7-D3A9CB6B6667}" type="datetime1">
              <a:rPr lang="ru-RU" smtClean="0"/>
              <a:t>04.01.2016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C1A-A4AF-40CD-9EFF-73063D76A6B1}" type="datetime1">
              <a:rPr lang="ru-RU" smtClean="0"/>
              <a:t>04.01.2016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4E8E1-BC23-4D73-B137-CA8771C7A9E0}" type="datetime1">
              <a:rPr lang="ru-RU" smtClean="0"/>
              <a:t>04.01.2016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5979-EE03-45A2-896F-BC1632EF48DB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0B3C-CA23-4DE7-AA41-D2FBCF68FFF3}" type="datetime1">
              <a:rPr lang="ru-RU" smtClean="0"/>
              <a:t>04.01.2016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B000-4C00-4F42-B1FD-1FE0E8740C1D}" type="datetime1">
              <a:rPr lang="ru-RU" smtClean="0"/>
              <a:t>04.01.2016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1E81-77BF-4F29-895F-B30ED5834661}" type="datetime1">
              <a:rPr lang="ru-RU" smtClean="0"/>
              <a:t>04.01.2016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89E3-633D-48F0-9434-CBCF74300889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BA64CC-9B02-443B-A463-C92BA654FFA0}" type="datetime1">
              <a:rPr lang="ru-RU" smtClean="0"/>
              <a:t>04.01.2016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867635-E517-42E0-B814-D054D224FEB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4500570"/>
            <a:ext cx="5357818" cy="235743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Работу выполнила 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Ученица 10 класса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МКОУ «СОШ №30»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Михайловска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Черкашина Лиана 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Проверил: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Учитель экономики: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Шевченко </a:t>
            </a:r>
            <a:b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Галина Геннадиевна</a:t>
            </a:r>
            <a:endParaRPr lang="ru-RU" sz="1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290"/>
            <a:ext cx="3643306" cy="4857784"/>
          </a:xfrm>
        </p:spPr>
        <p:style>
          <a:lnRef idx="1">
            <a:schemeClr val="accent1"/>
          </a:lnRef>
          <a:fillRef idx="1002">
            <a:schemeClr val="lt2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Куда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уходят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деньги?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д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14290"/>
            <a:ext cx="5286372" cy="42862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ы зарабатываешь...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6066"/>
            <a:ext cx="9202556" cy="58019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2984"/>
          </a:xfrm>
        </p:spPr>
        <p:txBody>
          <a:bodyPr>
            <a:noAutofit/>
          </a:bodyPr>
          <a:lstStyle/>
          <a:p>
            <a:pPr algn="ctr"/>
            <a:r>
              <a:rPr lang="ru-RU" sz="6000" b="1" i="1" u="sng" dirty="0" smtClean="0">
                <a:solidFill>
                  <a:schemeClr val="tx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расходы</a:t>
            </a:r>
            <a:endParaRPr lang="ru-RU" sz="6000" b="1" i="1" u="sng" dirty="0">
              <a:solidFill>
                <a:schemeClr val="tx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Расходы- это траты на содержание, услуги.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Бывают: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</a:rPr>
              <a:t>Краткосрочные расходы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</a:rPr>
              <a:t>Среднесрочные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</a:rPr>
              <a:t>Долгосрочные.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htvzltymu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1871"/>
            <a:ext cx="9144000" cy="54661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15338" cy="1428760"/>
          </a:xfrm>
        </p:spPr>
        <p:txBody>
          <a:bodyPr>
            <a:prstTxWarp prst="textFadeRight">
              <a:avLst/>
            </a:prstTxWarp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Вывод</a:t>
            </a:r>
            <a:endParaRPr lang="ru-RU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36563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 доходную часть попадают все доходы, которые планируется получить за определенное время, в расходной части, соответственно, отображаются все предполагаемые расходы. Если расход не превышает доход бюджета, то называют сбалансированным.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Расчет семейного бюджета.</a:t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</a:b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400" dirty="0" smtClean="0"/>
              <a:t>Самый удобный способ планирования семейного бюджета – это используемая на предприятиях - теория бюджетирования. </a:t>
            </a:r>
          </a:p>
          <a:p>
            <a:pPr algn="ctr">
              <a:buNone/>
            </a:pPr>
            <a:r>
              <a:rPr lang="ru-RU" sz="2400" dirty="0" smtClean="0"/>
              <a:t> По вычислению этот способ схож со способом составления формулы семейного бюджета. </a:t>
            </a:r>
            <a:endParaRPr lang="ru-RU" sz="2400" dirty="0"/>
          </a:p>
        </p:txBody>
      </p:sp>
      <p:pic>
        <p:nvPicPr>
          <p:cNvPr id="4" name="Рисунок 3" descr="3144368-hand-and-money-staircase-isolated-on-white-back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189683"/>
            <a:ext cx="5495606" cy="3668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71866" y="457200"/>
            <a:ext cx="2643206" cy="3829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143240" cy="378619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1) Составляется таблица. Столбцов в ней будет три, а строк для начала – две: доходная и расходная части бюджета. </a:t>
            </a:r>
          </a:p>
        </p:txBody>
      </p:sp>
      <p:pic>
        <p:nvPicPr>
          <p:cNvPr id="4" name="Рисунок 3" descr="moneytr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000108"/>
            <a:ext cx="3933825" cy="39338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357950" y="0"/>
            <a:ext cx="27860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000" dirty="0">
              <a:solidFill>
                <a:schemeClr val="tx2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000" dirty="0">
              <a:solidFill>
                <a:schemeClr val="tx2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2) Исследуются расходы из бюджета семьи.</a:t>
            </a:r>
            <a:endParaRPr lang="ru-RU" sz="3000" dirty="0">
              <a:solidFill>
                <a:schemeClr val="tx2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5214950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>
                <a:solidFill>
                  <a:schemeClr val="tx2"/>
                </a:solidFill>
                <a:ea typeface="Times New Roman" pitchFamily="18" charset="0"/>
                <a:cs typeface="Times New Roman" pitchFamily="18" charset="0"/>
              </a:rPr>
              <a:t>3) Ежедневно ведутся записи расходов.</a:t>
            </a:r>
            <a:endParaRPr lang="ru-RU" sz="3000" dirty="0">
              <a:solidFill>
                <a:schemeClr val="tx2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19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,fy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9347" y="0"/>
            <a:ext cx="4665306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Распределение финансовых средств, для семейного бюджета.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К распределению финансовых средств, для семейных нужд, существует </a:t>
            </a:r>
            <a:r>
              <a:rPr lang="ru-RU" sz="2800" i="1" u="sng" dirty="0" smtClean="0"/>
              <a:t>два основных подхода.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I. Все члены семьи складывают свою зарплату в общую семейную кассу и в течение месяца берут оттуда финансовые средства и на семейные, и на личные расходы. Этот способ идеален для очень дружных семейных пар.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II. Деление дохода каждого члена семьи на две части: общественную и личную. Общественная часть включает суммы на общие семейные нужды: коммунальные платежи, продукты, покупку мебели и бытовой техники. На что тратить личную часть дохода – каждый решает сам. 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24" y="1428736"/>
            <a:ext cx="9048076" cy="521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57618" y="457200"/>
            <a:ext cx="2928958" cy="36861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Еще один вариант, когда один член из семейства, зарабатывающий значительно больше другого, полностью берет на себя оплату всех крупных семейных расходов. В большинстве семей преобладает второй подход к распределению финансовых средств. 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м и деньг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9144000" cy="5357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 по использованию </a:t>
            </a:r>
            <a:br>
              <a:rPr lang="ru-RU" dirty="0" smtClean="0"/>
            </a:br>
            <a:r>
              <a:rPr lang="ru-RU" dirty="0" smtClean="0"/>
              <a:t> экономного расходования доходов семьи.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Чтобы лучше контролировать свои ежедневные расходы, определите месячную сумму повседневных расходов и разделите ее на количество дней – так вы получите сумму, которую без опаски можно потратить за день. Если же вдруг вы потратили больше запланированного, на следующий день готовьтесь затянуть пояс: необходимо восстановить баланс.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af29b4e109032e2908e8c66e70270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"/>
            <a:ext cx="9144000" cy="594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57618" y="457200"/>
            <a:ext cx="2571768" cy="19716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0"/>
            <a:ext cx="4000496" cy="6858000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Никогда не старайтесь экономить на всем подряд – ни к чему хорошему это не приведет. Существуют вещи, на которых экономить нельзя - это полноценное питание, отдых, образование – своё и детей. 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14742" y="457200"/>
            <a:ext cx="2000264" cy="43291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00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2) Анализировать семейные расходы – может быть, какие-то статьи можно убрать,  а другие, наоборот, - добавить.</a:t>
            </a:r>
            <a:endParaRPr lang="ru-RU" dirty="0"/>
          </a:p>
        </p:txBody>
      </p:sp>
      <p:pic>
        <p:nvPicPr>
          <p:cNvPr id="4" name="Рисунок 3" descr="1371626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428736"/>
            <a:ext cx="5183206" cy="518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150_image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3" y="500042"/>
            <a:ext cx="5893635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43304" y="457200"/>
            <a:ext cx="2643206" cy="41862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0"/>
            <a:ext cx="4429124" cy="685800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dirty="0" smtClean="0"/>
              <a:t>3) Для расчета семейного бюджета удобно использовать электронные таблицы. В электронных таблицах можно производить любые расчеты, применяемые в бухгалтерии, а также строить диаграммы и графики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6 0.00799  0.011 0.01465  0.015 0.02264  C 0.02 0.01465  0.024 0.00799  0.03 0  C 0.065 -0.04661  0.107 -0.06659  0.124 -0.04528  C 0.14 -0.02264  0.125 0.03329  0.09 0.07991  C 0.084 0.08657  0.079 0.09323  0.073 0.09988  C 0.079 0.10521  0.084 0.11187  0.09 0.11986  C 0.125 0.16647  0.14 0.22241  0.124 0.24372  C 0.107 0.26636  0.065 0.24638  0.03 0.19977  C 0.024 0.19178  0.02 0.18512  0.015 0.17713  C 0.011 0.18512  0.006 0.19178  0 0.19977  C -0.035 0.24638  -0.077 0.26636  -0.094 0.24372  C -0.11 0.22241  -0.095 0.16647  -0.06 0.11986  C -0.054 0.11187  -0.049 0.10521  -0.043 0.09988  C -0.049 0.09323  -0.054 0.08657  -0.06 0.07991  C -0.095 0.03329  -0.11 -0.02264  -0.094 -0.04528  C -0.077 -0.06659  -0.035 -0.04661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92869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6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Семейный бюджет</a:t>
            </a:r>
            <a:endParaRPr lang="ru-RU" sz="66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>
            <a:hlinkClick r:id="" action="ppaction://noaction" highlightClick="1"/>
          </p:cNvPr>
          <p:cNvSpPr>
            <a:spLocks noGrp="1"/>
          </p:cNvSpPr>
          <p:nvPr>
            <p:ph idx="1"/>
          </p:nvPr>
        </p:nvSpPr>
        <p:spPr>
          <a:xfrm>
            <a:off x="3500430" y="1285860"/>
            <a:ext cx="5643570" cy="5572140"/>
          </a:xfrm>
          <a:custGeom>
            <a:avLst/>
            <a:gdLst>
              <a:gd name="connsiteX0" fmla="*/ 0 w 9144000"/>
              <a:gd name="connsiteY0" fmla="*/ 0 h 5643578"/>
              <a:gd name="connsiteX1" fmla="*/ 9144000 w 9144000"/>
              <a:gd name="connsiteY1" fmla="*/ 0 h 5643578"/>
              <a:gd name="connsiteX2" fmla="*/ 9144000 w 9144000"/>
              <a:gd name="connsiteY2" fmla="*/ 5643578 h 5643578"/>
              <a:gd name="connsiteX3" fmla="*/ 0 w 9144000"/>
              <a:gd name="connsiteY3" fmla="*/ 5643578 h 5643578"/>
              <a:gd name="connsiteX4" fmla="*/ 0 w 9144000"/>
              <a:gd name="connsiteY4" fmla="*/ 0 h 5643578"/>
              <a:gd name="connsiteX5" fmla="*/ 3362662 w 9144000"/>
              <a:gd name="connsiteY5" fmla="*/ 1914786 h 5643578"/>
              <a:gd name="connsiteX6" fmla="*/ 3967333 w 9144000"/>
              <a:gd name="connsiteY6" fmla="*/ 867469 h 5643578"/>
              <a:gd name="connsiteX7" fmla="*/ 5176671 w 9144000"/>
              <a:gd name="connsiteY7" fmla="*/ 867471 h 5643578"/>
              <a:gd name="connsiteX8" fmla="*/ 5781338 w 9144000"/>
              <a:gd name="connsiteY8" fmla="*/ 1914790 h 5643578"/>
              <a:gd name="connsiteX9" fmla="*/ 5679784 w 9144000"/>
              <a:gd name="connsiteY9" fmla="*/ 2417905 h 5643578"/>
              <a:gd name="connsiteX10" fmla="*/ 5176668 w 9144000"/>
              <a:gd name="connsiteY10" fmla="*/ 2821794 h 5643578"/>
              <a:gd name="connsiteX11" fmla="*/ 4874332 w 9144000"/>
              <a:gd name="connsiteY11" fmla="*/ 3275296 h 5643578"/>
              <a:gd name="connsiteX12" fmla="*/ 4874335 w 9144000"/>
              <a:gd name="connsiteY12" fmla="*/ 3879960 h 5643578"/>
              <a:gd name="connsiteX13" fmla="*/ 4269666 w 9144000"/>
              <a:gd name="connsiteY13" fmla="*/ 3879960 h 5643578"/>
              <a:gd name="connsiteX14" fmla="*/ 4269666 w 9144000"/>
              <a:gd name="connsiteY14" fmla="*/ 3275291 h 5643578"/>
              <a:gd name="connsiteX15" fmla="*/ 4371220 w 9144000"/>
              <a:gd name="connsiteY15" fmla="*/ 2772176 h 5643578"/>
              <a:gd name="connsiteX16" fmla="*/ 4874336 w 9144000"/>
              <a:gd name="connsiteY16" fmla="*/ 2368288 h 5643578"/>
              <a:gd name="connsiteX17" fmla="*/ 5176671 w 9144000"/>
              <a:gd name="connsiteY17" fmla="*/ 1914786 h 5643578"/>
              <a:gd name="connsiteX18" fmla="*/ 4572002 w 9144000"/>
              <a:gd name="connsiteY18" fmla="*/ 1310117 h 5643578"/>
              <a:gd name="connsiteX19" fmla="*/ 3967333 w 9144000"/>
              <a:gd name="connsiteY19" fmla="*/ 1914786 h 5643578"/>
              <a:gd name="connsiteX20" fmla="*/ 3362662 w 9144000"/>
              <a:gd name="connsiteY20" fmla="*/ 1914786 h 5643578"/>
              <a:gd name="connsiteX21" fmla="*/ 4572000 w 9144000"/>
              <a:gd name="connsiteY21" fmla="*/ 4031127 h 5643578"/>
              <a:gd name="connsiteX22" fmla="*/ 5025501 w 9144000"/>
              <a:gd name="connsiteY22" fmla="*/ 4484630 h 5643578"/>
              <a:gd name="connsiteX23" fmla="*/ 4571998 w 9144000"/>
              <a:gd name="connsiteY23" fmla="*/ 4938131 h 5643578"/>
              <a:gd name="connsiteX24" fmla="*/ 4118497 w 9144000"/>
              <a:gd name="connsiteY24" fmla="*/ 4484628 h 5643578"/>
              <a:gd name="connsiteX25" fmla="*/ 4572000 w 9144000"/>
              <a:gd name="connsiteY25" fmla="*/ 4031127 h 5643578"/>
              <a:gd name="connsiteX0" fmla="*/ 3362662 w 9144000"/>
              <a:gd name="connsiteY0" fmla="*/ 1914786 h 5643578"/>
              <a:gd name="connsiteX1" fmla="*/ 3967333 w 9144000"/>
              <a:gd name="connsiteY1" fmla="*/ 867469 h 5643578"/>
              <a:gd name="connsiteX2" fmla="*/ 5176671 w 9144000"/>
              <a:gd name="connsiteY2" fmla="*/ 867471 h 5643578"/>
              <a:gd name="connsiteX3" fmla="*/ 5781338 w 9144000"/>
              <a:gd name="connsiteY3" fmla="*/ 1914790 h 5643578"/>
              <a:gd name="connsiteX4" fmla="*/ 5679784 w 9144000"/>
              <a:gd name="connsiteY4" fmla="*/ 2417905 h 5643578"/>
              <a:gd name="connsiteX5" fmla="*/ 5176668 w 9144000"/>
              <a:gd name="connsiteY5" fmla="*/ 2821794 h 5643578"/>
              <a:gd name="connsiteX6" fmla="*/ 4874332 w 9144000"/>
              <a:gd name="connsiteY6" fmla="*/ 3275296 h 5643578"/>
              <a:gd name="connsiteX7" fmla="*/ 4874335 w 9144000"/>
              <a:gd name="connsiteY7" fmla="*/ 3879960 h 5643578"/>
              <a:gd name="connsiteX8" fmla="*/ 4269666 w 9144000"/>
              <a:gd name="connsiteY8" fmla="*/ 3879960 h 5643578"/>
              <a:gd name="connsiteX9" fmla="*/ 4269666 w 9144000"/>
              <a:gd name="connsiteY9" fmla="*/ 3275291 h 5643578"/>
              <a:gd name="connsiteX10" fmla="*/ 4371220 w 9144000"/>
              <a:gd name="connsiteY10" fmla="*/ 2772176 h 5643578"/>
              <a:gd name="connsiteX11" fmla="*/ 4874336 w 9144000"/>
              <a:gd name="connsiteY11" fmla="*/ 2368288 h 5643578"/>
              <a:gd name="connsiteX12" fmla="*/ 5176671 w 9144000"/>
              <a:gd name="connsiteY12" fmla="*/ 1914786 h 5643578"/>
              <a:gd name="connsiteX13" fmla="*/ 4572002 w 9144000"/>
              <a:gd name="connsiteY13" fmla="*/ 1310117 h 5643578"/>
              <a:gd name="connsiteX14" fmla="*/ 3967333 w 9144000"/>
              <a:gd name="connsiteY14" fmla="*/ 1914786 h 5643578"/>
              <a:gd name="connsiteX15" fmla="*/ 3362662 w 9144000"/>
              <a:gd name="connsiteY15" fmla="*/ 1914786 h 5643578"/>
              <a:gd name="connsiteX16" fmla="*/ 4572000 w 9144000"/>
              <a:gd name="connsiteY16" fmla="*/ 4031127 h 5643578"/>
              <a:gd name="connsiteX17" fmla="*/ 5025501 w 9144000"/>
              <a:gd name="connsiteY17" fmla="*/ 4484630 h 5643578"/>
              <a:gd name="connsiteX18" fmla="*/ 4571998 w 9144000"/>
              <a:gd name="connsiteY18" fmla="*/ 4938131 h 5643578"/>
              <a:gd name="connsiteX19" fmla="*/ 4118497 w 9144000"/>
              <a:gd name="connsiteY19" fmla="*/ 4484628 h 5643578"/>
              <a:gd name="connsiteX20" fmla="*/ 4572000 w 9144000"/>
              <a:gd name="connsiteY20" fmla="*/ 4031127 h 5643578"/>
              <a:gd name="connsiteX0" fmla="*/ 3362662 w 9144000"/>
              <a:gd name="connsiteY0" fmla="*/ 1914786 h 5643578"/>
              <a:gd name="connsiteX1" fmla="*/ 3967333 w 9144000"/>
              <a:gd name="connsiteY1" fmla="*/ 867469 h 5643578"/>
              <a:gd name="connsiteX2" fmla="*/ 5176671 w 9144000"/>
              <a:gd name="connsiteY2" fmla="*/ 867471 h 5643578"/>
              <a:gd name="connsiteX3" fmla="*/ 5781338 w 9144000"/>
              <a:gd name="connsiteY3" fmla="*/ 1914790 h 5643578"/>
              <a:gd name="connsiteX4" fmla="*/ 5679784 w 9144000"/>
              <a:gd name="connsiteY4" fmla="*/ 2417905 h 5643578"/>
              <a:gd name="connsiteX5" fmla="*/ 5176668 w 9144000"/>
              <a:gd name="connsiteY5" fmla="*/ 2821794 h 5643578"/>
              <a:gd name="connsiteX6" fmla="*/ 4874332 w 9144000"/>
              <a:gd name="connsiteY6" fmla="*/ 3275296 h 5643578"/>
              <a:gd name="connsiteX7" fmla="*/ 4874335 w 9144000"/>
              <a:gd name="connsiteY7" fmla="*/ 3879960 h 5643578"/>
              <a:gd name="connsiteX8" fmla="*/ 4269666 w 9144000"/>
              <a:gd name="connsiteY8" fmla="*/ 3879960 h 5643578"/>
              <a:gd name="connsiteX9" fmla="*/ 4269666 w 9144000"/>
              <a:gd name="connsiteY9" fmla="*/ 3275291 h 5643578"/>
              <a:gd name="connsiteX10" fmla="*/ 4371220 w 9144000"/>
              <a:gd name="connsiteY10" fmla="*/ 2772176 h 5643578"/>
              <a:gd name="connsiteX11" fmla="*/ 4874336 w 9144000"/>
              <a:gd name="connsiteY11" fmla="*/ 2368288 h 5643578"/>
              <a:gd name="connsiteX12" fmla="*/ 5176671 w 9144000"/>
              <a:gd name="connsiteY12" fmla="*/ 1914786 h 5643578"/>
              <a:gd name="connsiteX13" fmla="*/ 4572002 w 9144000"/>
              <a:gd name="connsiteY13" fmla="*/ 1310117 h 5643578"/>
              <a:gd name="connsiteX14" fmla="*/ 3967333 w 9144000"/>
              <a:gd name="connsiteY14" fmla="*/ 1914786 h 5643578"/>
              <a:gd name="connsiteX15" fmla="*/ 3362662 w 9144000"/>
              <a:gd name="connsiteY15" fmla="*/ 1914786 h 5643578"/>
              <a:gd name="connsiteX16" fmla="*/ 4572000 w 9144000"/>
              <a:gd name="connsiteY16" fmla="*/ 4031127 h 5643578"/>
              <a:gd name="connsiteX17" fmla="*/ 5025501 w 9144000"/>
              <a:gd name="connsiteY17" fmla="*/ 4484630 h 5643578"/>
              <a:gd name="connsiteX18" fmla="*/ 4571998 w 9144000"/>
              <a:gd name="connsiteY18" fmla="*/ 4938131 h 5643578"/>
              <a:gd name="connsiteX19" fmla="*/ 4118497 w 9144000"/>
              <a:gd name="connsiteY19" fmla="*/ 4484628 h 5643578"/>
              <a:gd name="connsiteX20" fmla="*/ 4572000 w 9144000"/>
              <a:gd name="connsiteY20" fmla="*/ 4031127 h 5643578"/>
              <a:gd name="connsiteX0" fmla="*/ 0 w 9144000"/>
              <a:gd name="connsiteY0" fmla="*/ 0 h 5643578"/>
              <a:gd name="connsiteX1" fmla="*/ 9144000 w 9144000"/>
              <a:gd name="connsiteY1" fmla="*/ 0 h 5643578"/>
              <a:gd name="connsiteX2" fmla="*/ 9144000 w 9144000"/>
              <a:gd name="connsiteY2" fmla="*/ 5643578 h 5643578"/>
              <a:gd name="connsiteX3" fmla="*/ 0 w 9144000"/>
              <a:gd name="connsiteY3" fmla="*/ 5643578 h 5643578"/>
              <a:gd name="connsiteX4" fmla="*/ 0 w 9144000"/>
              <a:gd name="connsiteY4" fmla="*/ 0 h 564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643578" stroke="0" extrusionOk="0">
                <a:moveTo>
                  <a:pt x="0" y="0"/>
                </a:moveTo>
                <a:lnTo>
                  <a:pt x="9144000" y="0"/>
                </a:lnTo>
                <a:lnTo>
                  <a:pt x="9144000" y="5643578"/>
                </a:lnTo>
                <a:lnTo>
                  <a:pt x="0" y="5643578"/>
                </a:lnTo>
                <a:lnTo>
                  <a:pt x="0" y="0"/>
                </a:lnTo>
                <a:close/>
                <a:moveTo>
                  <a:pt x="3362662" y="1914786"/>
                </a:moveTo>
                <a:cubicBezTo>
                  <a:pt x="3362663" y="1482731"/>
                  <a:pt x="3593162" y="1083496"/>
                  <a:pt x="3967333" y="867469"/>
                </a:cubicBezTo>
                <a:cubicBezTo>
                  <a:pt x="4341504" y="651442"/>
                  <a:pt x="4802501" y="651443"/>
                  <a:pt x="5176671" y="867471"/>
                </a:cubicBezTo>
                <a:cubicBezTo>
                  <a:pt x="5550841" y="1083499"/>
                  <a:pt x="5781339" y="1482735"/>
                  <a:pt x="5781338" y="1914790"/>
                </a:cubicBezTo>
                <a:cubicBezTo>
                  <a:pt x="5781338" y="2093855"/>
                  <a:pt x="5746002" y="2268914"/>
                  <a:pt x="5679784" y="2417905"/>
                </a:cubicBezTo>
                <a:cubicBezTo>
                  <a:pt x="5567638" y="2670233"/>
                  <a:pt x="5378842" y="2821794"/>
                  <a:pt x="5176668" y="2821794"/>
                </a:cubicBezTo>
                <a:cubicBezTo>
                  <a:pt x="5009693" y="2821794"/>
                  <a:pt x="4874333" y="3024833"/>
                  <a:pt x="4874332" y="3275296"/>
                </a:cubicBezTo>
                <a:cubicBezTo>
                  <a:pt x="4874333" y="3476851"/>
                  <a:pt x="4874334" y="3678405"/>
                  <a:pt x="4874335" y="3879960"/>
                </a:cubicBezTo>
                <a:lnTo>
                  <a:pt x="4269666" y="3879960"/>
                </a:lnTo>
                <a:lnTo>
                  <a:pt x="4269666" y="3275291"/>
                </a:lnTo>
                <a:cubicBezTo>
                  <a:pt x="4269666" y="3096226"/>
                  <a:pt x="4305002" y="2921167"/>
                  <a:pt x="4371220" y="2772176"/>
                </a:cubicBezTo>
                <a:cubicBezTo>
                  <a:pt x="4483366" y="2519848"/>
                  <a:pt x="4672163" y="2368287"/>
                  <a:pt x="4874336" y="2368288"/>
                </a:cubicBezTo>
                <a:cubicBezTo>
                  <a:pt x="5041311" y="2368288"/>
                  <a:pt x="5176671" y="2165249"/>
                  <a:pt x="5176671" y="1914786"/>
                </a:cubicBezTo>
                <a:cubicBezTo>
                  <a:pt x="5176671" y="1580837"/>
                  <a:pt x="4905951" y="1310117"/>
                  <a:pt x="4572002" y="1310117"/>
                </a:cubicBezTo>
                <a:cubicBezTo>
                  <a:pt x="4238053" y="1310117"/>
                  <a:pt x="3967333" y="1580837"/>
                  <a:pt x="3967333" y="1914786"/>
                </a:cubicBezTo>
                <a:lnTo>
                  <a:pt x="3362662" y="1914786"/>
                </a:lnTo>
                <a:close/>
                <a:moveTo>
                  <a:pt x="4572000" y="4031127"/>
                </a:moveTo>
                <a:cubicBezTo>
                  <a:pt x="4822462" y="4031127"/>
                  <a:pt x="5025502" y="4234167"/>
                  <a:pt x="5025501" y="4484630"/>
                </a:cubicBezTo>
                <a:cubicBezTo>
                  <a:pt x="5025501" y="4735092"/>
                  <a:pt x="4822461" y="4938132"/>
                  <a:pt x="4571998" y="4938131"/>
                </a:cubicBezTo>
                <a:cubicBezTo>
                  <a:pt x="4321536" y="4938131"/>
                  <a:pt x="4118496" y="4735091"/>
                  <a:pt x="4118497" y="4484628"/>
                </a:cubicBezTo>
                <a:cubicBezTo>
                  <a:pt x="4118497" y="4234166"/>
                  <a:pt x="4321537" y="4031126"/>
                  <a:pt x="4572000" y="4031127"/>
                </a:cubicBezTo>
                <a:close/>
              </a:path>
              <a:path w="9144000" h="5643578" fill="darken" stroke="0" extrusionOk="0">
                <a:moveTo>
                  <a:pt x="3362662" y="1914786"/>
                </a:moveTo>
                <a:cubicBezTo>
                  <a:pt x="3362663" y="1482731"/>
                  <a:pt x="3593162" y="1083496"/>
                  <a:pt x="3967333" y="867469"/>
                </a:cubicBezTo>
                <a:cubicBezTo>
                  <a:pt x="4341504" y="651442"/>
                  <a:pt x="4802501" y="651443"/>
                  <a:pt x="5176671" y="867471"/>
                </a:cubicBezTo>
                <a:cubicBezTo>
                  <a:pt x="5550841" y="1083499"/>
                  <a:pt x="5781339" y="1482735"/>
                  <a:pt x="5781338" y="1914790"/>
                </a:cubicBezTo>
                <a:cubicBezTo>
                  <a:pt x="5781338" y="2093855"/>
                  <a:pt x="5746002" y="2268914"/>
                  <a:pt x="5679784" y="2417905"/>
                </a:cubicBezTo>
                <a:cubicBezTo>
                  <a:pt x="5567638" y="2670233"/>
                  <a:pt x="5378842" y="2821794"/>
                  <a:pt x="5176668" y="2821794"/>
                </a:cubicBezTo>
                <a:cubicBezTo>
                  <a:pt x="5009693" y="2821794"/>
                  <a:pt x="4874333" y="3024833"/>
                  <a:pt x="4874332" y="3275296"/>
                </a:cubicBezTo>
                <a:cubicBezTo>
                  <a:pt x="4874333" y="3476851"/>
                  <a:pt x="4874334" y="3678405"/>
                  <a:pt x="4874335" y="3879960"/>
                </a:cubicBezTo>
                <a:lnTo>
                  <a:pt x="4269666" y="3879960"/>
                </a:lnTo>
                <a:lnTo>
                  <a:pt x="4269666" y="3275291"/>
                </a:lnTo>
                <a:cubicBezTo>
                  <a:pt x="4269666" y="3096226"/>
                  <a:pt x="4305002" y="2921167"/>
                  <a:pt x="4371220" y="2772176"/>
                </a:cubicBezTo>
                <a:cubicBezTo>
                  <a:pt x="4483366" y="2519848"/>
                  <a:pt x="4672163" y="2368287"/>
                  <a:pt x="4874336" y="2368288"/>
                </a:cubicBezTo>
                <a:cubicBezTo>
                  <a:pt x="5041311" y="2368288"/>
                  <a:pt x="5176671" y="2165249"/>
                  <a:pt x="5176671" y="1914786"/>
                </a:cubicBezTo>
                <a:cubicBezTo>
                  <a:pt x="5176671" y="1580837"/>
                  <a:pt x="4905951" y="1310117"/>
                  <a:pt x="4572002" y="1310117"/>
                </a:cubicBezTo>
                <a:cubicBezTo>
                  <a:pt x="4238053" y="1310117"/>
                  <a:pt x="3967333" y="1580837"/>
                  <a:pt x="3967333" y="1914786"/>
                </a:cubicBezTo>
                <a:lnTo>
                  <a:pt x="3362662" y="1914786"/>
                </a:lnTo>
                <a:close/>
                <a:moveTo>
                  <a:pt x="4572000" y="4031127"/>
                </a:moveTo>
                <a:cubicBezTo>
                  <a:pt x="4822462" y="4031127"/>
                  <a:pt x="5025502" y="4234167"/>
                  <a:pt x="5025501" y="4484630"/>
                </a:cubicBezTo>
                <a:cubicBezTo>
                  <a:pt x="5025501" y="4735092"/>
                  <a:pt x="4822461" y="4938132"/>
                  <a:pt x="4571998" y="4938131"/>
                </a:cubicBezTo>
                <a:cubicBezTo>
                  <a:pt x="4321536" y="4938131"/>
                  <a:pt x="4118496" y="4735091"/>
                  <a:pt x="4118497" y="4484628"/>
                </a:cubicBezTo>
                <a:cubicBezTo>
                  <a:pt x="4118497" y="4234166"/>
                  <a:pt x="4321537" y="4031126"/>
                  <a:pt x="4572000" y="4031127"/>
                </a:cubicBezTo>
                <a:close/>
              </a:path>
              <a:path w="9144000" h="5643578" fill="none" extrusionOk="0">
                <a:moveTo>
                  <a:pt x="3362662" y="1914786"/>
                </a:moveTo>
                <a:cubicBezTo>
                  <a:pt x="3362663" y="1482731"/>
                  <a:pt x="3593162" y="1083496"/>
                  <a:pt x="3967333" y="867469"/>
                </a:cubicBezTo>
                <a:cubicBezTo>
                  <a:pt x="4341504" y="651442"/>
                  <a:pt x="4802501" y="651443"/>
                  <a:pt x="5176671" y="867471"/>
                </a:cubicBezTo>
                <a:cubicBezTo>
                  <a:pt x="5550841" y="1083499"/>
                  <a:pt x="5781339" y="1482735"/>
                  <a:pt x="5781338" y="1914790"/>
                </a:cubicBezTo>
                <a:cubicBezTo>
                  <a:pt x="5781338" y="2093855"/>
                  <a:pt x="5746002" y="2268914"/>
                  <a:pt x="5679784" y="2417905"/>
                </a:cubicBezTo>
                <a:cubicBezTo>
                  <a:pt x="5567638" y="2670233"/>
                  <a:pt x="5378842" y="2821794"/>
                  <a:pt x="5176668" y="2821794"/>
                </a:cubicBezTo>
                <a:cubicBezTo>
                  <a:pt x="5009693" y="2821794"/>
                  <a:pt x="4874333" y="3024833"/>
                  <a:pt x="4874332" y="3275296"/>
                </a:cubicBezTo>
                <a:cubicBezTo>
                  <a:pt x="4874333" y="3476851"/>
                  <a:pt x="4874334" y="3678405"/>
                  <a:pt x="4874335" y="3879960"/>
                </a:cubicBezTo>
                <a:lnTo>
                  <a:pt x="4269666" y="3879960"/>
                </a:lnTo>
                <a:lnTo>
                  <a:pt x="4269666" y="3275291"/>
                </a:lnTo>
                <a:cubicBezTo>
                  <a:pt x="4269666" y="3096226"/>
                  <a:pt x="4305002" y="2921167"/>
                  <a:pt x="4371220" y="2772176"/>
                </a:cubicBezTo>
                <a:cubicBezTo>
                  <a:pt x="4483366" y="2519848"/>
                  <a:pt x="4672163" y="2368287"/>
                  <a:pt x="4874336" y="2368288"/>
                </a:cubicBezTo>
                <a:cubicBezTo>
                  <a:pt x="5041311" y="2368288"/>
                  <a:pt x="5176671" y="2165249"/>
                  <a:pt x="5176671" y="1914786"/>
                </a:cubicBezTo>
                <a:cubicBezTo>
                  <a:pt x="5176671" y="1580837"/>
                  <a:pt x="4905951" y="1310117"/>
                  <a:pt x="4572002" y="1310117"/>
                </a:cubicBezTo>
                <a:cubicBezTo>
                  <a:pt x="4238053" y="1310117"/>
                  <a:pt x="3967333" y="1580837"/>
                  <a:pt x="3967333" y="1914786"/>
                </a:cubicBezTo>
                <a:lnTo>
                  <a:pt x="3362662" y="1914786"/>
                </a:lnTo>
                <a:close/>
                <a:moveTo>
                  <a:pt x="4572000" y="4031127"/>
                </a:moveTo>
                <a:cubicBezTo>
                  <a:pt x="4822462" y="4031127"/>
                  <a:pt x="5025502" y="4234167"/>
                  <a:pt x="5025501" y="4484630"/>
                </a:cubicBezTo>
                <a:cubicBezTo>
                  <a:pt x="5025501" y="4735092"/>
                  <a:pt x="4822461" y="4938132"/>
                  <a:pt x="4571998" y="4938131"/>
                </a:cubicBezTo>
                <a:cubicBezTo>
                  <a:pt x="4321536" y="4938131"/>
                  <a:pt x="4118496" y="4735091"/>
                  <a:pt x="4118497" y="4484628"/>
                </a:cubicBezTo>
                <a:cubicBezTo>
                  <a:pt x="4118497" y="4234166"/>
                  <a:pt x="4321537" y="4031126"/>
                  <a:pt x="4572000" y="4031127"/>
                </a:cubicBezTo>
                <a:close/>
              </a:path>
              <a:path w="9144000" h="5643578" fill="none">
                <a:moveTo>
                  <a:pt x="0" y="0"/>
                </a:moveTo>
                <a:lnTo>
                  <a:pt x="9144000" y="0"/>
                </a:lnTo>
                <a:lnTo>
                  <a:pt x="9144000" y="5643578"/>
                </a:lnTo>
                <a:lnTo>
                  <a:pt x="0" y="5643578"/>
                </a:lnTo>
                <a:lnTo>
                  <a:pt x="0" y="0"/>
                </a:lnTo>
                <a:close/>
              </a:path>
            </a:pathLst>
          </a:custGeo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Семейный бюджет- одна из важнейших составляющих каждой семьи. Часто именно неумение вести семейный бюджет и грамотно распоряжаться теми средствами, которые есть, приводит семью к взаимному разочарованию, обидам и недовольству</a:t>
            </a:r>
            <a:r>
              <a:rPr lang="ru-RU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552" y="457200"/>
            <a:ext cx="1500198" cy="45434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071934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4) Можно завести расчетную тетрадь. В расчётной тетради должны быть указаны дата и количество поступающих денег, плановые расходы и фактические затраты. Расходы могут быть постоянными и непостоянными.</a:t>
            </a:r>
            <a:endParaRPr lang="ru-RU" dirty="0"/>
          </a:p>
        </p:txBody>
      </p:sp>
      <p:pic>
        <p:nvPicPr>
          <p:cNvPr id="4" name="Рисунок 3" descr="0_51c1b_5a8a30e3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546" y="285728"/>
            <a:ext cx="5438454" cy="6349207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5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1524"/>
            <a:ext cx="9143999" cy="608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14676" y="500042"/>
            <a:ext cx="2000264" cy="3429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Иногда, просматривая семейный бюджет, можно совершить неожиданные открытия, обнаружив, сколько средств уходит на такие вещи, без которых вполне можно обойтись - будь то покупка сладостей или бесконтрольное многочасовое сидение в интернете. И тогда вы сами уже будете вносить необходимые корректировки, тем самым постоянно совершенствуя свой бюджет. А, возможно, со временем у вас выработаются и свои подходы к планированию семейного бюджета. 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48af_3b6cc9a4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382" y="1428736"/>
            <a:ext cx="6156618" cy="40824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357486" y="457200"/>
            <a:ext cx="1357322" cy="46863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357554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Это поможет реальнее спланировать, будущие расходы.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357486" y="457200"/>
            <a:ext cx="2000264" cy="35433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вы решите какую-то сумму откладывать в качестве сбережений, то её тоже надо рассчитывать как постоянный, обязательный расход. Прежде, чем рассчитывать деньги дальше,  вспомните, нет ли у вас финансовых платежей (кредит, ссуда,  долги). Когда вы из общей суммы ваших денежных поступлений на месяц вычтите суммы на финансовые платежи и постоянные расходы, то останутся деньги на непостоянные расходы: на продукты, одежду, обувь, услуги и товары повседневного спроса, прием гостей, подарки, лекарства, развлечения и т.д.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-77-11072518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4969"/>
            <a:ext cx="9144000" cy="51530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714676" y="457200"/>
            <a:ext cx="1857388" cy="34718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85736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Надо учесть, что именно за счёт непостоянных расходов получается экономия или перерасход средств. Если останутся деньги при планировании, их можно зарезервировать, это будет ваш неприкосновенный запас, на всякий случай. 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Н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404" y="1214422"/>
            <a:ext cx="4219596" cy="5429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35729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Заключение.</a:t>
            </a:r>
            <a:endParaRPr lang="ru-RU" sz="48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643570" cy="57864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Каждое предприятие ведёт бюджет своих дел, потому что без бюджета они быстро обанкротятся и исчезнут. Когда дело касается семьи, то процесс длится дольше. Но конец точно такой же - без семейного бюджета люди приходят к разорению, бедноте и нищете, загоняя себя в очередные долги и кредиты. Именно поэтому в каждой семье ведется хотя бы какой-нибудь учет средств. </a:t>
            </a: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86114" y="457200"/>
            <a:ext cx="1643074" cy="41148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357686" cy="6858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У каждой семьи свой бюджет. Он включает средства, необходимые для существования. В нем объединяются результаты совокупного труда в виде доходов и возможности последующего потребления в виде расходов.  Для того чтобы эффективно использовать свои доходы, семья должна правильно составить свой бюджет, тщательно продумать покупки и делать сбережения для достижения своих целей. Для составления семейного бюджета необходимо составить список всех источников доходов членов семьи. В статье расходов нужно перечислить все, за что надо заплатить в течение месяца (квартплата и услуги, питание, проезд, уплата налогов и взносов и прочие расходы семьи). </a:t>
            </a:r>
            <a:endParaRPr lang="ru-RU" dirty="0"/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214422"/>
            <a:ext cx="4120961" cy="4887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5621_7635nothumb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032000"/>
            <a:ext cx="4826000" cy="482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57486" y="457200"/>
            <a:ext cx="1857388" cy="40433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314324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Нужно анализировать свой бюджет в каждой семьи.</a:t>
            </a:r>
          </a:p>
          <a:p>
            <a:pPr algn="ctr"/>
            <a:r>
              <a:rPr lang="ru-RU" dirty="0" smtClean="0"/>
              <a:t>Используя рационально свой доход, никогда не окажешься в долгах. </a:t>
            </a:r>
          </a:p>
          <a:p>
            <a:pPr algn="ctr"/>
            <a:r>
              <a:rPr lang="ru-RU" dirty="0" smtClean="0"/>
              <a:t>Семейный бюджет играет значительную роль в жизни каждого человека. </a:t>
            </a:r>
          </a:p>
          <a:p>
            <a:pPr algn="ctr"/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 2" pitchFamily="18" charset="2"/>
              <a:buChar char="a"/>
            </a:pPr>
            <a:r>
              <a:rPr lang="ru-RU" sz="2000" dirty="0" smtClean="0"/>
              <a:t>Новая иллюстрированная энциклопедия, Москва ООО «ТД «Издательство мир книги» научное издательство «Большая Российская Энциклопедия», 2006 год.</a:t>
            </a:r>
          </a:p>
          <a:p>
            <a:pPr>
              <a:buFont typeface="Wingdings 2" pitchFamily="18" charset="2"/>
              <a:buChar char="a"/>
            </a:pPr>
            <a:r>
              <a:rPr lang="ru-RU" sz="2000" dirty="0" smtClean="0"/>
              <a:t>Аллен Р. Г. « Множественные источники дохода», Москва ООО «ТД «Издательство мир книги», 2004</a:t>
            </a:r>
          </a:p>
          <a:p>
            <a:pPr>
              <a:buFont typeface="Wingdings 2" pitchFamily="18" charset="2"/>
              <a:buChar char="a"/>
            </a:pPr>
            <a:r>
              <a:rPr lang="ru-RU" sz="2000" dirty="0" err="1" smtClean="0"/>
              <a:t>Новидкий</a:t>
            </a:r>
            <a:r>
              <a:rPr lang="ru-RU" sz="2000" dirty="0" smtClean="0"/>
              <a:t> В.М. «Эффективное планирование семейного бюджета», Москва ООО «ТД «Издательство мир книги», 2009</a:t>
            </a:r>
          </a:p>
          <a:p>
            <a:pPr>
              <a:buFont typeface="Wingdings 2" pitchFamily="18" charset="2"/>
              <a:buChar char="a"/>
            </a:pPr>
            <a:r>
              <a:rPr lang="ru-RU" sz="2000" dirty="0" err="1" smtClean="0"/>
              <a:t>Острикова</a:t>
            </a:r>
            <a:r>
              <a:rPr lang="ru-RU" sz="2000" dirty="0" smtClean="0"/>
              <a:t> Г.С. «Семейный бюджет, или кто положил деньги в тумбочку?», Москва ООО «ТД «Издательство мир книги», 2010 г.</a:t>
            </a:r>
          </a:p>
          <a:p>
            <a:pPr>
              <a:buFont typeface="Wingdings 2" pitchFamily="18" charset="2"/>
              <a:buChar char="a"/>
            </a:pPr>
            <a:r>
              <a:rPr lang="ru-RU" sz="2000" dirty="0" smtClean="0"/>
              <a:t>http://letitbit.net/download/2f16973abdf7c96/1000_sovet.zip.html</a:t>
            </a:r>
          </a:p>
          <a:p>
            <a:pPr>
              <a:buFont typeface="Wingdings 2" pitchFamily="18" charset="2"/>
              <a:buChar char="a"/>
            </a:pPr>
            <a:r>
              <a:rPr lang="ru-RU" sz="2000" dirty="0" smtClean="0"/>
              <a:t>http://www.sun-hands.ru/6bydget6sostav.htmета, то называют сбалансированным.</a:t>
            </a:r>
          </a:p>
          <a:p>
            <a:pPr>
              <a:buFont typeface="Wingdings 2" pitchFamily="18" charset="2"/>
              <a:buChar char="a"/>
            </a:pPr>
            <a:r>
              <a:rPr lang="en-US" sz="2000" dirty="0" smtClean="0"/>
              <a:t>http://images.yandex.ru/yandsearch?p=25&amp;text=%D0%B4%D0%B5%D0%BD%D1%8C%D0%B3%D0%B8&amp;rpt=image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3106" y="428604"/>
            <a:ext cx="1214446" cy="44719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Спасибо </a:t>
            </a:r>
          </a:p>
          <a:p>
            <a:pPr algn="ctr">
              <a:buNone/>
            </a:pPr>
            <a:r>
              <a:rPr lang="ru-RU" sz="6600" dirty="0" smtClean="0"/>
              <a:t>за </a:t>
            </a:r>
          </a:p>
          <a:p>
            <a:pPr algn="ctr">
              <a:buNone/>
            </a:pPr>
            <a:r>
              <a:rPr lang="ru-RU" sz="6600" dirty="0" smtClean="0"/>
              <a:t>внимание)))</a:t>
            </a:r>
            <a:endParaRPr lang="ru-RU" sz="6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у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357298"/>
            <a:ext cx="4643463" cy="40719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00428" y="1071546"/>
            <a:ext cx="2500330" cy="4143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0"/>
            <a:ext cx="4714876" cy="6858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Для счастливой семейной жизни, помимо всего прочего, необходимо ещё и финансовое благополучие. Для этого не обязательно каждый месяц зарабатывать по миллиону рублей, необходимо всего лишь научиться грамотно вести семейный бюджет и распоряжаться теми средствами, которыми располагает в данный момент ваша семья.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785926"/>
            <a:ext cx="5048286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71866" y="857232"/>
            <a:ext cx="2214578" cy="35719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714744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Когда мы сможем мудро распределить свой семейный бюджет и когда у нас всегда и на все хватает денег, в нашей жизни наступает спокойствие и ощущение надежности и уверенности.</a:t>
            </a:r>
          </a:p>
          <a:p>
            <a:pPr algn="ctr"/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28924" y="285728"/>
            <a:ext cx="1785950" cy="3286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Слово «экономика» произошло от греческого </a:t>
            </a:r>
            <a:r>
              <a:rPr lang="en-US" dirty="0" smtClean="0"/>
              <a:t>oikonomike</a:t>
            </a:r>
            <a:r>
              <a:rPr lang="ru-RU" dirty="0" smtClean="0"/>
              <a:t>, буквально - искусство ведения домашнего хозяйства. В нашем языке слово «экономить» связывают с понятием «беречь, расходовать осмотрительно, рассчитать".</a:t>
            </a:r>
            <a:endParaRPr lang="ru-RU" dirty="0"/>
          </a:p>
        </p:txBody>
      </p:sp>
      <p:pic>
        <p:nvPicPr>
          <p:cNvPr id="5" name="Рисунок 4" descr="id11367_art19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714620"/>
            <a:ext cx="542928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786114" y="2643182"/>
            <a:ext cx="1857388" cy="2786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86322"/>
            <a:ext cx="9144000" cy="207167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Слово "рачительно" происходит от слова "радеть", то есть  переживать, заботиться, относиться ответственно. "Разумно".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170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428604"/>
            <a:ext cx="6251010" cy="41601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28990" y="457200"/>
            <a:ext cx="2428892" cy="16859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0"/>
            <a:ext cx="5429256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Бюджет семьи - роспись денежных доходов и расходов семьи, составляемая обычно на месячный срок в виде таблицы, баланс семейных расходов и доходов. Упрощенно говоря, бюджет семьи – это постатейный перечень всех доходов и расходов семьи за определенный период. Бюджет делится на две части – </a:t>
            </a:r>
            <a:r>
              <a:rPr lang="ru-RU" i="1" u="sng" dirty="0" smtClean="0"/>
              <a:t>доходную</a:t>
            </a:r>
            <a:r>
              <a:rPr lang="ru-RU" dirty="0" smtClean="0"/>
              <a:t> и </a:t>
            </a:r>
            <a:r>
              <a:rPr lang="ru-RU" i="1" u="sng" dirty="0" smtClean="0"/>
              <a:t>расходную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uy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785926"/>
            <a:ext cx="3810000" cy="3586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т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74"/>
            <a:ext cx="9144001" cy="6838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215106" cy="1071546"/>
          </a:xfrm>
          <a:solidFill>
            <a:srgbClr val="5430EE"/>
          </a:solidFill>
          <a:ln>
            <a:solidFill>
              <a:srgbClr val="5430EE"/>
            </a:solidFill>
          </a:ln>
        </p:spPr>
        <p:txBody>
          <a:bodyPr/>
          <a:lstStyle/>
          <a:p>
            <a:pPr algn="ctr"/>
            <a:r>
              <a:rPr lang="ru-RU" b="1" i="1" u="sng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000099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Доходная часть семьи:</a:t>
            </a:r>
            <a:endParaRPr lang="ru-RU" b="1" i="1" u="sng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000099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071546"/>
            <a:ext cx="5715040" cy="5786454"/>
          </a:xfrm>
        </p:spPr>
        <p:txBody>
          <a:bodyPr>
            <a:normAutofit lnSpcReduction="10000"/>
          </a:bodyPr>
          <a:lstStyle/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Заработная плата;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Пенсии, стипендии;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от ценных бумаг;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от сдачи недвижимость в аренду;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Выплаты и льготы от общественных организаций;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из других источников;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от приусадебного участка;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от предпринимательской деятельности;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Сдачи недвижимости;</a:t>
            </a:r>
          </a:p>
          <a:p>
            <a:pPr>
              <a:buFont typeface="Wingdings" pitchFamily="2" charset="2"/>
              <a:buChar char="ü"/>
            </a:pPr>
            <a:endParaRPr lang="ru-RU" i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14742" y="1214422"/>
            <a:ext cx="2357454" cy="3286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21455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Реальная средняя процентная ставка по вкладам: От 3%до 15%</a:t>
            </a:r>
          </a:p>
          <a:p>
            <a:pPr algn="ctr">
              <a:buNone/>
            </a:pPr>
            <a:r>
              <a:rPr lang="ru-RU" dirty="0" smtClean="0"/>
              <a:t>Средний размер дохода зависит от: заработка родителей, пенсионеров, студентов.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 ру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155019"/>
            <a:ext cx="5992826" cy="47029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</TotalTime>
  <Words>3443</Words>
  <Application>Microsoft Office PowerPoint</Application>
  <PresentationFormat>Екран (4:3)</PresentationFormat>
  <Paragraphs>260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Трек</vt:lpstr>
      <vt:lpstr>Работу выполнила  Ученица 10 класса МКОУ «СОШ №30» г. Михайловска Черкашина Лиана  Проверил:  Учитель экономики: Шевченко  Галина Геннадиевна</vt:lpstr>
      <vt:lpstr>Семейный бюджет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Доходная часть семьи:</vt:lpstr>
      <vt:lpstr>Презентація PowerPoint</vt:lpstr>
      <vt:lpstr>расходы</vt:lpstr>
      <vt:lpstr>Вывод</vt:lpstr>
      <vt:lpstr>Расчет семейного бюджета. </vt:lpstr>
      <vt:lpstr>Презентація PowerPoint</vt:lpstr>
      <vt:lpstr>Распределение финансовых средств, для семейного бюджета. </vt:lpstr>
      <vt:lpstr>Презентація PowerPoint</vt:lpstr>
      <vt:lpstr>Рекомендации по использованию   экономного расходования доходов семьи.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Заключение.</vt:lpstr>
      <vt:lpstr>Презентація PowerPoint</vt:lpstr>
      <vt:lpstr>Презентація PowerPoint</vt:lpstr>
      <vt:lpstr>Использованные ресурсы: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Работу выполнила  Ученица 10 класса МКОУ «СОШ №30» г. МИХАЙЛОВСКА ЧЕРКАШИНА ЛИАНА АЛЕКСАНДРОВНА ПРОВЕРИЛ:  УЧИТЕЛЬ ЭКОНОМИКИ: ШЕВЧЕНКО ГАЛИНА ГЕННАДИЕВНА</dc:title>
  <dc:subject>Куда уходят деньги?</dc:subject>
  <dc:creator>Черкашина Лиана</dc:creator>
  <cp:keywords>деньги</cp:keywords>
  <cp:lastModifiedBy>LEGION</cp:lastModifiedBy>
  <cp:revision>35</cp:revision>
  <dcterms:created xsi:type="dcterms:W3CDTF">2012-05-14T13:23:28Z</dcterms:created>
  <dcterms:modified xsi:type="dcterms:W3CDTF">2016-01-04T08:17:32Z</dcterms:modified>
  <cp:category>экономика</cp:category>
</cp:coreProperties>
</file>