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9" r:id="rId4"/>
    <p:sldId id="259" r:id="rId5"/>
    <p:sldId id="260" r:id="rId6"/>
    <p:sldId id="261" r:id="rId7"/>
    <p:sldId id="265" r:id="rId8"/>
    <p:sldId id="267" r:id="rId9"/>
    <p:sldId id="26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FE5AC-9487-42A8-B671-84D4C0E6396F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C56D7-B434-4B8D-AE78-DA83DB24CE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7201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«Я бы в мэры пошёл – Пусть меня научат. </a:t>
            </a:r>
          </a:p>
          <a:p>
            <a:r>
              <a:rPr lang="ru-RU" smtClean="0"/>
              <a:t>Урупа Ольга Александровна</a:t>
            </a:r>
          </a:p>
          <a:p>
            <a:r>
              <a:rPr lang="ru-RU" smtClean="0"/>
              <a:t>Ученица 11 «Б» класса</a:t>
            </a:r>
          </a:p>
          <a:p>
            <a:r>
              <a:rPr lang="ru-RU" smtClean="0"/>
              <a:t>МОУ СОШ школы №6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«Я бы в мэры пошёл – Пусть меня научат. </a:t>
            </a:r>
          </a:p>
          <a:p>
            <a:r>
              <a:rPr lang="ru-RU" smtClean="0"/>
              <a:t>Урупа Ольга Александровна</a:t>
            </a:r>
          </a:p>
          <a:p>
            <a:r>
              <a:rPr lang="ru-RU" smtClean="0"/>
              <a:t>Ученица 11 «Б» класса</a:t>
            </a:r>
          </a:p>
          <a:p>
            <a:r>
              <a:rPr lang="ru-RU" smtClean="0"/>
              <a:t>МОУ СОШ школы №6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876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Каждый человек наверное думает: «Если бы я был мэром, что бы я сделал для своего города?».</a:t>
            </a:r>
          </a:p>
          <a:p>
            <a:r>
              <a:rPr lang="ru-RU" smtClean="0"/>
              <a:t> Мне представилась уникальная возможность участвовать в конкурсе «Я бы в мэры пошёл, пусть меня научат…» И я постараюсь вас  удивить своей предвыборной программой.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Каждый человек наверное думает: «Если бы я был мэром, что бы я сделал для своего города?».</a:t>
            </a:r>
          </a:p>
          <a:p>
            <a:r>
              <a:rPr lang="ru-RU" smtClean="0"/>
              <a:t> Мне представилась уникальная возможность участвовать в конкурсе «Я бы в мэры пошёл, пусть меня научат…» И я постараюсь вас  удивить своей предвыборной программой.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999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Экономика города</a:t>
            </a:r>
          </a:p>
          <a:p>
            <a:r>
              <a:rPr lang="ru-RU" smtClean="0"/>
              <a:t>Экономическое и инфраструктурное развитие городов представляют особый интерес и являются особо важными элементами их развития в целом, ведь динамика развития бизнеса и система обеспечения социально-экономического развития могут играть чуть ли не градообразующую роль. </a:t>
            </a:r>
          </a:p>
          <a:p>
            <a:r>
              <a:rPr lang="ru-RU" smtClean="0"/>
              <a:t>Для начала нужно повысить эффективность налоговых сборов с предприятий, частных и юридических лиц.</a:t>
            </a:r>
          </a:p>
          <a:p>
            <a:r>
              <a:rPr lang="ru-RU" smtClean="0"/>
              <a:t>Привлечь инвесторов  и предпринимателей, для строительства новых предприятий и создания рабочих мест для расширения города.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Экономика города</a:t>
            </a:r>
          </a:p>
          <a:p>
            <a:r>
              <a:rPr lang="ru-RU" smtClean="0"/>
              <a:t>Экономическое и инфраструктурное развитие городов представляют особый интерес и являются особо важными элементами их развития в целом, ведь динамика развития бизнеса и система обеспечения социально-экономического развития могут играть чуть ли не градообразующую роль. </a:t>
            </a:r>
          </a:p>
          <a:p>
            <a:r>
              <a:rPr lang="ru-RU" smtClean="0"/>
              <a:t>Для начала нужно повысить эффективность налоговых сборов с предприятий, частных и юридических лиц.</a:t>
            </a:r>
          </a:p>
          <a:p>
            <a:r>
              <a:rPr lang="ru-RU" smtClean="0"/>
              <a:t>Привлечь инвесторов  и предпринимателей, для строительства новых предприятий и создания рабочих мест для расширения города.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945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Проблемы города, которые бы мне хотелось затронуть…</a:t>
            </a:r>
          </a:p>
          <a:p>
            <a:r>
              <a:rPr lang="ru-RU" smtClean="0"/>
              <a:t>Экономика города</a:t>
            </a:r>
          </a:p>
          <a:p>
            <a:r>
              <a:rPr lang="ru-RU" smtClean="0"/>
              <a:t>Соц. работы «Чистый город»</a:t>
            </a:r>
          </a:p>
          <a:p>
            <a:r>
              <a:rPr lang="ru-RU" smtClean="0"/>
              <a:t>Забота о пожилых</a:t>
            </a:r>
          </a:p>
          <a:p>
            <a:r>
              <a:rPr lang="ru-RU" smtClean="0"/>
              <a:t>Проблема молодёжи</a:t>
            </a:r>
          </a:p>
          <a:p>
            <a:r>
              <a:rPr lang="ru-RU" smtClean="0"/>
              <a:t>Бездомные животные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Проблемы города, которые бы мне хотелось затронуть…</a:t>
            </a:r>
          </a:p>
          <a:p>
            <a:r>
              <a:rPr lang="ru-RU" smtClean="0"/>
              <a:t>Экономика города</a:t>
            </a:r>
          </a:p>
          <a:p>
            <a:r>
              <a:rPr lang="ru-RU" smtClean="0"/>
              <a:t>Соц. работы «Чистый город»</a:t>
            </a:r>
          </a:p>
          <a:p>
            <a:r>
              <a:rPr lang="ru-RU" smtClean="0"/>
              <a:t>Забота о пожилых</a:t>
            </a:r>
          </a:p>
          <a:p>
            <a:r>
              <a:rPr lang="ru-RU" smtClean="0"/>
              <a:t>Проблема молодёжи</a:t>
            </a:r>
          </a:p>
          <a:p>
            <a:r>
              <a:rPr lang="ru-RU" smtClean="0"/>
              <a:t>Бездомные животные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8355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нашем городе много бездомных животных, и мне очень больно видеть  брошенных котят, щенят, которые живут в холоде. Звучат предложения отлавливать бездомных кошек и собак и усыплять их. Я хочу наоборот предложить открыть приют, где бы они могли ждать своих хозяев в тепле и сытости. В настоящие время я уже занимаюсь этой  проблемой стараюсь хоть как - то помочь им, нахожу хозяев, кормлю или просто уделяю им внимание, они ведь тоже нуждаются в чьей- то ласке.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нашем городе много бездомных животных, и мне очень больно видеть  брошенных котят, щенят, которые живут в холоде. Звучат предложения отлавливать бездомных кошек и собак и усыплять их. Я хочу наоборот предложить открыть приют, где бы они могли ждать своих хозяев в тепле и сытости. В настоящие время я уже занимаюсь этой  проблемой стараюсь хоть как - то помочь им, нахожу хозяев, кормлю или просто уделяю им внимание, они ведь тоже нуждаются в чьей- то ласке.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9831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Молодежь нашего города </a:t>
            </a:r>
          </a:p>
          <a:p>
            <a:r>
              <a:rPr lang="ru-RU" smtClean="0"/>
              <a:t>Одной из главных проблем среди молодёжи являются вредные привычки. В жизни современного общества особо остро встали проблемы связанные с табакокурением, наркоманией и алкоголем. Вредные привычки оказывают негативное влияние на жизнь общества в целом, а также на жизнь и деятельность личности в отдельности. В данный момент эта проблема стала поистине глобальной.</a:t>
            </a:r>
          </a:p>
          <a:p>
            <a:endParaRPr lang="ru-RU" smtClean="0"/>
          </a:p>
          <a:p>
            <a:r>
              <a:rPr lang="ru-RU" smtClean="0"/>
              <a:t>Одна из самых важных причин употребления наркотиков - проблема  проведения свободного времени.  Во-первых, в наше время молодому человеку очень трудно найти возможность полноценно отдохнуть. Современные дискотеки и кафе сегодня недоступны большинству молодежи. Сидеть дома с родителями очень скучно. И когда знакомые предлагают бесплатно попробовать наркотики - это выглядит, как правило, очень заманчиво. Во-вторых, в обыденной культуре общества сильна традиция пассивного проведения досуга, основанная на употреблении "легального наркотика" - алкоголя. И очень часто молодой человек еще в семье перенимает установку расслабляться с помощью химического вещества. А так как алкоголь - это уже "не модно", то, естественно, молодежь втягивается в употребление наркотиков.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Молодежь нашего города </a:t>
            </a:r>
          </a:p>
          <a:p>
            <a:r>
              <a:rPr lang="ru-RU" smtClean="0"/>
              <a:t>Одной из главных проблем среди молодёжи являются вредные привычки. В жизни современного общества особо остро встали проблемы связанные с табакокурением, наркоманией и алкоголем. Вредные привычки оказывают негативное влияние на жизнь общества в целом, а также на жизнь и деятельность личности в отдельности. В данный момент эта проблема стала поистине глобальной.</a:t>
            </a:r>
          </a:p>
          <a:p>
            <a:endParaRPr lang="ru-RU" smtClean="0"/>
          </a:p>
          <a:p>
            <a:r>
              <a:rPr lang="ru-RU" smtClean="0"/>
              <a:t>Одна из самых важных причин употребления наркотиков - проблема  проведения свободного времени.  Во-первых, в наше время молодому человеку очень трудно найти возможность полноценно отдохнуть. Современные дискотеки и кафе сегодня недоступны большинству молодежи. Сидеть дома с родителями очень скучно. И когда знакомые предлагают бесплатно попробовать наркотики - это выглядит, как правило, очень заманчиво. Во-вторых, в обыденной культуре общества сильна традиция пассивного проведения досуга, основанная на употреблении "легального наркотика" - алкоголя. И очень часто молодой человек еще в семье перенимает установку расслабляться с помощью химического вещества. А так как алкоголь - это уже "не модно", то, естественно, молодежь втягивается в употребление наркотиков.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1167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Увеличить штрафы за продажу алкоголя несовершеннолетним </a:t>
            </a:r>
          </a:p>
          <a:p>
            <a:r>
              <a:rPr lang="ru-RU" smtClean="0"/>
              <a:t>Борьба с вредными привычками</a:t>
            </a:r>
          </a:p>
          <a:p>
            <a:r>
              <a:rPr lang="ru-RU" smtClean="0"/>
              <a:t>Сделать более эффективной  работу психологов</a:t>
            </a:r>
          </a:p>
          <a:p>
            <a:r>
              <a:rPr lang="ru-RU" smtClean="0"/>
              <a:t>Больше говорить о вреде курения, антиреклама табака</a:t>
            </a:r>
          </a:p>
          <a:p>
            <a:r>
              <a:rPr lang="ru-RU" smtClean="0"/>
              <a:t>Пропаганда здорового образа жизни</a:t>
            </a:r>
          </a:p>
          <a:p>
            <a:r>
              <a:rPr lang="ru-RU" smtClean="0"/>
              <a:t>Открыть досуговые центры для молодёжи</a:t>
            </a:r>
          </a:p>
          <a:p>
            <a:r>
              <a:rPr lang="ru-RU" smtClean="0"/>
              <a:t>Пути решения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Увеличить штрафы за продажу алкоголя несовершеннолетним </a:t>
            </a:r>
          </a:p>
          <a:p>
            <a:r>
              <a:rPr lang="ru-RU" smtClean="0"/>
              <a:t>Борьба с вредными привычками</a:t>
            </a:r>
          </a:p>
          <a:p>
            <a:r>
              <a:rPr lang="ru-RU" smtClean="0"/>
              <a:t>Сделать более эффективной  работу психологов</a:t>
            </a:r>
          </a:p>
          <a:p>
            <a:r>
              <a:rPr lang="ru-RU" smtClean="0"/>
              <a:t>Больше говорить о вреде курения, антиреклама табака</a:t>
            </a:r>
          </a:p>
          <a:p>
            <a:r>
              <a:rPr lang="ru-RU" smtClean="0"/>
              <a:t>Пропаганда здорового образа жизни</a:t>
            </a:r>
          </a:p>
          <a:p>
            <a:r>
              <a:rPr lang="ru-RU" smtClean="0"/>
              <a:t>Открыть досуговые центры для молодёжи</a:t>
            </a:r>
          </a:p>
          <a:p>
            <a:r>
              <a:rPr lang="ru-RU" smtClean="0"/>
              <a:t>Пути решения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6598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4. Не до конца решён вопрос с жильём. </a:t>
            </a:r>
          </a:p>
          <a:p>
            <a:r>
              <a:rPr lang="ru-RU" smtClean="0"/>
              <a:t>5. Затронуть вопрос о строительстве  дома для пожилых и престарелых людей</a:t>
            </a:r>
          </a:p>
          <a:p>
            <a:r>
              <a:rPr lang="ru-RU" smtClean="0"/>
              <a:t>1.Не хватает средств на лечение и лекарства. Предлагаю повысить пенсию из городского бюджета</a:t>
            </a:r>
          </a:p>
          <a:p>
            <a:r>
              <a:rPr lang="ru-RU" smtClean="0"/>
              <a:t>2.Разнообразить  досуг пожилых людей.  </a:t>
            </a:r>
          </a:p>
          <a:p>
            <a:r>
              <a:rPr lang="ru-RU" smtClean="0"/>
              <a:t>Я обещаю эти все вопросы не останутся без внимания.</a:t>
            </a:r>
          </a:p>
          <a:p>
            <a:r>
              <a:rPr lang="ru-RU" smtClean="0"/>
              <a:t>Проблема пожилых </a:t>
            </a:r>
          </a:p>
          <a:p>
            <a:r>
              <a:rPr lang="ru-RU" smtClean="0"/>
              <a:t>Инновации</a:t>
            </a:r>
          </a:p>
          <a:p>
            <a:r>
              <a:rPr lang="ru-RU" smtClean="0"/>
              <a:t>3.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4. Не до конца решён вопрос с жильём. </a:t>
            </a:r>
          </a:p>
          <a:p>
            <a:r>
              <a:rPr lang="ru-RU" smtClean="0"/>
              <a:t>5. Затронуть вопрос о строительстве  дома для пожилых и престарелых людей</a:t>
            </a:r>
          </a:p>
          <a:p>
            <a:r>
              <a:rPr lang="ru-RU" smtClean="0"/>
              <a:t>1.Не хватает средств на лечение и лекарства. Предлагаю повысить пенсию из городского бюджета</a:t>
            </a:r>
          </a:p>
          <a:p>
            <a:r>
              <a:rPr lang="ru-RU" smtClean="0"/>
              <a:t>2.Разнообразить  досуг пожилых людей.  </a:t>
            </a:r>
          </a:p>
          <a:p>
            <a:r>
              <a:rPr lang="ru-RU" smtClean="0"/>
              <a:t>Я обещаю эти все вопросы не останутся без внимания.</a:t>
            </a:r>
          </a:p>
          <a:p>
            <a:r>
              <a:rPr lang="ru-RU" smtClean="0"/>
              <a:t>Проблема пожилых </a:t>
            </a:r>
          </a:p>
          <a:p>
            <a:r>
              <a:rPr lang="ru-RU" smtClean="0"/>
              <a:t>Инновации</a:t>
            </a:r>
          </a:p>
          <a:p>
            <a:r>
              <a:rPr lang="ru-RU" smtClean="0"/>
              <a:t>3.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7761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Мною разрабатывается программа «Чистый город»– это  не только программа призванная улучшить нашу жизнь, сделать город комфортнее, чище и удобнее для проживания. «Чистый город»– это желание совместно сделать наш город таким, каким мы хотим его видеть.</a:t>
            </a:r>
          </a:p>
          <a:p>
            <a:r>
              <a:rPr lang="ru-RU" smtClean="0"/>
              <a:t>. Ведь чистота и порядок больше зависят не от денег, а от силы истинной любви к родной земле, от уважения собственного человеческого достоинства. Нужно создать такие условия, чтобы была обеспечена ухоженность и вокруг отдельного дома, и всей улицы, и мест отдыха населения, и территорий предприятий. Чтобы каждый житель гордился своим городом – сделать примером для Амурской области.</a:t>
            </a:r>
          </a:p>
          <a:p>
            <a:r>
              <a:rPr lang="ru-RU" smtClean="0"/>
              <a:t> </a:t>
            </a:r>
          </a:p>
          <a:p>
            <a:r>
              <a:rPr lang="ru-RU" smtClean="0"/>
              <a:t>«Мы - за чистый город»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Мною разрабатывается программа «Чистый город»– это  не только программа призванная улучшить нашу жизнь, сделать город комфортнее, чище и удобнее для проживания. «Чистый город»– это желание совместно сделать наш город таким, каким мы хотим его видеть.</a:t>
            </a:r>
          </a:p>
          <a:p>
            <a:r>
              <a:rPr lang="ru-RU" smtClean="0"/>
              <a:t>. Ведь чистота и порядок больше зависят не от денег, а от силы истинной любви к родной земле, от уважения собственного человеческого достоинства. Нужно создать такие условия, чтобы была обеспечена ухоженность и вокруг отдельного дома, и всей улицы, и мест отдыха населения, и территорий предприятий. Чтобы каждый житель гордился своим городом – сделать примером для Амурской области.</a:t>
            </a:r>
          </a:p>
          <a:p>
            <a:r>
              <a:rPr lang="ru-RU" smtClean="0"/>
              <a:t> </a:t>
            </a:r>
          </a:p>
          <a:p>
            <a:r>
              <a:rPr lang="ru-RU" smtClean="0"/>
              <a:t>«Мы - за чистый город»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9075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1229075204_business_02-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317750"/>
            <a:ext cx="4286250" cy="3848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316038"/>
            <a:ext cx="7704137" cy="1392237"/>
          </a:xfrm>
          <a:noFill/>
        </p:spPr>
        <p:txBody>
          <a:bodyPr/>
          <a:lstStyle>
            <a:lvl1pPr marL="0" indent="0" algn="r">
              <a:buFontTx/>
              <a:buNone/>
              <a:defRPr sz="1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F4DDD0-5FC4-4478-9267-BEF221FA3EF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5D9A3-FB3D-48B2-9182-B45A5D0C569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69DD9-3C6C-45AE-8A5D-2B7213295A1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99828-3EE7-4141-AA5C-00C6D303F52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819F9-EDDF-485F-AE20-55605DF39C5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8888" y="1412875"/>
            <a:ext cx="330835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9638" y="1412875"/>
            <a:ext cx="330835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EEE84-442A-42C0-A0D6-8BDD2B30409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6CDEE-2A14-4877-8BE1-C1DC7921CA0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5D312-6F75-425B-B976-BC6A67E9BD5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27D4E-9A35-4F59-8E59-14B0C80C46E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2A44D-B80A-422B-93A8-0645E91ED07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C38D2-64BE-4DFF-BF90-6BE619C449F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1229075204_business_02-copy"/>
          <p:cNvPicPr>
            <a:picLocks noChangeAspect="1" noChangeArrowheads="1"/>
          </p:cNvPicPr>
          <p:nvPr/>
        </p:nvPicPr>
        <p:blipFill>
          <a:blip r:embed="rId13" cstate="print"/>
          <a:srcRect l="58792" r="10078"/>
          <a:stretch>
            <a:fillRect/>
          </a:stretch>
        </p:blipFill>
        <p:spPr bwMode="auto">
          <a:xfrm>
            <a:off x="7812088" y="1773238"/>
            <a:ext cx="1333500" cy="3848100"/>
          </a:xfrm>
          <a:prstGeom prst="rect">
            <a:avLst/>
          </a:prstGeom>
          <a:noFill/>
        </p:spPr>
      </p:pic>
      <p:pic>
        <p:nvPicPr>
          <p:cNvPr id="1031" name="Picture 7" descr="1229075204_business_02-copy"/>
          <p:cNvPicPr>
            <a:picLocks noChangeAspect="1" noChangeArrowheads="1"/>
          </p:cNvPicPr>
          <p:nvPr/>
        </p:nvPicPr>
        <p:blipFill>
          <a:blip r:embed="rId13" cstate="print"/>
          <a:srcRect l="10078" r="54593"/>
          <a:stretch>
            <a:fillRect/>
          </a:stretch>
        </p:blipFill>
        <p:spPr bwMode="auto">
          <a:xfrm>
            <a:off x="34925" y="1557338"/>
            <a:ext cx="1512888" cy="38481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412875"/>
            <a:ext cx="6769100" cy="4713288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7F9153-4415-4F53-AD63-8DA16369CBD9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ghjgh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166797"/>
            <a:ext cx="6192768" cy="41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0"/>
            <a:ext cx="8022517" cy="8871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«Я бы в мэры пошёл – Пусть меня научат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5490897"/>
            <a:ext cx="3827330" cy="9758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Урупа Ольга Александровна</a:t>
            </a:r>
          </a:p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Ученица 11 «Б» класса</a:t>
            </a:r>
          </a:p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МОУ СОШ школы №6</a:t>
            </a:r>
            <a:endParaRPr lang="ru-RU" sz="2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7513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1000108"/>
            <a:ext cx="6643734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человек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наверное думает: «Если бы я был мэром, что бы я сделал для своего города?».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Мне представилась уникальная возможность участвовать в конкурсе «Я бы в мэры пошёл, пусть меня научат…» И я постараюсь вас  удивить своей предвыборной программой.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Экономика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6769100" cy="4713288"/>
          </a:xfrm>
        </p:spPr>
        <p:txBody>
          <a:bodyPr/>
          <a:lstStyle/>
          <a:p>
            <a:r>
              <a:rPr lang="ru-RU" sz="1600" dirty="0" smtClean="0"/>
              <a:t>Экономическое и инфраструктурное развитие городов представляют особый интерес и являются особо важными элементами их развития в целом, ведь динамика развития бизнеса и система обеспечения социально-экономического развития могут играть чуть ли не градообразующую роль.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928934"/>
            <a:ext cx="607223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начала нужно повысить эффективность налоговых сборов с предприятий, частных и юридических лиц.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4357694"/>
            <a:ext cx="631416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Привлечь 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инвесторов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и предпринимателей, для строительства новых предприятий и создания рабочих мест для расширения города.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Oval 54"/>
          <p:cNvSpPr>
            <a:spLocks noChangeArrowheads="1"/>
          </p:cNvSpPr>
          <p:nvPr/>
        </p:nvSpPr>
        <p:spPr bwMode="gray">
          <a:xfrm>
            <a:off x="1285852" y="1428736"/>
            <a:ext cx="314324" cy="285752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10196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10196"/>
                  <a:invGamma/>
                </a:schemeClr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  <a:effectLst>
            <a:outerShdw dist="508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" name="Group 24"/>
          <p:cNvGrpSpPr>
            <a:grpSpLocks/>
          </p:cNvGrpSpPr>
          <p:nvPr/>
        </p:nvGrpSpPr>
        <p:grpSpPr bwMode="auto">
          <a:xfrm>
            <a:off x="2357422" y="2857496"/>
            <a:ext cx="222243" cy="446082"/>
            <a:chOff x="4466" y="2053"/>
            <a:chExt cx="590" cy="1177"/>
          </a:xfrm>
        </p:grpSpPr>
        <p:sp>
          <p:nvSpPr>
            <p:cNvPr id="15" name="Freeform 25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gradFill rotWithShape="1">
              <a:gsLst>
                <a:gs pos="0">
                  <a:srgbClr val="F0B5B4"/>
                </a:gs>
                <a:gs pos="100000">
                  <a:srgbClr val="F0B5B4">
                    <a:gamma/>
                    <a:tint val="53725"/>
                    <a:invGamma/>
                  </a:srgbClr>
                </a:gs>
              </a:gsLst>
              <a:lin ang="18900000" scaled="1"/>
            </a:gradFill>
            <a:ln w="19050" cmpd="sng">
              <a:noFill/>
              <a:round/>
              <a:headEnd/>
              <a:tailEnd/>
            </a:ln>
            <a:effectLst/>
            <a:scene3d>
              <a:camera prst="legacyObliqueTopRight"/>
              <a:lightRig rig="legacyNormal3" dir="b"/>
            </a:scene3d>
            <a:sp3d extrusionH="176200" prstMaterial="legacyMetal">
              <a:bevelT w="13500" h="13500" prst="angle"/>
              <a:bevelB w="13500" h="13500" prst="angle"/>
              <a:extrusionClr>
                <a:srgbClr val="F0B5B4"/>
              </a:extrusionClr>
            </a:sp3d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16" name="Oval 26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gradFill rotWithShape="1">
              <a:gsLst>
                <a:gs pos="0">
                  <a:srgbClr val="F0B5B4"/>
                </a:gs>
                <a:gs pos="100000">
                  <a:srgbClr val="F0B5B4">
                    <a:gamma/>
                    <a:tint val="53725"/>
                    <a:invGamma/>
                  </a:srgbClr>
                </a:gs>
              </a:gsLst>
              <a:lin ang="18900000" scaled="1"/>
            </a:gradFill>
            <a:ln w="19050">
              <a:noFill/>
              <a:round/>
              <a:headEnd/>
              <a:tailEnd/>
            </a:ln>
            <a:effectLst/>
            <a:scene3d>
              <a:camera prst="legacyObliqueTopRight"/>
              <a:lightRig rig="legacyNormal3" dir="b"/>
            </a:scene3d>
            <a:sp3d extrusionH="176200" prstMaterial="legacyMetal">
              <a:bevelT w="13500" h="13500" prst="angle"/>
              <a:bevelB w="13500" h="13500" prst="angle"/>
              <a:extrusionClr>
                <a:srgbClr val="F0B5B4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>
            <a:off x="1428728" y="4357694"/>
            <a:ext cx="215898" cy="374644"/>
            <a:chOff x="2111" y="2247"/>
            <a:chExt cx="592" cy="1034"/>
          </a:xfrm>
        </p:grpSpPr>
        <p:sp>
          <p:nvSpPr>
            <p:cNvPr id="18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0099CC">
                    <a:gamma/>
                    <a:shade val="76078"/>
                    <a:invGamma/>
                  </a:srgbClr>
                </a:gs>
                <a:gs pos="100000">
                  <a:srgbClr val="0099CC"/>
                </a:gs>
              </a:gsLst>
              <a:lin ang="18900000" scaled="1"/>
            </a:gradFill>
            <a:ln w="19050" cmpd="sng">
              <a:noFill/>
              <a:round/>
              <a:headEnd/>
              <a:tailEnd/>
            </a:ln>
            <a:effectLst/>
            <a:scene3d>
              <a:camera prst="legacyPerspectiveTopRight"/>
              <a:lightRig rig="legacyNormal2" dir="t"/>
            </a:scene3d>
            <a:sp3d extrusionH="430200" prstMaterial="legacyMetal">
              <a:bevelT w="13500" h="13500" prst="angle"/>
              <a:bevelB w="13500" h="13500" prst="angle"/>
              <a:extrusionClr>
                <a:srgbClr val="0099CC"/>
              </a:extrusionClr>
            </a:sp3d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19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76078"/>
                    <a:invGamma/>
                  </a:srgbClr>
                </a:gs>
                <a:gs pos="100000">
                  <a:srgbClr val="0099CC"/>
                </a:gs>
              </a:gsLst>
              <a:lin ang="18900000" scaled="1"/>
            </a:gradFill>
            <a:ln w="19050">
              <a:noFill/>
              <a:round/>
              <a:headEnd/>
              <a:tailEnd/>
            </a:ln>
            <a:effectLst/>
            <a:scene3d>
              <a:camera prst="legacyPerspectiveTopRight"/>
              <a:lightRig rig="legacyNormal2" dir="t"/>
            </a:scene3d>
            <a:sp3d extrusionH="430200" prstMaterial="legacyMetal">
              <a:bevelT w="13500" h="13500" prst="angle"/>
              <a:bevelB w="13500" h="13500" prst="angle"/>
              <a:extrusionClr>
                <a:srgbClr val="0099CC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pic>
        <p:nvPicPr>
          <p:cNvPr id="22530" name="Picture 2" descr="J:\Катинки\Новая папка (2)\dengi-4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786454"/>
            <a:ext cx="976303" cy="572764"/>
          </a:xfrm>
          <a:prstGeom prst="rect">
            <a:avLst/>
          </a:prstGeom>
          <a:noFill/>
        </p:spPr>
      </p:pic>
      <p:pic>
        <p:nvPicPr>
          <p:cNvPr id="22531" name="Picture 3" descr="J:\Катинки\Новая папка (2)\komputeri-2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428604"/>
            <a:ext cx="357190" cy="510271"/>
          </a:xfrm>
          <a:prstGeom prst="rect">
            <a:avLst/>
          </a:prstGeom>
          <a:noFill/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dirty="0" smtClean="0"/>
              <a:t>Проблемы города, которые бы мне хотелось затронуть…</a:t>
            </a:r>
            <a:endParaRPr lang="en-US" dirty="0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ltGray">
          <a:xfrm rot="5400000">
            <a:off x="-2422525" y="1711325"/>
            <a:ext cx="4824412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0">
            <a:gsLst>
              <a:gs pos="0">
                <a:schemeClr val="tx2">
                  <a:gamma/>
                  <a:tint val="45490"/>
                  <a:invGamma/>
                  <a:alpha val="60001"/>
                </a:schemeClr>
              </a:gs>
              <a:gs pos="100000">
                <a:schemeClr val="tx2">
                  <a:alpha val="60001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gray">
          <a:xfrm>
            <a:off x="1981200" y="533558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ru-RU" b="1" dirty="0" smtClean="0"/>
              <a:t>Экономика города</a:t>
            </a:r>
            <a:endParaRPr lang="en-US" b="1" dirty="0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gray">
          <a:xfrm>
            <a:off x="2393950" y="45085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ru-RU" b="1" dirty="0" smtClean="0"/>
              <a:t>Соц. работы «Чистый город»</a:t>
            </a:r>
            <a:endParaRPr lang="en-US" b="1" dirty="0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gray">
          <a:xfrm>
            <a:off x="2438400" y="36957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ru-RU" b="1" dirty="0" smtClean="0"/>
              <a:t>Забота о пожилых</a:t>
            </a:r>
            <a:endParaRPr lang="en-US" b="1" dirty="0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gray">
          <a:xfrm>
            <a:off x="2285984" y="2857496"/>
            <a:ext cx="5143536" cy="500066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ru-RU" b="1" dirty="0" smtClean="0"/>
              <a:t>Проблема молодёжи</a:t>
            </a:r>
            <a:endParaRPr lang="en-US" b="1" dirty="0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gray">
          <a:xfrm>
            <a:off x="1765300" y="20574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ru-RU" b="1" dirty="0" smtClean="0">
                <a:solidFill>
                  <a:srgbClr val="000000"/>
                </a:solidFill>
              </a:rPr>
              <a:t>Бездомные животные</a:t>
            </a:r>
            <a:endParaRPr lang="en-US" b="1" dirty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47800" y="2146300"/>
            <a:ext cx="381000" cy="381000"/>
            <a:chOff x="2078" y="1680"/>
            <a:chExt cx="1615" cy="1615"/>
          </a:xfrm>
        </p:grpSpPr>
        <p:sp>
          <p:nvSpPr>
            <p:cNvPr id="6154" name="Oval 1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981200" y="2933700"/>
            <a:ext cx="381000" cy="381000"/>
            <a:chOff x="2078" y="1680"/>
            <a:chExt cx="1615" cy="1615"/>
          </a:xfrm>
        </p:grpSpPr>
        <p:sp>
          <p:nvSpPr>
            <p:cNvPr id="6161" name="Oval 1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133600" y="3771900"/>
            <a:ext cx="381000" cy="381000"/>
            <a:chOff x="2078" y="1680"/>
            <a:chExt cx="1615" cy="1615"/>
          </a:xfrm>
        </p:grpSpPr>
        <p:sp>
          <p:nvSpPr>
            <p:cNvPr id="6168" name="Oval 2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2057400" y="4610100"/>
            <a:ext cx="381000" cy="381000"/>
            <a:chOff x="2078" y="1680"/>
            <a:chExt cx="1615" cy="1615"/>
          </a:xfrm>
        </p:grpSpPr>
        <p:sp>
          <p:nvSpPr>
            <p:cNvPr id="6175" name="Oval 3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682750" y="5384800"/>
            <a:ext cx="355600" cy="381000"/>
            <a:chOff x="2078" y="1680"/>
            <a:chExt cx="1615" cy="1615"/>
          </a:xfrm>
        </p:grpSpPr>
        <p:sp>
          <p:nvSpPr>
            <p:cNvPr id="6182" name="Oval 3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4" name="Oval 4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85" name="Oval 4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86" name="Oval 4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87" name="Oval 4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285728"/>
            <a:ext cx="6643702" cy="3000372"/>
          </a:xfrm>
        </p:spPr>
        <p:txBody>
          <a:bodyPr/>
          <a:lstStyle/>
          <a:p>
            <a:r>
              <a:rPr lang="ru-RU" sz="1800" dirty="0" smtClean="0"/>
              <a:t>В нашем городе много бездомных животных, и мне очень больно видеть  брошенных котят, щенят, которые живут в холоде. Звучат предложения отлавливать бездомных кошек и собак и усыплять их. Я хочу наоборот предложить открыть приют, где бы они могли ждать своих хозяев в тепле и сытости. В настоящие время я уже занимаюсь этой  проблемой стараюсь хоть как - то помочь им, нахожу хозяев, кормлю или просто уделяю им внимание, они ведь тоже нуждаются в чьей- то ласке. </a:t>
            </a:r>
            <a:endParaRPr lang="ru-RU" sz="1800" dirty="0"/>
          </a:p>
        </p:txBody>
      </p:sp>
      <p:pic>
        <p:nvPicPr>
          <p:cNvPr id="3074" name="Picture 2" descr="C:\Documents and Settings\Admin\Рабочий стол\1511187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643314"/>
            <a:ext cx="3979171" cy="2242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Admin\Рабочий стол\DSC016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2357454" cy="3143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Documents and Settings\Admin\Рабочий стол\1313490150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14752"/>
            <a:ext cx="3643337" cy="2732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" name="Picture 1" descr="J:\Катинки\Новая папка (2)\dogs-127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5929330"/>
            <a:ext cx="1452555" cy="68516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42852"/>
            <a:ext cx="5527690" cy="51592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Молодежь нашего города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928670"/>
            <a:ext cx="8215370" cy="135732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1600" kern="0" dirty="0">
                <a:latin typeface="+mn-lt"/>
              </a:rPr>
              <a:t>О</a:t>
            </a:r>
            <a:r>
              <a:rPr lang="ru-RU" sz="1600" kern="0" dirty="0" smtClean="0">
                <a:latin typeface="+mn-lt"/>
              </a:rPr>
              <a:t>дной из главных проблем среди молодёжи являются вредные привычки. В жизни современного общества особо остро встали проблемы связанные с </a:t>
            </a:r>
            <a:r>
              <a:rPr lang="ru-RU" sz="1600" kern="0" dirty="0" err="1" smtClean="0">
                <a:latin typeface="+mn-lt"/>
              </a:rPr>
              <a:t>табакокурением</a:t>
            </a:r>
            <a:r>
              <a:rPr lang="ru-RU" sz="1600" kern="0" dirty="0" smtClean="0">
                <a:latin typeface="+mn-lt"/>
              </a:rPr>
              <a:t>, наркоманией и алкоголем. Вредные привычки оказывают негативное влияние на жизнь общества в целом, а также на жизнь и деятельность личности в отдельности. В данный момент эта проблема стала поистине глобальной.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214282" y="0"/>
            <a:ext cx="1143000" cy="1055688"/>
            <a:chOff x="482" y="1851"/>
            <a:chExt cx="860" cy="796"/>
          </a:xfrm>
        </p:grpSpPr>
        <p:sp>
          <p:nvSpPr>
            <p:cNvPr id="10" name="Freeform 27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28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80" y="170"/>
                </a:cxn>
                <a:cxn ang="0">
                  <a:pos x="332" y="37"/>
                </a:cxn>
                <a:cxn ang="0">
                  <a:pos x="292" y="1"/>
                </a:cxn>
                <a:cxn ang="0">
                  <a:pos x="230" y="29"/>
                </a:cxn>
                <a:cxn ang="0">
                  <a:pos x="0" y="158"/>
                </a:cxn>
              </a:cxnLst>
              <a:rect l="0" t="0" r="r" b="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66" y="143"/>
                </a:cxn>
                <a:cxn ang="0">
                  <a:pos x="282" y="35"/>
                </a:cxn>
                <a:cxn ang="0">
                  <a:pos x="219" y="17"/>
                </a:cxn>
                <a:cxn ang="0">
                  <a:pos x="0" y="134"/>
                </a:cxn>
              </a:cxnLst>
              <a:rect l="0" t="0" r="r" b="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30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/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14" name="Freeform 31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/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15" name="Freeform 32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/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ru-RU"/>
            </a:p>
          </p:txBody>
        </p:sp>
      </p:grpSp>
      <p:sp>
        <p:nvSpPr>
          <p:cNvPr id="25" name="Содержимое 3"/>
          <p:cNvSpPr txBox="1">
            <a:spLocks/>
          </p:cNvSpPr>
          <p:nvPr/>
        </p:nvSpPr>
        <p:spPr bwMode="auto">
          <a:xfrm>
            <a:off x="285720" y="2428868"/>
            <a:ext cx="6643734" cy="4278094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1600" b="1" i="0" u="none" strike="noStrike" kern="0" cap="none" spc="50" normalizeH="0" baseline="0" noProof="0" dirty="0" smtClean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Одна из самых важных причин употребления наркотиков - проблема  проведения свободного времени.  Во-первых, в наше время молодому человеку очень трудно найти возможность полноценно отдохнуть. Современные дискотеки и кафе сегодня недоступны большинству молодежи. Сидеть дома с родителями очень скучно. И когда знакомые предлагают бесплатно попробовать наркотики - это выглядит, как правило, очень заманчиво. Во-вторых, в обыденной культуре общества сильна традиция пассивного проведения досуга, основанная на употреблении "легального наркотика" - алкоголя. И очень часто молодой человек еще в семье перенимает установку расслабляться с помощью химического вещества. А так как алкоголь - это уже "не модно", то, естественно, молодежь втягивается в употребление наркотиков.</a:t>
            </a:r>
            <a:endParaRPr kumimoji="0" lang="ru-RU" sz="1600" b="1" i="0" u="none" strike="noStrike" kern="0" cap="none" spc="50" normalizeH="0" baseline="0" noProof="0" dirty="0">
              <a:ln w="11430"/>
              <a:gradFill>
                <a:gsLst>
                  <a:gs pos="25000">
                    <a:srgbClr val="333399">
                      <a:satMod val="155000"/>
                    </a:srgbClr>
                  </a:gs>
                  <a:gs pos="100000">
                    <a:srgbClr val="33339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" name="Picture 1" descr="C:\Documents and Settings\Admin\Рабочий стол\narkoman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214686"/>
            <a:ext cx="1905013" cy="142876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00232" y="2500306"/>
            <a:ext cx="4905375" cy="2425700"/>
            <a:chOff x="995" y="1472"/>
            <a:chExt cx="3785" cy="1872"/>
          </a:xfrm>
        </p:grpSpPr>
        <p:sp>
          <p:nvSpPr>
            <p:cNvPr id="24580" name="AutoShape 4"/>
            <p:cNvSpPr>
              <a:spLocks noChangeArrowheads="1"/>
            </p:cNvSpPr>
            <p:nvPr/>
          </p:nvSpPr>
          <p:spPr bwMode="gray">
            <a:xfrm>
              <a:off x="995" y="1588"/>
              <a:ext cx="3785" cy="1756"/>
            </a:xfrm>
            <a:custGeom>
              <a:avLst/>
              <a:gdLst>
                <a:gd name="G0" fmla="+- 3013 0 0"/>
                <a:gd name="G1" fmla="+- 21600 0 3013"/>
                <a:gd name="G2" fmla="+- 21600 0 301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13" y="10800"/>
                  </a:moveTo>
                  <a:cubicBezTo>
                    <a:pt x="3013" y="15101"/>
                    <a:pt x="6499" y="18587"/>
                    <a:pt x="10800" y="18587"/>
                  </a:cubicBezTo>
                  <a:cubicBezTo>
                    <a:pt x="15101" y="18587"/>
                    <a:pt x="18587" y="15101"/>
                    <a:pt x="18587" y="10800"/>
                  </a:cubicBezTo>
                  <a:cubicBezTo>
                    <a:pt x="18587" y="6499"/>
                    <a:pt x="15101" y="3013"/>
                    <a:pt x="10800" y="3013"/>
                  </a:cubicBezTo>
                  <a:cubicBezTo>
                    <a:pt x="6499" y="3013"/>
                    <a:pt x="3013" y="6499"/>
                    <a:pt x="301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1" name="AutoShape 5"/>
            <p:cNvSpPr>
              <a:spLocks noChangeArrowheads="1"/>
            </p:cNvSpPr>
            <p:nvPr/>
          </p:nvSpPr>
          <p:spPr bwMode="gray">
            <a:xfrm>
              <a:off x="995" y="1478"/>
              <a:ext cx="3785" cy="1756"/>
            </a:xfrm>
            <a:custGeom>
              <a:avLst/>
              <a:gdLst>
                <a:gd name="G0" fmla="+- 3013 0 0"/>
                <a:gd name="G1" fmla="+- 21600 0 3013"/>
                <a:gd name="G2" fmla="+- 21600 0 301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13" y="10800"/>
                  </a:moveTo>
                  <a:cubicBezTo>
                    <a:pt x="3013" y="15101"/>
                    <a:pt x="6499" y="18587"/>
                    <a:pt x="10800" y="18587"/>
                  </a:cubicBezTo>
                  <a:cubicBezTo>
                    <a:pt x="15101" y="18587"/>
                    <a:pt x="18587" y="15101"/>
                    <a:pt x="18587" y="10800"/>
                  </a:cubicBezTo>
                  <a:cubicBezTo>
                    <a:pt x="18587" y="6499"/>
                    <a:pt x="15101" y="3013"/>
                    <a:pt x="10800" y="3013"/>
                  </a:cubicBezTo>
                  <a:cubicBezTo>
                    <a:pt x="6499" y="3013"/>
                    <a:pt x="3013" y="6499"/>
                    <a:pt x="301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gray">
            <a:xfrm flipV="1">
              <a:off x="2872" y="1472"/>
              <a:ext cx="0" cy="35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gray">
            <a:xfrm>
              <a:off x="1793" y="1974"/>
              <a:ext cx="0" cy="11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gray">
            <a:xfrm>
              <a:off x="3951" y="1959"/>
              <a:ext cx="0" cy="12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gray">
            <a:xfrm flipV="1">
              <a:off x="3951" y="1794"/>
              <a:ext cx="384" cy="16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6" name="Line 10"/>
            <p:cNvSpPr>
              <a:spLocks noChangeShapeType="1"/>
            </p:cNvSpPr>
            <p:nvPr/>
          </p:nvSpPr>
          <p:spPr bwMode="gray">
            <a:xfrm flipH="1" flipV="1">
              <a:off x="1413" y="1801"/>
              <a:ext cx="378" cy="17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7" name="Line 11"/>
            <p:cNvSpPr>
              <a:spLocks noChangeShapeType="1"/>
            </p:cNvSpPr>
            <p:nvPr/>
          </p:nvSpPr>
          <p:spPr bwMode="gray">
            <a:xfrm flipH="1">
              <a:off x="1856" y="2884"/>
              <a:ext cx="291" cy="20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8" name="Line 12"/>
            <p:cNvSpPr>
              <a:spLocks noChangeShapeType="1"/>
            </p:cNvSpPr>
            <p:nvPr/>
          </p:nvSpPr>
          <p:spPr bwMode="gray">
            <a:xfrm>
              <a:off x="3752" y="2843"/>
              <a:ext cx="365" cy="18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gray">
            <a:xfrm flipH="1">
              <a:off x="1850" y="3090"/>
              <a:ext cx="7" cy="1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gray">
            <a:xfrm flipH="1">
              <a:off x="4112" y="3022"/>
              <a:ext cx="7" cy="1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591" name="Line 15"/>
          <p:cNvSpPr>
            <a:spLocks noChangeShapeType="1"/>
          </p:cNvSpPr>
          <p:nvPr/>
        </p:nvSpPr>
        <p:spPr bwMode="black">
          <a:xfrm>
            <a:off x="3571868" y="2071678"/>
            <a:ext cx="0" cy="436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black">
          <a:xfrm>
            <a:off x="5857884" y="2143116"/>
            <a:ext cx="0" cy="481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black">
          <a:xfrm flipV="1">
            <a:off x="4500562" y="4857760"/>
            <a:ext cx="0" cy="534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gray">
          <a:xfrm flipH="1" flipV="1">
            <a:off x="6715140" y="378619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gray">
          <a:xfrm flipV="1">
            <a:off x="1857356" y="385762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black">
          <a:xfrm>
            <a:off x="3155950" y="25654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600" b="1" dirty="0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black">
          <a:xfrm>
            <a:off x="3286116" y="5429264"/>
            <a:ext cx="29289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/>
              <a:t>Увеличить штрафы за продажу алкоголя несовершеннолетним </a:t>
            </a:r>
            <a:endParaRPr lang="en-US" sz="1600" b="1" dirty="0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black">
          <a:xfrm>
            <a:off x="3714744" y="3357562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/>
              <a:t>Борьба с вредными привычками</a:t>
            </a:r>
            <a:endParaRPr lang="en-US" sz="1600" b="1" dirty="0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black">
          <a:xfrm>
            <a:off x="214282" y="3429000"/>
            <a:ext cx="17859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600" b="1" dirty="0" smtClean="0"/>
              <a:t>Сделать более эффективной  работу психологов</a:t>
            </a:r>
            <a:endParaRPr lang="en-US" sz="1600" b="1" dirty="0"/>
          </a:p>
        </p:txBody>
      </p:sp>
      <p:sp>
        <p:nvSpPr>
          <p:cNvPr id="24602" name="AutoShape 26"/>
          <p:cNvSpPr>
            <a:spLocks noChangeArrowheads="1"/>
          </p:cNvSpPr>
          <p:nvPr/>
        </p:nvSpPr>
        <p:spPr bwMode="gray">
          <a:xfrm>
            <a:off x="3286116" y="3143248"/>
            <a:ext cx="2339975" cy="663575"/>
          </a:xfrm>
          <a:custGeom>
            <a:avLst/>
            <a:gdLst>
              <a:gd name="G0" fmla="+- 13742 0 0"/>
              <a:gd name="G1" fmla="+- -11677937 0 0"/>
              <a:gd name="G2" fmla="+- 13742 0 -11677937"/>
              <a:gd name="G3" fmla="+- 10800 0 0"/>
              <a:gd name="G4" fmla="+- 0 0 13742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470 0 0"/>
              <a:gd name="G9" fmla="+- 0 0 -11677937"/>
              <a:gd name="G10" fmla="+- 8470 0 2700"/>
              <a:gd name="G11" fmla="cos G10 13742"/>
              <a:gd name="G12" fmla="sin G10 13742"/>
              <a:gd name="G13" fmla="cos 13500 13742"/>
              <a:gd name="G14" fmla="sin 13500 13742"/>
              <a:gd name="G15" fmla="+- G11 10800 0"/>
              <a:gd name="G16" fmla="+- G12 10800 0"/>
              <a:gd name="G17" fmla="+- G13 10800 0"/>
              <a:gd name="G18" fmla="+- G14 10800 0"/>
              <a:gd name="G19" fmla="*/ 8470 1 2"/>
              <a:gd name="G20" fmla="+- G19 5400 0"/>
              <a:gd name="G21" fmla="cos G20 13742"/>
              <a:gd name="G22" fmla="sin G20 13742"/>
              <a:gd name="G23" fmla="+- G21 10800 0"/>
              <a:gd name="G24" fmla="+- G12 G23 G22"/>
              <a:gd name="G25" fmla="+- G22 G23 G11"/>
              <a:gd name="G26" fmla="cos 10800 13742"/>
              <a:gd name="G27" fmla="sin 10800 13742"/>
              <a:gd name="G28" fmla="cos 8470 13742"/>
              <a:gd name="G29" fmla="sin 8470 13742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677937"/>
              <a:gd name="G36" fmla="sin G34 -11677937"/>
              <a:gd name="G37" fmla="+/ -11677937 13742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470 G39"/>
              <a:gd name="G43" fmla="sin 847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990 w 21600"/>
              <a:gd name="T5" fmla="*/ 1 h 21600"/>
              <a:gd name="T6" fmla="*/ 1169 w 21600"/>
              <a:gd name="T7" fmla="*/ 10495 h 21600"/>
              <a:gd name="T8" fmla="*/ 10949 w 21600"/>
              <a:gd name="T9" fmla="*/ 2331 h 21600"/>
              <a:gd name="T10" fmla="*/ 24299 w 21600"/>
              <a:gd name="T11" fmla="*/ 10849 h 21600"/>
              <a:gd name="T12" fmla="*/ 20420 w 21600"/>
              <a:gd name="T13" fmla="*/ 14700 h 21600"/>
              <a:gd name="T14" fmla="*/ 16569 w 21600"/>
              <a:gd name="T15" fmla="*/ 1082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269" y="10830"/>
                </a:moveTo>
                <a:cubicBezTo>
                  <a:pt x="19269" y="10820"/>
                  <a:pt x="19270" y="10810"/>
                  <a:pt x="19270" y="10800"/>
                </a:cubicBezTo>
                <a:cubicBezTo>
                  <a:pt x="19270" y="6122"/>
                  <a:pt x="15477" y="2330"/>
                  <a:pt x="10800" y="2330"/>
                </a:cubicBezTo>
                <a:cubicBezTo>
                  <a:pt x="6226" y="2329"/>
                  <a:pt x="2478" y="5961"/>
                  <a:pt x="2334" y="10532"/>
                </a:cubicBezTo>
                <a:lnTo>
                  <a:pt x="5" y="10459"/>
                </a:lnTo>
                <a:cubicBezTo>
                  <a:pt x="189" y="4630"/>
                  <a:pt x="4968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0813"/>
                  <a:pt x="21599" y="10826"/>
                  <a:pt x="21599" y="10839"/>
                </a:cubicBezTo>
                <a:lnTo>
                  <a:pt x="24299" y="10849"/>
                </a:lnTo>
                <a:lnTo>
                  <a:pt x="20420" y="14700"/>
                </a:lnTo>
                <a:lnTo>
                  <a:pt x="16569" y="10821"/>
                </a:lnTo>
                <a:lnTo>
                  <a:pt x="19269" y="1083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451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03" name="AutoShape 27"/>
          <p:cNvSpPr>
            <a:spLocks noChangeArrowheads="1"/>
          </p:cNvSpPr>
          <p:nvPr/>
        </p:nvSpPr>
        <p:spPr bwMode="gray">
          <a:xfrm flipH="1" flipV="1">
            <a:off x="3286116" y="3786190"/>
            <a:ext cx="2392363" cy="620712"/>
          </a:xfrm>
          <a:custGeom>
            <a:avLst/>
            <a:gdLst>
              <a:gd name="G0" fmla="+- -14015 0 0"/>
              <a:gd name="G1" fmla="+- -11677937 0 0"/>
              <a:gd name="G2" fmla="+- -14015 0 -11677937"/>
              <a:gd name="G3" fmla="+- 10800 0 0"/>
              <a:gd name="G4" fmla="+- 0 0 -14015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74 0 0"/>
              <a:gd name="G9" fmla="+- 0 0 -11677937"/>
              <a:gd name="G10" fmla="+- 8574 0 2700"/>
              <a:gd name="G11" fmla="cos G10 -14015"/>
              <a:gd name="G12" fmla="sin G10 -14015"/>
              <a:gd name="G13" fmla="cos 13500 -14015"/>
              <a:gd name="G14" fmla="sin 13500 -14015"/>
              <a:gd name="G15" fmla="+- G11 10800 0"/>
              <a:gd name="G16" fmla="+- G12 10800 0"/>
              <a:gd name="G17" fmla="+- G13 10800 0"/>
              <a:gd name="G18" fmla="+- G14 10800 0"/>
              <a:gd name="G19" fmla="*/ 8574 1 2"/>
              <a:gd name="G20" fmla="+- G19 5400 0"/>
              <a:gd name="G21" fmla="cos G20 -14015"/>
              <a:gd name="G22" fmla="sin G20 -14015"/>
              <a:gd name="G23" fmla="+- G21 10800 0"/>
              <a:gd name="G24" fmla="+- G12 G23 G22"/>
              <a:gd name="G25" fmla="+- G22 G23 G11"/>
              <a:gd name="G26" fmla="cos 10800 -14015"/>
              <a:gd name="G27" fmla="sin 10800 -14015"/>
              <a:gd name="G28" fmla="cos 8574 -14015"/>
              <a:gd name="G29" fmla="sin 8574 -14015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677937"/>
              <a:gd name="G36" fmla="sin G34 -11677937"/>
              <a:gd name="G37" fmla="+/ -11677937 -14015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74 G39"/>
              <a:gd name="G43" fmla="sin 857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950 w 21600"/>
              <a:gd name="T5" fmla="*/ 1 h 21600"/>
              <a:gd name="T6" fmla="*/ 1117 w 21600"/>
              <a:gd name="T7" fmla="*/ 10494 h 21600"/>
              <a:gd name="T8" fmla="*/ 10919 w 21600"/>
              <a:gd name="T9" fmla="*/ 2226 h 21600"/>
              <a:gd name="T10" fmla="*/ 24299 w 21600"/>
              <a:gd name="T11" fmla="*/ 10749 h 21600"/>
              <a:gd name="T12" fmla="*/ 20501 w 21600"/>
              <a:gd name="T13" fmla="*/ 14576 h 21600"/>
              <a:gd name="T14" fmla="*/ 16673 w 21600"/>
              <a:gd name="T15" fmla="*/ 1077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73" y="10767"/>
                </a:moveTo>
                <a:cubicBezTo>
                  <a:pt x="19356" y="6045"/>
                  <a:pt x="15522" y="2226"/>
                  <a:pt x="10800" y="2226"/>
                </a:cubicBezTo>
                <a:cubicBezTo>
                  <a:pt x="6170" y="2225"/>
                  <a:pt x="2376" y="5901"/>
                  <a:pt x="2230" y="10529"/>
                </a:cubicBezTo>
                <a:lnTo>
                  <a:pt x="5" y="10459"/>
                </a:lnTo>
                <a:cubicBezTo>
                  <a:pt x="189" y="4630"/>
                  <a:pt x="4968" y="-1"/>
                  <a:pt x="10800" y="0"/>
                </a:cubicBezTo>
                <a:cubicBezTo>
                  <a:pt x="16748" y="0"/>
                  <a:pt x="21577" y="4810"/>
                  <a:pt x="21599" y="10759"/>
                </a:cubicBezTo>
                <a:lnTo>
                  <a:pt x="24299" y="10749"/>
                </a:lnTo>
                <a:lnTo>
                  <a:pt x="20501" y="14576"/>
                </a:lnTo>
                <a:lnTo>
                  <a:pt x="16673" y="10778"/>
                </a:lnTo>
                <a:lnTo>
                  <a:pt x="19373" y="107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6667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500298" y="1142984"/>
            <a:ext cx="2500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Больше говорить о вреде курения, антиреклама табака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286380" y="1285860"/>
            <a:ext cx="1775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Пропаганда здорового образа жизни</a:t>
            </a:r>
            <a:endParaRPr lang="ru-RU" dirty="0"/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black">
          <a:xfrm>
            <a:off x="7358082" y="3143248"/>
            <a:ext cx="15716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/>
              <a:t>Открыть </a:t>
            </a:r>
            <a:r>
              <a:rPr lang="ru-RU" sz="1600" b="1" dirty="0" err="1" smtClean="0"/>
              <a:t>досуговые</a:t>
            </a:r>
            <a:r>
              <a:rPr lang="ru-RU" sz="1600" b="1" dirty="0" smtClean="0"/>
              <a:t> центры для молодёжи</a:t>
            </a:r>
            <a:endParaRPr lang="en-US" sz="16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142852"/>
            <a:ext cx="5130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Пути решения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C:\Documents and Settings\Admin\Рабочий стол\adykds5qkn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572008"/>
            <a:ext cx="1900220" cy="1900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Documents and Settings\Admin\Рабочий стол\6706446c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5032" y="5000636"/>
            <a:ext cx="2047850" cy="1482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Picture 1" descr="C:\Documents and Settings\Admin\Рабочий стол\spr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71480"/>
            <a:ext cx="1571636" cy="1112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8" grpId="0"/>
      <p:bldP spid="24600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Oval 3"/>
          <p:cNvSpPr>
            <a:spLocks noChangeArrowheads="1"/>
          </p:cNvSpPr>
          <p:nvPr/>
        </p:nvSpPr>
        <p:spPr bwMode="gray">
          <a:xfrm>
            <a:off x="2895600" y="2365375"/>
            <a:ext cx="2743200" cy="2743200"/>
          </a:xfrm>
          <a:prstGeom prst="ellipse">
            <a:avLst/>
          </a:prstGeom>
          <a:solidFill>
            <a:schemeClr val="bg1">
              <a:alpha val="8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gray">
          <a:xfrm>
            <a:off x="4038600" y="2879725"/>
            <a:ext cx="1619250" cy="1619250"/>
          </a:xfrm>
          <a:prstGeom prst="ellipse">
            <a:avLst/>
          </a:prstGeom>
          <a:solidFill>
            <a:srgbClr val="DCDCDC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gray">
          <a:xfrm>
            <a:off x="3276600" y="3660775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gray">
          <a:xfrm>
            <a:off x="4114800" y="2517775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gray">
          <a:xfrm flipH="1">
            <a:off x="4210050" y="4041775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gray">
          <a:xfrm>
            <a:off x="5410200" y="3965575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gray">
          <a:xfrm flipV="1">
            <a:off x="5410200" y="2670175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gray">
          <a:xfrm>
            <a:off x="4676775" y="3270250"/>
            <a:ext cx="895350" cy="895350"/>
          </a:xfrm>
          <a:prstGeom prst="ellipse">
            <a:avLst/>
          </a:prstGeom>
          <a:solidFill>
            <a:srgbClr val="C0C0C0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143251" y="1527175"/>
            <a:ext cx="1214438" cy="1384300"/>
            <a:chOff x="2028" y="1008"/>
            <a:chExt cx="765" cy="872"/>
          </a:xfrm>
        </p:grpSpPr>
        <p:sp>
          <p:nvSpPr>
            <p:cNvPr id="12300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302" name="Picture 14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12303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04" name="Picture 16" descr="light_shadow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4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5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07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8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9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0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12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3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4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5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318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19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0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1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323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4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5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6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27" name="Rectangle 39"/>
            <p:cNvSpPr>
              <a:spLocks noChangeArrowheads="1"/>
            </p:cNvSpPr>
            <p:nvPr/>
          </p:nvSpPr>
          <p:spPr bwMode="gray">
            <a:xfrm>
              <a:off x="2028" y="1216"/>
              <a:ext cx="765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  <a:flatTx/>
            </a:bodyPr>
            <a:lstStyle/>
            <a:p>
              <a:pPr algn="ctr"/>
              <a:r>
                <a:rPr lang="ru-RU" sz="1600" b="1" dirty="0" smtClean="0">
                  <a:solidFill>
                    <a:srgbClr val="000000"/>
                  </a:solidFill>
                </a:rPr>
                <a:t>Денежная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928794" y="2857496"/>
            <a:ext cx="1428760" cy="1428760"/>
            <a:chOff x="2064" y="1008"/>
            <a:chExt cx="1036" cy="903"/>
          </a:xfrm>
        </p:grpSpPr>
        <p:sp>
          <p:nvSpPr>
            <p:cNvPr id="12329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2085" y="1031"/>
              <a:ext cx="1015" cy="880"/>
              <a:chOff x="3975" y="1593"/>
              <a:chExt cx="1390" cy="1205"/>
            </a:xfrm>
          </p:grpSpPr>
          <p:sp>
            <p:nvSpPr>
              <p:cNvPr id="12332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1390" cy="1205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3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36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7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8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9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41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2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3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4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 rot="-3733502" flipH="1" flipV="1">
              <a:off x="2416" y="1502"/>
              <a:ext cx="470" cy="98"/>
              <a:chOff x="2532" y="1051"/>
              <a:chExt cx="796" cy="188"/>
            </a:xfrm>
          </p:grpSpPr>
          <p:grpSp>
            <p:nvGrpSpPr>
              <p:cNvPr id="16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347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48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49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0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3"/>
              <p:cNvGrpSpPr>
                <a:grpSpLocks/>
              </p:cNvGrpSpPr>
              <p:nvPr/>
            </p:nvGrpSpPr>
            <p:grpSpPr bwMode="auto">
              <a:xfrm rot="1353540">
                <a:off x="2695" y="1088"/>
                <a:ext cx="633" cy="151"/>
                <a:chOff x="1565" y="2568"/>
                <a:chExt cx="952" cy="227"/>
              </a:xfrm>
            </p:grpSpPr>
            <p:sp>
              <p:nvSpPr>
                <p:cNvPr id="12352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3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56" name="Rectangle 68"/>
            <p:cNvSpPr>
              <a:spLocks noChangeArrowheads="1"/>
            </p:cNvSpPr>
            <p:nvPr/>
          </p:nvSpPr>
          <p:spPr bwMode="gray">
            <a:xfrm>
              <a:off x="2116" y="1324"/>
              <a:ext cx="935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sz="1600" b="1" dirty="0" smtClean="0">
                  <a:solidFill>
                    <a:srgbClr val="000000"/>
                  </a:solidFill>
                </a:rPr>
                <a:t>развлечение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69"/>
          <p:cNvGrpSpPr>
            <a:grpSpLocks/>
          </p:cNvGrpSpPr>
          <p:nvPr/>
        </p:nvGrpSpPr>
        <p:grpSpPr bwMode="auto">
          <a:xfrm>
            <a:off x="3286116" y="5286388"/>
            <a:ext cx="1146175" cy="1384300"/>
            <a:chOff x="2064" y="1008"/>
            <a:chExt cx="722" cy="872"/>
          </a:xfrm>
        </p:grpSpPr>
        <p:sp>
          <p:nvSpPr>
            <p:cNvPr id="12358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2088" y="1031"/>
              <a:ext cx="677" cy="849"/>
              <a:chOff x="3974" y="1593"/>
              <a:chExt cx="926" cy="1163"/>
            </a:xfrm>
          </p:grpSpPr>
          <p:pic>
            <p:nvPicPr>
              <p:cNvPr id="12360" name="Picture 72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12361" name="Oval 73"/>
              <p:cNvSpPr>
                <a:spLocks noChangeArrowheads="1"/>
              </p:cNvSpPr>
              <p:nvPr/>
            </p:nvSpPr>
            <p:spPr bwMode="gray">
              <a:xfrm>
                <a:off x="3974" y="1593"/>
                <a:ext cx="894" cy="893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62" name="Picture 74" descr="light_shadow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20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1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65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6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7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8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70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1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2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3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376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7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8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9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381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82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83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84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85" name="Rectangle 97"/>
            <p:cNvSpPr>
              <a:spLocks noChangeArrowheads="1"/>
            </p:cNvSpPr>
            <p:nvPr/>
          </p:nvSpPr>
          <p:spPr bwMode="gray">
            <a:xfrm>
              <a:off x="2109" y="1233"/>
              <a:ext cx="648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  <a:flatTx/>
            </a:bodyPr>
            <a:lstStyle/>
            <a:p>
              <a:pPr algn="ctr"/>
              <a:r>
                <a:rPr lang="ru-RU" sz="1600" b="1" dirty="0" smtClean="0">
                  <a:solidFill>
                    <a:srgbClr val="000000"/>
                  </a:solidFill>
                </a:rPr>
                <a:t>Помощь на дому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Group 98"/>
          <p:cNvGrpSpPr>
            <a:grpSpLocks/>
          </p:cNvGrpSpPr>
          <p:nvPr/>
        </p:nvGrpSpPr>
        <p:grpSpPr bwMode="auto">
          <a:xfrm>
            <a:off x="5568950" y="3813175"/>
            <a:ext cx="1146175" cy="1384300"/>
            <a:chOff x="2064" y="1008"/>
            <a:chExt cx="722" cy="872"/>
          </a:xfrm>
        </p:grpSpPr>
        <p:sp>
          <p:nvSpPr>
            <p:cNvPr id="12387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389" name="Picture 101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12390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91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4285"/>
              <a:stretch>
                <a:fillRect/>
              </a:stretch>
            </p:blipFill>
            <p:spPr bwMode="gray">
              <a:xfrm>
                <a:off x="4071" y="1723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28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9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94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5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6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7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99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0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1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2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1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322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05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06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07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08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28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410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11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12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13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414" name="Rectangle 126"/>
            <p:cNvSpPr>
              <a:spLocks noChangeArrowheads="1"/>
            </p:cNvSpPr>
            <p:nvPr/>
          </p:nvSpPr>
          <p:spPr bwMode="gray">
            <a:xfrm>
              <a:off x="2242" y="1272"/>
              <a:ext cx="116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pPr algn="ctr"/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330" name="Group 127"/>
          <p:cNvGrpSpPr>
            <a:grpSpLocks/>
          </p:cNvGrpSpPr>
          <p:nvPr/>
        </p:nvGrpSpPr>
        <p:grpSpPr bwMode="auto">
          <a:xfrm>
            <a:off x="5562600" y="1651000"/>
            <a:ext cx="1146175" cy="1384300"/>
            <a:chOff x="2064" y="1008"/>
            <a:chExt cx="722" cy="872"/>
          </a:xfrm>
        </p:grpSpPr>
        <p:sp>
          <p:nvSpPr>
            <p:cNvPr id="12416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34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418" name="Picture 130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12419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420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12335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2340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423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4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5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6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45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428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9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30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31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346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351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34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35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36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37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57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439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40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41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42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443" name="Rectangle 155"/>
            <p:cNvSpPr>
              <a:spLocks noChangeArrowheads="1"/>
            </p:cNvSpPr>
            <p:nvPr/>
          </p:nvSpPr>
          <p:spPr bwMode="gray">
            <a:xfrm>
              <a:off x="2160" y="1228"/>
              <a:ext cx="546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sz="1600" b="1" dirty="0" smtClean="0">
                  <a:solidFill>
                    <a:srgbClr val="000000"/>
                  </a:solidFill>
                </a:rPr>
                <a:t>Жильё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359" name="Group 156"/>
          <p:cNvGrpSpPr>
            <a:grpSpLocks/>
          </p:cNvGrpSpPr>
          <p:nvPr/>
        </p:nvGrpSpPr>
        <p:grpSpPr bwMode="auto">
          <a:xfrm rot="4976862" flipH="1">
            <a:off x="4864100" y="3444875"/>
            <a:ext cx="673100" cy="647700"/>
            <a:chOff x="1944" y="1111"/>
            <a:chExt cx="204" cy="196"/>
          </a:xfrm>
        </p:grpSpPr>
        <p:pic>
          <p:nvPicPr>
            <p:cNvPr id="12445" name="Picture 157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</p:spPr>
        </p:pic>
        <p:sp>
          <p:nvSpPr>
            <p:cNvPr id="12446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63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2364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49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0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1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2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69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454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5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6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7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458" name="Arc 170"/>
            <p:cNvSpPr>
              <a:spLocks/>
            </p:cNvSpPr>
            <p:nvPr/>
          </p:nvSpPr>
          <p:spPr bwMode="gray">
            <a:xfrm rot="25447716">
              <a:off x="1948" y="1107"/>
              <a:ext cx="196" cy="2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603 w 43200"/>
                <a:gd name="T1" fmla="*/ 33545 h 43155"/>
                <a:gd name="T2" fmla="*/ 22996 w 43200"/>
                <a:gd name="T3" fmla="*/ 43155 h 43155"/>
                <a:gd name="T4" fmla="*/ 21600 w 43200"/>
                <a:gd name="T5" fmla="*/ 21600 h 43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459" name="Picture 171" descr="light_shadow1"/>
            <p:cNvPicPr>
              <a:picLocks noChangeAspect="1" noChangeArrowheads="1"/>
            </p:cNvPicPr>
            <p:nvPr/>
          </p:nvPicPr>
          <p:blipFill>
            <a:blip r:embed="rId6" cstate="print"/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</p:spPr>
        </p:pic>
      </p:grpSp>
      <p:sp>
        <p:nvSpPr>
          <p:cNvPr id="12460" name="AutoShape 172"/>
          <p:cNvSpPr>
            <a:spLocks/>
          </p:cNvSpPr>
          <p:nvPr/>
        </p:nvSpPr>
        <p:spPr bwMode="auto">
          <a:xfrm>
            <a:off x="7500958" y="1922462"/>
            <a:ext cx="1566842" cy="577843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99565"/>
              <a:gd name="adj6" fmla="val -73185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en-US" sz="1400" dirty="0">
                <a:solidFill>
                  <a:srgbClr val="000000"/>
                </a:solidFill>
              </a:rPr>
              <a:t>4. </a:t>
            </a:r>
            <a:r>
              <a:rPr lang="ru-RU" sz="1400" dirty="0" smtClean="0">
                <a:solidFill>
                  <a:srgbClr val="000000"/>
                </a:solidFill>
              </a:rPr>
              <a:t>Не до конца решён вопрос с жильём.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461" name="AutoShape 173"/>
          <p:cNvSpPr>
            <a:spLocks/>
          </p:cNvSpPr>
          <p:nvPr/>
        </p:nvSpPr>
        <p:spPr bwMode="auto">
          <a:xfrm>
            <a:off x="7253288" y="3878263"/>
            <a:ext cx="1509712" cy="392112"/>
          </a:xfrm>
          <a:prstGeom prst="accentCallout2">
            <a:avLst>
              <a:gd name="adj1" fmla="val 29148"/>
              <a:gd name="adj2" fmla="val -5046"/>
              <a:gd name="adj3" fmla="val 29148"/>
              <a:gd name="adj4" fmla="val -5046"/>
              <a:gd name="adj5" fmla="val 112551"/>
              <a:gd name="adj6" fmla="val -59833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en-US" sz="1400" dirty="0" smtClean="0">
                <a:solidFill>
                  <a:srgbClr val="000000"/>
                </a:solidFill>
              </a:rPr>
              <a:t>5</a:t>
            </a:r>
            <a:r>
              <a:rPr lang="ru-RU" sz="1400" dirty="0" smtClean="0">
                <a:solidFill>
                  <a:srgbClr val="000000"/>
                </a:solidFill>
              </a:rPr>
              <a:t>. Затронуть вопрос о строительстве  дома для пожилых и престарелых людей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462" name="AutoShape 174"/>
          <p:cNvSpPr>
            <a:spLocks/>
          </p:cNvSpPr>
          <p:nvPr/>
        </p:nvSpPr>
        <p:spPr bwMode="auto">
          <a:xfrm>
            <a:off x="642910" y="1428736"/>
            <a:ext cx="2357454" cy="428628"/>
          </a:xfrm>
          <a:prstGeom prst="accentCallout2">
            <a:avLst>
              <a:gd name="adj1" fmla="val 43796"/>
              <a:gd name="adj2" fmla="val 104782"/>
              <a:gd name="adj3" fmla="val 43796"/>
              <a:gd name="adj4" fmla="val 114843"/>
              <a:gd name="adj5" fmla="val 118250"/>
              <a:gd name="adj6" fmla="val 125000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  <a:effectLst/>
        </p:spPr>
        <p:txBody>
          <a:bodyPr anchor="ctr"/>
          <a:lstStyle/>
          <a:p>
            <a:pPr algn="r" eaLnBrk="0" hangingPunct="0"/>
            <a:r>
              <a:rPr lang="en-US" sz="1400" dirty="0" smtClean="0">
                <a:solidFill>
                  <a:srgbClr val="000000"/>
                </a:solidFill>
              </a:rPr>
              <a:t>1.</a:t>
            </a:r>
            <a:r>
              <a:rPr lang="ru-RU" sz="1400" dirty="0" smtClean="0">
                <a:solidFill>
                  <a:srgbClr val="000000"/>
                </a:solidFill>
              </a:rPr>
              <a:t>Не хватает средств на лечение и лекарства.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ru-RU" sz="1400" dirty="0" smtClean="0">
                <a:solidFill>
                  <a:srgbClr val="000000"/>
                </a:solidFill>
              </a:rPr>
              <a:t>Предлагаю повысить пенсию из городского бюджета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463" name="AutoShape 175"/>
          <p:cNvSpPr>
            <a:spLocks/>
          </p:cNvSpPr>
          <p:nvPr/>
        </p:nvSpPr>
        <p:spPr bwMode="auto">
          <a:xfrm>
            <a:off x="142844" y="3929066"/>
            <a:ext cx="1857356" cy="714380"/>
          </a:xfrm>
          <a:prstGeom prst="accentCallout2">
            <a:avLst>
              <a:gd name="adj1" fmla="val 28838"/>
              <a:gd name="adj2" fmla="val 103305"/>
              <a:gd name="adj3" fmla="val 26278"/>
              <a:gd name="adj4" fmla="val 118926"/>
              <a:gd name="adj5" fmla="val -35769"/>
              <a:gd name="adj6" fmla="val 1344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  <a:effectLst/>
        </p:spPr>
        <p:txBody>
          <a:bodyPr anchor="ctr"/>
          <a:lstStyle/>
          <a:p>
            <a:pPr algn="r" eaLnBrk="0" hangingPunct="0"/>
            <a:r>
              <a:rPr lang="en-US" sz="1400" dirty="0" smtClean="0">
                <a:solidFill>
                  <a:srgbClr val="000000"/>
                </a:solidFill>
              </a:rPr>
              <a:t>2.</a:t>
            </a:r>
            <a:r>
              <a:rPr lang="ru-RU" sz="1400" dirty="0" smtClean="0">
                <a:solidFill>
                  <a:srgbClr val="000000"/>
                </a:solidFill>
              </a:rPr>
              <a:t>Разнообразить  досуг пожилых людей. 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465" name="Rectangle 177"/>
          <p:cNvSpPr>
            <a:spLocks noChangeArrowheads="1"/>
          </p:cNvSpPr>
          <p:nvPr/>
        </p:nvSpPr>
        <p:spPr bwMode="auto">
          <a:xfrm>
            <a:off x="5286380" y="5500702"/>
            <a:ext cx="3335337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1600" dirty="0" smtClean="0">
                <a:solidFill>
                  <a:srgbClr val="000000"/>
                </a:solidFill>
              </a:rPr>
              <a:t>Я обещаю эти все вопросы не останутся без внимания.</a:t>
            </a:r>
            <a:endParaRPr lang="en-US" sz="1600" dirty="0">
              <a:solidFill>
                <a:srgbClr val="000000"/>
              </a:solidFill>
              <a:latin typeface="ChopinScript" pitchFamily="2" charset="0"/>
            </a:endParaRPr>
          </a:p>
        </p:txBody>
      </p:sp>
      <p:sp>
        <p:nvSpPr>
          <p:cNvPr id="12466" name="Rectangle 178"/>
          <p:cNvSpPr>
            <a:spLocks noChangeArrowheads="1"/>
          </p:cNvSpPr>
          <p:nvPr/>
        </p:nvSpPr>
        <p:spPr bwMode="gray">
          <a:xfrm>
            <a:off x="5035550" y="5629275"/>
            <a:ext cx="42863" cy="355600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0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229468" cy="785794"/>
          </a:xfrm>
        </p:spPr>
        <p:txBody>
          <a:bodyPr/>
          <a:lstStyle/>
          <a:p>
            <a:r>
              <a:rPr lang="ru-RU" dirty="0" smtClean="0"/>
              <a:t>Проблема пожилых </a:t>
            </a:r>
            <a:endParaRPr lang="ru-RU" dirty="0"/>
          </a:p>
        </p:txBody>
      </p:sp>
      <p:sp>
        <p:nvSpPr>
          <p:cNvPr id="185" name="Rectangle 97"/>
          <p:cNvSpPr>
            <a:spLocks noChangeArrowheads="1"/>
          </p:cNvSpPr>
          <p:nvPr/>
        </p:nvSpPr>
        <p:spPr bwMode="gray">
          <a:xfrm>
            <a:off x="5500694" y="4214818"/>
            <a:ext cx="135732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</a:rPr>
              <a:t>Инновации</a:t>
            </a:r>
            <a:endParaRPr lang="en-US" sz="1600" b="1" dirty="0">
              <a:solidFill>
                <a:srgbClr val="000000"/>
              </a:solidFill>
            </a:endParaRPr>
          </a:p>
        </p:txBody>
      </p:sp>
      <p:pic>
        <p:nvPicPr>
          <p:cNvPr id="186" name="Picture 4" descr="C:\Documents and Settings\Admin\Рабочий стол\imgpreview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5000636"/>
            <a:ext cx="2190752" cy="1643064"/>
          </a:xfrm>
          <a:prstGeom prst="rect">
            <a:avLst/>
          </a:prstGeom>
          <a:noFill/>
        </p:spPr>
      </p:pic>
      <p:pic>
        <p:nvPicPr>
          <p:cNvPr id="24580" name="Picture 4" descr="C:\Documents and Settings\Admin\Рабочий стол\imgpreview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142852"/>
            <a:ext cx="2118248" cy="1419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0" name="Прямоугольник 189"/>
          <p:cNvSpPr/>
          <p:nvPr/>
        </p:nvSpPr>
        <p:spPr>
          <a:xfrm>
            <a:off x="3000364" y="5143512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3.</a:t>
            </a:r>
            <a:endParaRPr lang="ru-RU" dirty="0"/>
          </a:p>
        </p:txBody>
      </p:sp>
      <p:sp>
        <p:nvSpPr>
          <p:cNvPr id="12331" name="Місце для нижнього колонтитула 123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60" grpId="0" animBg="1"/>
      <p:bldP spid="12461" grpId="0" animBg="1"/>
      <p:bldP spid="12462" grpId="0" animBg="1"/>
      <p:bldP spid="12463" grpId="0" animBg="1"/>
      <p:bldP spid="12465" grpId="0"/>
      <p:bldP spid="180" grpId="0"/>
      <p:bldP spid="1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85860"/>
            <a:ext cx="6429420" cy="1928826"/>
          </a:xfrm>
        </p:spPr>
        <p:txBody>
          <a:bodyPr/>
          <a:lstStyle/>
          <a:p>
            <a:r>
              <a:rPr lang="ru-RU" sz="1800" dirty="0" smtClean="0"/>
              <a:t> </a:t>
            </a:r>
            <a:r>
              <a:rPr lang="ru-RU" sz="1600" dirty="0" smtClean="0"/>
              <a:t>Мною разрабатывается программа «Чистый город»– это  не только программа призванная улучшить нашу жизнь, сделать город комфортнее, чище и удобнее для проживания. «Чистый город»– это желание совместно сделать наш город таким, каким мы хотим его видеть.</a:t>
            </a:r>
          </a:p>
          <a:p>
            <a:r>
              <a:rPr lang="ru-RU" sz="1600" dirty="0" smtClean="0"/>
              <a:t>. Ведь чистота и порядок больше зависят не от денег, а от силы истинной любви к родной земле, от уважения собственного человеческого достоинства. Нужно создать такие условия, чтобы была обеспечена ухоженность и вокруг отдельного дома, и всей улицы, и мест отдыха населения, и территорий предприятий. Чтобы каждый житель гордился своим городом – сделать примером для Амурской области.</a:t>
            </a:r>
          </a:p>
          <a:p>
            <a:pPr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 - за чистый город»</a:t>
            </a:r>
            <a:endParaRPr lang="ru-RU" dirty="0"/>
          </a:p>
        </p:txBody>
      </p:sp>
      <p:pic>
        <p:nvPicPr>
          <p:cNvPr id="8194" name="Picture 2" descr="C:\Documents and Settings\Admin\Рабочий стол\imgprрeview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0142" y="4786322"/>
            <a:ext cx="2384450" cy="177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Documents and Settings\Admin\Рабочий стол\imgpreview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143512"/>
            <a:ext cx="2096780" cy="1562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Documents and Settings\Admin\Рабочий стол\imgprevieт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643446"/>
            <a:ext cx="207170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</p:bldLst>
  </p:timing>
</p:sld>
</file>

<file path=ppt/theme/theme1.xml><?xml version="1.0" encoding="utf-8"?>
<a:theme xmlns:a="http://schemas.openxmlformats.org/drawingml/2006/main" name="Buz people 2sid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Buz people 2sides</Template>
  <TotalTime>419</TotalTime>
  <Words>1940</Words>
  <Application>Microsoft Office PowerPoint</Application>
  <PresentationFormat>Екран (4:3)</PresentationFormat>
  <Paragraphs>132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Buz people 2sides</vt:lpstr>
      <vt:lpstr>Презентація PowerPoint</vt:lpstr>
      <vt:lpstr>Презентація PowerPoint</vt:lpstr>
      <vt:lpstr>Экономика города</vt:lpstr>
      <vt:lpstr>Проблемы города, которые бы мне хотелось затронуть…</vt:lpstr>
      <vt:lpstr>Презентація PowerPoint</vt:lpstr>
      <vt:lpstr>Презентація PowerPoint</vt:lpstr>
      <vt:lpstr>Презентація PowerPoint</vt:lpstr>
      <vt:lpstr>Проблема пожилых </vt:lpstr>
      <vt:lpstr>«Мы - за чистый город»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  10 «Б» класса</dc:title>
  <dc:creator>Ольчик</dc:creator>
  <cp:lastModifiedBy>LEGION</cp:lastModifiedBy>
  <cp:revision>50</cp:revision>
  <dcterms:created xsi:type="dcterms:W3CDTF">2010-11-17T18:10:45Z</dcterms:created>
  <dcterms:modified xsi:type="dcterms:W3CDTF">2016-01-04T14:03:48Z</dcterms:modified>
</cp:coreProperties>
</file>