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66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4E541-6CF7-4EA8-BF76-075AB0B6056F}" type="datetimeFigureOut">
              <a:rPr lang="uk-UA" smtClean="0"/>
              <a:t>05.01.2016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3FB9F-C90C-4848-853F-5EF4E4C7330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555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Валюта и валютная система</a:t>
            </a:r>
          </a:p>
          <a:p>
            <a:r>
              <a:rPr lang="ru-RU" smtClean="0"/>
              <a:t>Шпилевская Елена Вячеславовна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Валюта и валютная система</a:t>
            </a:r>
          </a:p>
          <a:p>
            <a:r>
              <a:rPr lang="ru-RU" smtClean="0"/>
              <a:t>Шпилевская Елена Вячеславовна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4427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Региональная валютная система - валютная система, регулирующая применение валют в определенном экономическом регионе. </a:t>
            </a:r>
          </a:p>
          <a:p>
            <a:r>
              <a:rPr lang="ru-RU" smtClean="0"/>
              <a:t>Международная (региональная) валютная система - договорно-правовая форма организации валютных отношений отдельных стран.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Региональная валютная система - валютная система, регулирующая применение валют в определенном экономическом регионе. </a:t>
            </a:r>
          </a:p>
          <a:p>
            <a:r>
              <a:rPr lang="ru-RU" smtClean="0"/>
              <a:t>Международная (региональная) валютная система - договорно-правовая форма организации валютных отношений отдельных стран.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7896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Чтобы противостоять гегемонии доллара в мировой валютной системе, в марте 1979 г. было создано международную (региональную) валютную систему - Европейскую валютную систему (ЕВС) - форма межгосударственного регулирования валютных отношений стран западноевропейского интеграционного комплекса. Она имеет черты региональной валютной системы и является одним из полюсов валютной системы.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Чтобы противостоять гегемонии доллара в мировой валютной системе, в марте 1979 г. было создано международную (региональную) валютную систему - Европейскую валютную систему (ЕВС) - форма межгосударственного регулирования валютных отношений стран западноевропейского интеграционного комплекса. Она имеет черты региональной валютной системы и является одним из полюсов валютной системы.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25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Механизм ЕВС включал три элемента: </a:t>
            </a:r>
          </a:p>
          <a:p>
            <a:r>
              <a:rPr lang="ru-RU" smtClean="0"/>
              <a:t>европейская валютная единица - ЭКЮ (European Currency Unit - ECU); </a:t>
            </a:r>
          </a:p>
          <a:p>
            <a:r>
              <a:rPr lang="ru-RU" smtClean="0"/>
              <a:t>режим совместного колебания валютных курсов - ; </a:t>
            </a:r>
          </a:p>
          <a:p>
            <a:r>
              <a:rPr lang="ru-RU" smtClean="0"/>
              <a:t>Европейский фонд валютного сотрудничества. </a:t>
            </a:r>
            <a:br>
              <a:rPr lang="ru-RU" smtClean="0"/>
            </a:br>
            <a:r>
              <a:rPr lang="ru-RU" smtClean="0"/>
              <a:t>Центром этой системы была европейская валютная единица - ЭКЮ, которая заменила европейскую расчетную единицу - ЭРЭ.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Механизм ЕВС включал три элемента: </a:t>
            </a:r>
          </a:p>
          <a:p>
            <a:r>
              <a:rPr lang="ru-RU" smtClean="0"/>
              <a:t>европейская валютная единица - ЭКЮ (European Currency Unit - ECU); </a:t>
            </a:r>
          </a:p>
          <a:p>
            <a:r>
              <a:rPr lang="ru-RU" smtClean="0"/>
              <a:t>режим совместного колебания валютных курсов - ; </a:t>
            </a:r>
          </a:p>
          <a:p>
            <a:r>
              <a:rPr lang="ru-RU" smtClean="0"/>
              <a:t>Европейский фонд валютного сотрудничества. </a:t>
            </a:r>
            <a:br>
              <a:rPr lang="ru-RU" smtClean="0"/>
            </a:br>
            <a:r>
              <a:rPr lang="ru-RU" smtClean="0"/>
              <a:t>Центром этой системы была европейская валютная единица - ЭКЮ, которая заменила европейскую расчетную единицу - ЭРЭ.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6158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Новый этап европейской валютной интеграции связан с трансформацией ЕВС в Европейский валютный союз, который предполагает создания общего для стран-членов ЕС Европейского центрального банка и замену национальных валют общей единой валютой - евро. </a:t>
            </a:r>
            <a:br>
              <a:rPr lang="ru-RU" smtClean="0"/>
            </a:br>
            <a:r>
              <a:rPr lang="ru-RU" smtClean="0"/>
              <a:t>Маастрихтська соглашение 1992 г. определила три этапа становления ЕВС. 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Новый этап европейской валютной интеграции связан с трансформацией ЕВС в Европейский валютный союз, который предполагает создания общего для стран-членов ЕС Европейского центрального банка и замену национальных валют общей единой валютой - евро. </a:t>
            </a:r>
            <a:br>
              <a:rPr lang="ru-RU" smtClean="0"/>
            </a:br>
            <a:r>
              <a:rPr lang="ru-RU" smtClean="0"/>
              <a:t>Маастрихтська соглашение 1992 г. определила три этапа становления ЕВС. 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6390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Первый этап (июль 1990 - декабрь 1993 г.): </a:t>
            </a:r>
            <a:br>
              <a:rPr lang="ru-RU" smtClean="0"/>
            </a:br>
            <a:r>
              <a:rPr lang="ru-RU" smtClean="0"/>
              <a:t>- Полная либерализация движения капиталов внутри ЕС; </a:t>
            </a:r>
            <a:br>
              <a:rPr lang="ru-RU" smtClean="0"/>
            </a:br>
            <a:r>
              <a:rPr lang="ru-RU" smtClean="0"/>
              <a:t>- Завершение процесса формирования единого внутреннего рынка ЕС; </a:t>
            </a:r>
            <a:br>
              <a:rPr lang="ru-RU" smtClean="0"/>
            </a:br>
            <a:r>
              <a:rPr lang="ru-RU" smtClean="0"/>
              <a:t>- Разработка мер по сближению (конвергенции) ряда экономических параметров для стран-членов. 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Первый этап (июль 1990 - декабрь 1993 г.): </a:t>
            </a:r>
            <a:br>
              <a:rPr lang="ru-RU" smtClean="0"/>
            </a:br>
            <a:r>
              <a:rPr lang="ru-RU" smtClean="0"/>
              <a:t>- Полная либерализация движения капиталов внутри ЕС; </a:t>
            </a:r>
            <a:br>
              <a:rPr lang="ru-RU" smtClean="0"/>
            </a:br>
            <a:r>
              <a:rPr lang="ru-RU" smtClean="0"/>
              <a:t>- Завершение процесса формирования единого внутреннего рынка ЕС; </a:t>
            </a:r>
            <a:br>
              <a:rPr lang="ru-RU" smtClean="0"/>
            </a:br>
            <a:r>
              <a:rPr lang="ru-RU" smtClean="0"/>
              <a:t>- Разработка мер по сближению (конвергенции) ряда экономических параметров для стран-членов. 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37791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Второй этап (январь 1999 г.): </a:t>
            </a:r>
            <a:br>
              <a:rPr lang="ru-RU" smtClean="0"/>
            </a:br>
            <a:r>
              <a:rPr lang="ru-RU" smtClean="0"/>
              <a:t>- Создание независимой Европейской системы центральных банков во главе с Европейским центральным банком; </a:t>
            </a:r>
            <a:br>
              <a:rPr lang="ru-RU" smtClean="0"/>
            </a:br>
            <a:r>
              <a:rPr lang="ru-RU" smtClean="0"/>
              <a:t>- Установление фиксированного курса для валют стран-членов ЕВС между собой, а также относительно ЭКЮ; </a:t>
            </a:r>
            <a:br>
              <a:rPr lang="ru-RU" smtClean="0"/>
            </a:br>
            <a:r>
              <a:rPr lang="ru-RU" smtClean="0"/>
              <a:t>- Эмиссия единой денежной единицы; </a:t>
            </a:r>
            <a:br>
              <a:rPr lang="ru-RU" smtClean="0"/>
            </a:br>
            <a:r>
              <a:rPr lang="ru-RU" smtClean="0"/>
              <a:t>- Проведение единой валютной политики странами-членами ЕВС. 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Второй этап (январь 1999 г.): </a:t>
            </a:r>
            <a:br>
              <a:rPr lang="ru-RU" smtClean="0"/>
            </a:br>
            <a:r>
              <a:rPr lang="ru-RU" smtClean="0"/>
              <a:t>- Создание независимой Европейской системы центральных банков во главе с Европейским центральным банком; </a:t>
            </a:r>
            <a:br>
              <a:rPr lang="ru-RU" smtClean="0"/>
            </a:br>
            <a:r>
              <a:rPr lang="ru-RU" smtClean="0"/>
              <a:t>- Установление фиксированного курса для валют стран-членов ЕВС между собой, а также относительно ЭКЮ; </a:t>
            </a:r>
            <a:br>
              <a:rPr lang="ru-RU" smtClean="0"/>
            </a:br>
            <a:r>
              <a:rPr lang="ru-RU" smtClean="0"/>
              <a:t>- Эмиссия единой денежной единицы; </a:t>
            </a:r>
            <a:br>
              <a:rPr lang="ru-RU" smtClean="0"/>
            </a:br>
            <a:r>
              <a:rPr lang="ru-RU" smtClean="0"/>
              <a:t>- Проведение единой валютной политики странами-членами ЕВС. 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76352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Третий этап создания ЕВС. </a:t>
            </a:r>
            <a:br>
              <a:rPr lang="ru-RU" smtClean="0"/>
            </a:br>
            <a:r>
              <a:rPr lang="ru-RU" smtClean="0"/>
              <a:t>По состоянию на 1 января 1999 г. было зафиксировано валютные курсы национальных валют. Финансовые безналичные операции с этого периода могут производиться как в евро, так и в национальной валюте. С </a:t>
            </a:r>
            <a:br>
              <a:rPr lang="ru-RU" smtClean="0"/>
            </a:br>
            <a:r>
              <a:rPr lang="ru-RU" smtClean="0"/>
              <a:t>1 января 2002 г., о чем уже говорилось, евро войдет в наличного и будет иметь место параллельное обращение евро и национальных валют.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Региональная валютная система</a:t>
            </a:r>
          </a:p>
          <a:p>
            <a:r>
              <a:rPr lang="ru-RU" smtClean="0"/>
              <a:t>Третий этап создания ЕВС. </a:t>
            </a:r>
            <a:br>
              <a:rPr lang="ru-RU" smtClean="0"/>
            </a:br>
            <a:r>
              <a:rPr lang="ru-RU" smtClean="0"/>
              <a:t>По состоянию на 1 января 1999 г. было зафиксировано валютные курсы национальных валют. Финансовые безналичные операции с этого периода могут производиться как в евро, так и в национальной валюте. С </a:t>
            </a:r>
            <a:br>
              <a:rPr lang="ru-RU" smtClean="0"/>
            </a:br>
            <a:r>
              <a:rPr lang="ru-RU" smtClean="0"/>
              <a:t>1 января 2002 г., о чем уже говорилось, евро войдет в наличного и будет иметь место параллельное обращение евро и национальных валют.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90576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Резервные валюты</a:t>
            </a:r>
          </a:p>
          <a:p>
            <a:r>
              <a:rPr lang="ru-RU" smtClean="0"/>
              <a:t>Доллар США;</a:t>
            </a:r>
          </a:p>
          <a:p>
            <a:r>
              <a:rPr lang="ru-RU" smtClean="0"/>
              <a:t>Немецкая марка;</a:t>
            </a:r>
          </a:p>
          <a:p>
            <a:r>
              <a:rPr lang="ru-RU" smtClean="0"/>
              <a:t>Японская иена;</a:t>
            </a:r>
          </a:p>
          <a:p>
            <a:r>
              <a:rPr lang="ru-RU" smtClean="0"/>
              <a:t>Фунт стерлингов;</a:t>
            </a:r>
          </a:p>
          <a:p>
            <a:r>
              <a:rPr lang="ru-RU" smtClean="0"/>
              <a:t>Швейцарский франк.</a:t>
            </a:r>
          </a:p>
          <a:p>
            <a:r>
              <a:rPr lang="ru-RU" smtClean="0"/>
              <a:t>Евро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Резервные валюты</a:t>
            </a:r>
          </a:p>
          <a:p>
            <a:r>
              <a:rPr lang="ru-RU" smtClean="0"/>
              <a:t>Доллар США;</a:t>
            </a:r>
          </a:p>
          <a:p>
            <a:r>
              <a:rPr lang="ru-RU" smtClean="0"/>
              <a:t>Немецкая марка;</a:t>
            </a:r>
          </a:p>
          <a:p>
            <a:r>
              <a:rPr lang="ru-RU" smtClean="0"/>
              <a:t>Японская иена;</a:t>
            </a:r>
          </a:p>
          <a:p>
            <a:r>
              <a:rPr lang="ru-RU" smtClean="0"/>
              <a:t>Фунт стерлингов;</a:t>
            </a:r>
          </a:p>
          <a:p>
            <a:r>
              <a:rPr lang="ru-RU" smtClean="0"/>
              <a:t>Швейцарский франк.</a:t>
            </a:r>
          </a:p>
          <a:p>
            <a:r>
              <a:rPr lang="ru-RU" smtClean="0"/>
              <a:t>Евро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36657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Классификация и виды валют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Классификация и виды валют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7410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Национальная валютная система</a:t>
            </a:r>
          </a:p>
          <a:p>
            <a:r>
              <a:rPr lang="ru-RU" smtClean="0"/>
              <a:t>Национальная валютная система - совокупность экономических и денежно-кредитных отношений, предполагающих функционирование валюты для обеспечения внешнеэкономических связей страны. Национальная валютная система юридически закрепляется в государственных правовых актах, учитывающих нормы международного права.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Национальная валютная система</a:t>
            </a:r>
          </a:p>
          <a:p>
            <a:r>
              <a:rPr lang="ru-RU" smtClean="0"/>
              <a:t>Национальная валютная система - совокупность экономических и денежно-кредитных отношений, предполагающих функционирование валюты для обеспечения внешнеэкономических связей страны. Национальная валютная система юридически закрепляется в государственных правовых актах, учитывающих нормы международного права.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8277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Понятие «валютная система»</a:t>
            </a:r>
          </a:p>
          <a:p>
            <a:r>
              <a:rPr lang="ru-RU" smtClean="0"/>
              <a:t>Валютная система - совокупность денежно-кредитных отношений, сложившихся на основе интернационализации хозяйственно жизни и развития мирового рынка, закрепленная в договорных и государственно-правовых нормах. </a:t>
            </a:r>
          </a:p>
          <a:p>
            <a:r>
              <a:rPr lang="ru-RU" smtClean="0"/>
              <a:t>Различают:</a:t>
            </a:r>
          </a:p>
          <a:p>
            <a:r>
              <a:rPr lang="ru-RU" smtClean="0"/>
              <a:t> мировую, </a:t>
            </a:r>
          </a:p>
          <a:p>
            <a:r>
              <a:rPr lang="ru-RU" smtClean="0"/>
              <a:t>международные, </a:t>
            </a:r>
          </a:p>
          <a:p>
            <a:r>
              <a:rPr lang="ru-RU" smtClean="0"/>
              <a:t>региональные </a:t>
            </a:r>
          </a:p>
          <a:p>
            <a:r>
              <a:rPr lang="ru-RU" smtClean="0"/>
              <a:t>и национальные валютные системы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Понятие «валютная система»</a:t>
            </a:r>
          </a:p>
          <a:p>
            <a:r>
              <a:rPr lang="ru-RU" smtClean="0"/>
              <a:t>Валютная система - совокупность денежно-кредитных отношений, сложившихся на основе интернационализации хозяйственно жизни и развития мирового рынка, закрепленная в договорных и государственно-правовых нормах. </a:t>
            </a:r>
          </a:p>
          <a:p>
            <a:r>
              <a:rPr lang="ru-RU" smtClean="0"/>
              <a:t>Различают:</a:t>
            </a:r>
          </a:p>
          <a:p>
            <a:r>
              <a:rPr lang="ru-RU" smtClean="0"/>
              <a:t> мировую, </a:t>
            </a:r>
          </a:p>
          <a:p>
            <a:r>
              <a:rPr lang="ru-RU" smtClean="0"/>
              <a:t>международные, </a:t>
            </a:r>
          </a:p>
          <a:p>
            <a:r>
              <a:rPr lang="ru-RU" smtClean="0"/>
              <a:t>региональные </a:t>
            </a:r>
          </a:p>
          <a:p>
            <a:r>
              <a:rPr lang="ru-RU" smtClean="0"/>
              <a:t>и национальные валютные системы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670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Национальная валютная система</a:t>
            </a:r>
          </a:p>
          <a:p>
            <a:r>
              <a:rPr lang="ru-RU" smtClean="0"/>
              <a:t>Ее элементы: </a:t>
            </a:r>
          </a:p>
          <a:p>
            <a:r>
              <a:rPr lang="ru-RU" smtClean="0"/>
              <a:t>национальная денежная единица; </a:t>
            </a:r>
          </a:p>
          <a:p>
            <a:r>
              <a:rPr lang="ru-RU" smtClean="0"/>
              <a:t>состав официальных золотовалютных резервов; </a:t>
            </a:r>
          </a:p>
          <a:p>
            <a:r>
              <a:rPr lang="ru-RU" smtClean="0"/>
              <a:t>валютный паритет и механизм формирования валютного курса; </a:t>
            </a:r>
          </a:p>
          <a:p>
            <a:r>
              <a:rPr lang="ru-RU" smtClean="0"/>
              <a:t>условия обратимости валюты; </a:t>
            </a:r>
          </a:p>
          <a:p>
            <a:r>
              <a:rPr lang="ru-RU" smtClean="0"/>
              <a:t>наличие или отсутствие валютных ограничений; </a:t>
            </a:r>
          </a:p>
          <a:p>
            <a:r>
              <a:rPr lang="ru-RU" smtClean="0"/>
              <a:t>порядок внешних расчетов страны;</a:t>
            </a:r>
          </a:p>
          <a:p>
            <a:r>
              <a:rPr lang="ru-RU" smtClean="0"/>
              <a:t> режим национального валютного рынка и рынка золота; </a:t>
            </a:r>
          </a:p>
          <a:p>
            <a:r>
              <a:rPr lang="ru-RU" smtClean="0"/>
              <a:t>статус национальных учреждений, регулирующих валютные отношения страны.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Национальная валютная система</a:t>
            </a:r>
          </a:p>
          <a:p>
            <a:r>
              <a:rPr lang="ru-RU" smtClean="0"/>
              <a:t>Ее элементы: </a:t>
            </a:r>
          </a:p>
          <a:p>
            <a:r>
              <a:rPr lang="ru-RU" smtClean="0"/>
              <a:t>национальная денежная единица; </a:t>
            </a:r>
          </a:p>
          <a:p>
            <a:r>
              <a:rPr lang="ru-RU" smtClean="0"/>
              <a:t>состав официальных золотовалютных резервов; </a:t>
            </a:r>
          </a:p>
          <a:p>
            <a:r>
              <a:rPr lang="ru-RU" smtClean="0"/>
              <a:t>валютный паритет и механизм формирования валютного курса; </a:t>
            </a:r>
          </a:p>
          <a:p>
            <a:r>
              <a:rPr lang="ru-RU" smtClean="0"/>
              <a:t>условия обратимости валюты; </a:t>
            </a:r>
          </a:p>
          <a:p>
            <a:r>
              <a:rPr lang="ru-RU" smtClean="0"/>
              <a:t>наличие или отсутствие валютных ограничений; </a:t>
            </a:r>
          </a:p>
          <a:p>
            <a:r>
              <a:rPr lang="ru-RU" smtClean="0"/>
              <a:t>порядок внешних расчетов страны;</a:t>
            </a:r>
          </a:p>
          <a:p>
            <a:r>
              <a:rPr lang="ru-RU" smtClean="0"/>
              <a:t> режим национального валютного рынка и рынка золота; </a:t>
            </a:r>
          </a:p>
          <a:p>
            <a:r>
              <a:rPr lang="ru-RU" smtClean="0"/>
              <a:t>статус национальных учреждений, регулирующих валютные отношения страны.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1561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В октябре 1992 г. был принят российский Закон «О валютном регулировании и валютном контроле». Двумя годами раньше, 2 декабря 1990 г., были приняты законы «О Центральном банке России» и «О банках и банковской деятельности». Эти и другие нормативные акты заложили основные элементы российской валютной системы и институционально закрепили за ЦБ РФ и уполномоченными коммерческими банками статус соответственно ведущего органа и агентов валютного контроля. В июне 1992 г. Россия вступила в МВФ.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В октябре 1992 г. был принят российский Закон «О валютном регулировании и валютном контроле». Двумя годами раньше, 2 декабря 1990 г., были приняты законы «О Центральном банке России» и «О банках и банковской деятельности». Эти и другие нормативные акты заложили основные элементы российской валютной системы и институционально закрепили за ЦБ РФ и уполномоченными коммерческими банками статус соответственно ведущего органа и агентов валютного контроля. В июне 1992 г. Россия вступила в МВФ.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2213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Основой национальной валютной системы является российский рубль (в виде банковских билетов (банкнот) ЦБ РФ) и монеты. Российский рубль был введен в обращение в 1993 г., заменив советский рубль, находившийся в обращении с 1922 г.</a:t>
            </a:r>
            <a:br>
              <a:rPr lang="ru-RU" smtClean="0"/>
            </a:br>
            <a:r>
              <a:rPr lang="ru-RU" smtClean="0"/>
              <a:t>Установлена ограниченная конвертируемость российского рубля по текущим операциям с сохранением строгого валютного контроля и валютного регулирования по ряду операций, связанных, главным образом, с движением капитала.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Основой национальной валютной системы является российский рубль (в виде банковских билетов (банкнот) ЦБ РФ) и монеты. Российский рубль был введен в обращение в 1993 г., заменив советский рубль, находившийся в обращении с 1922 г.</a:t>
            </a:r>
            <a:br>
              <a:rPr lang="ru-RU" smtClean="0"/>
            </a:br>
            <a:r>
              <a:rPr lang="ru-RU" smtClean="0"/>
              <a:t>Установлена ограниченная конвертируемость российского рубля по текущим операциям с сохранением строгого валютного контроля и валютного регулирования по ряду операций, связанных, главным образом, с движением капитала.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35749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Российский рубль не имеет официально установленного паритета.</a:t>
            </a:r>
            <a:br>
              <a:rPr lang="ru-RU" smtClean="0"/>
            </a:br>
            <a:r>
              <a:rPr lang="ru-RU" smtClean="0"/>
              <a:t>Режим валютного курса рубля (политика валютного курса) является одним из наиболее подверженных изменению элементов валютной системы России. В 1992 г. было введено понятие единого обменного курса рубля. ЦБ РФ начал устанавливать официальный курс по итогам торгов на Московской межбанковской валютной бирже (ММВБ). В 1995 г. Правительство РФ и Банк России ввели валютный коридор, пределы которого регулярно менялись. В 1996 г. был введен механизм установления официального обменного курса рубля на основе ежедневных котировок Банка России. В ноябре 1997 г. Правительство и ЦБ РФ объявили об очередном изменении политики валютного курса рубля, определив на 1998 -2000 гг. центральный обменный курс российского рубля на уровне 6,2 руб. за 1 долл. США с возможными пределами отклонений ±15%. Однако разразившийся в России (август 1998 г.) валютно-финансовый и банковский кризис привел к отказу Банка России поддерживать верхнюю границу валютного коридора. С октября 1998 г. в качестве официального курса ЦБ РФ используется курс, устанавливаемый на ММВБ по итогам торгов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Российский рубль не имеет официально установленного паритета.</a:t>
            </a:r>
            <a:br>
              <a:rPr lang="ru-RU" smtClean="0"/>
            </a:br>
            <a:r>
              <a:rPr lang="ru-RU" smtClean="0"/>
              <a:t>Режим валютного курса рубля (политика валютного курса) является одним из наиболее подверженных изменению элементов валютной системы России. В 1992 г. было введено понятие единого обменного курса рубля. ЦБ РФ начал устанавливать официальный курс по итогам торгов на Московской межбанковской валютной бирже (ММВБ). В 1995 г. Правительство РФ и Банк России ввели валютный коридор, пределы которого регулярно менялись. В 1996 г. был введен механизм установления официального обменного курса рубля на основе ежедневных котировок Банка России. В ноябре 1997 г. Правительство и ЦБ РФ объявили об очередном изменении политики валютного курса рубля, определив на 1998 -2000 гг. центральный обменный курс российского рубля на уровне 6,2 руб. за 1 долл. США с возможными пределами отклонений ±15%. Однако разразившийся в России (август 1998 г.) валютно-финансовый и банковский кризис привел к отказу Банка России поддерживать верхнюю границу валютного коридора. С октября 1998 г. в качестве официального курса ЦБ РФ используется курс, устанавливаемый на ММВБ по итогам торгов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18442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Важным положением валютного регулирования и контроля в России является разделение субъектов валютных правоотношений на две категории: резидентов и нерезидентов.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Важным положением валютного регулирования и контроля в России является разделение субъектов валютных правоотношений на две категории: резидентов и нерезидентов.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00451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«резидентам» относятся:</a:t>
            </a:r>
            <a:br>
              <a:rPr lang="ru-RU" smtClean="0"/>
            </a:br>
            <a:r>
              <a:rPr lang="ru-RU" smtClean="0"/>
              <a:t>• физические лица (граждане России, иностранные граждане, лица без гражданства), имеющие постоянное местожительство на территории России, в том числе временно находящиеся за границей;</a:t>
            </a:r>
            <a:br>
              <a:rPr lang="ru-RU" smtClean="0"/>
            </a:br>
            <a:r>
              <a:rPr lang="ru-RU" smtClean="0"/>
              <a:t>• юридические лица, субъекты предпринимательской деятельности, не имеющие статуса юридического лица (филиалы, представительства и т.п.) с местонахождением на территории России, осуществляющие свою деятельность на основании законов России;</a:t>
            </a:r>
            <a:br>
              <a:rPr lang="ru-RU" smtClean="0"/>
            </a:br>
            <a:r>
              <a:rPr lang="ru-RU" smtClean="0"/>
              <a:t>• дипломатические, консульские, торговые и другие официальные представительства России за рубежом, пользующиеся иммунитетом и дипломатическими привилегиями, а также филиалы и представительства предприятий и организаций России за рубежом, не осуществляющие предпринимательскую деятельность.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«резидентам» относятся:</a:t>
            </a:r>
            <a:br>
              <a:rPr lang="ru-RU" smtClean="0"/>
            </a:br>
            <a:r>
              <a:rPr lang="ru-RU" smtClean="0"/>
              <a:t>• физические лица (граждане России, иностранные граждане, лица без гражданства), имеющие постоянное местожительство на территории России, в том числе временно находящиеся за границей;</a:t>
            </a:r>
            <a:br>
              <a:rPr lang="ru-RU" smtClean="0"/>
            </a:br>
            <a:r>
              <a:rPr lang="ru-RU" smtClean="0"/>
              <a:t>• юридические лица, субъекты предпринимательской деятельности, не имеющие статуса юридического лица (филиалы, представительства и т.п.) с местонахождением на территории России, осуществляющие свою деятельность на основании законов России;</a:t>
            </a:r>
            <a:br>
              <a:rPr lang="ru-RU" smtClean="0"/>
            </a:br>
            <a:r>
              <a:rPr lang="ru-RU" smtClean="0"/>
              <a:t>• дипломатические, консульские, торговые и другие официальные представительства России за рубежом, пользующиеся иммунитетом и дипломатическими привилегиями, а также филиалы и представительства предприятий и организаций России за рубежом, не осуществляющие предпринимательскую деятельность.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0281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К «нерезидентам» относятся:</a:t>
            </a:r>
            <a:br>
              <a:rPr lang="ru-RU" smtClean="0"/>
            </a:br>
            <a:r>
              <a:rPr lang="ru-RU" smtClean="0"/>
              <a:t>• физические лица (иностранные граждане, граждане России, лица без гражданства), имеющие постоянное местожительство за пределами России, в том числе временно находящиеся на территории России;</a:t>
            </a:r>
            <a:br>
              <a:rPr lang="ru-RU" smtClean="0"/>
            </a:br>
            <a:r>
              <a:rPr lang="ru-RU" smtClean="0"/>
              <a:t>• юридические лица, субъекты предпринимательской деятельности, не имеющие статуса юридического лица (филиалы, представительства и т.п.), с местонахождением за пределами России, созданные и действующие в соответствии с законодательством иностранного государства, в том числе юридические лица и другие субъекты предпринимательской деятельности с участием юридических лиц и других субъектов предпринимательской деятельности России;</a:t>
            </a:r>
            <a:br>
              <a:rPr lang="ru-RU" smtClean="0"/>
            </a:br>
            <a:r>
              <a:rPr lang="ru-RU" smtClean="0"/>
              <a:t>• расположенные на территории России иностранные дипломатические, консульские, торговые и другие официальные представительства, международные организации и их филиалы, пользующиеся иммунитетом и дипломатическими привилегиями, а также представительства других организаций и фирм, не осуществляющие предпринимательскую деятельность на основании законов России.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К «нерезидентам» относятся:</a:t>
            </a:r>
            <a:br>
              <a:rPr lang="ru-RU" smtClean="0"/>
            </a:br>
            <a:r>
              <a:rPr lang="ru-RU" smtClean="0"/>
              <a:t>• физические лица (иностранные граждане, граждане России, лица без гражданства), имеющие постоянное местожительство за пределами России, в том числе временно находящиеся на территории России;</a:t>
            </a:r>
            <a:br>
              <a:rPr lang="ru-RU" smtClean="0"/>
            </a:br>
            <a:r>
              <a:rPr lang="ru-RU" smtClean="0"/>
              <a:t>• юридические лица, субъекты предпринимательской деятельности, не имеющие статуса юридического лица (филиалы, представительства и т.п.), с местонахождением за пределами России, созданные и действующие в соответствии с законодательством иностранного государства, в том числе юридические лица и другие субъекты предпринимательской деятельности с участием юридических лиц и других субъектов предпринимательской деятельности России;</a:t>
            </a:r>
            <a:br>
              <a:rPr lang="ru-RU" smtClean="0"/>
            </a:br>
            <a:r>
              <a:rPr lang="ru-RU" smtClean="0"/>
              <a:t>• расположенные на территории России иностранные дипломатические, консульские, торговые и другие официальные представительства, международные организации и их филиалы, пользующиеся иммунитетом и дипломатическими привилегиями, а также представительства других организаций и фирм, не осуществляющие предпринимательскую деятельность на основании законов России.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38764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Объектом валютного регулирования являются операции, осуществляемые с валютными ценностями.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Объектом валютного регулирования являются операции, осуществляемые с валютными ценностями.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41723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К валютным ценностям относят:</a:t>
            </a:r>
            <a:br>
              <a:rPr lang="ru-RU" smtClean="0"/>
            </a:br>
            <a:r>
              <a:rPr lang="ru-RU" smtClean="0"/>
              <a:t>• иностранную валюту - иностранные денежные знаки в виде банкнот, казначейских билетов, монет, находящихся в обращении и являющихся законным платежным средством на территории соответствующего иностранного государства, а также изъятые из обращения или изымаемые из него, но подлежащие обмену на денежные знаки, находящиеся в обращении, средства в денежных единицах иностранных государств и международных расчетных (клиринговых) единицах, находящиеся на счетах или вносимые в банковские и другие кредитно-финансовые учреждения за пределами России;</a:t>
            </a:r>
            <a:br>
              <a:rPr lang="ru-RU" smtClean="0"/>
            </a:br>
            <a:r>
              <a:rPr lang="ru-RU" smtClean="0"/>
              <a:t>• платежные документы и прочие ценные бумаги (акции, облигации, купоны к ним, векселя (тратты), долговые расписки, аккредитивы, чеки, банковские приказы, депозитные сертификаты, другие финансовые н банковские документы), выраженные в иностранной валюте или монетарных металлах.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К валютным ценностям относят:</a:t>
            </a:r>
            <a:br>
              <a:rPr lang="ru-RU" smtClean="0"/>
            </a:br>
            <a:r>
              <a:rPr lang="ru-RU" smtClean="0"/>
              <a:t>• иностранную валюту - иностранные денежные знаки в виде банкнот, казначейских билетов, монет, находящихся в обращении и являющихся законным платежным средством на территории соответствующего иностранного государства, а также изъятые из обращения или изымаемые из него, но подлежащие обмену на денежные знаки, находящиеся в обращении, средства в денежных единицах иностранных государств и международных расчетных (клиринговых) единицах, находящиеся на счетах или вносимые в банковские и другие кредитно-финансовые учреждения за пределами России;</a:t>
            </a:r>
            <a:br>
              <a:rPr lang="ru-RU" smtClean="0"/>
            </a:br>
            <a:r>
              <a:rPr lang="ru-RU" smtClean="0"/>
              <a:t>• платежные документы и прочие ценные бумаги (акции, облигации, купоны к ним, векселя (тратты), долговые расписки, аккредитивы, чеки, банковские приказы, депозитные сертификаты, другие финансовые н банковские документы), выраженные в иностранной валюте или монетарных металлах.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115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К валютным операциям относят:</a:t>
            </a:r>
            <a:br>
              <a:rPr lang="ru-RU" smtClean="0"/>
            </a:br>
            <a:r>
              <a:rPr lang="ru-RU" smtClean="0"/>
              <a:t>• операции, связанные с переходом права собственности на валютные ценности, за исключением операций, осуществляемых между резидентами в валюте России;</a:t>
            </a:r>
            <a:br>
              <a:rPr lang="ru-RU" smtClean="0"/>
            </a:br>
            <a:r>
              <a:rPr lang="ru-RU" smtClean="0"/>
              <a:t>• операции, связанные с использованием валютных ценностей в международном обращении как средства платежа, с передачей задолженностей и иных обязательств, предметом которых являются валютные ценности;</a:t>
            </a:r>
            <a:br>
              <a:rPr lang="ru-RU" smtClean="0"/>
            </a:br>
            <a:r>
              <a:rPr lang="ru-RU" smtClean="0"/>
              <a:t>• операции, связанные со ввозом, переводом и пересылкой на территорию России и вывозом, переводом и пересылкой за ее пределы валютных ценностей.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К валютным операциям относят:</a:t>
            </a:r>
            <a:br>
              <a:rPr lang="ru-RU" smtClean="0"/>
            </a:br>
            <a:r>
              <a:rPr lang="ru-RU" smtClean="0"/>
              <a:t>• операции, связанные с переходом права собственности на валютные ценности, за исключением операций, осуществляемых между резидентами в валюте России;</a:t>
            </a:r>
            <a:br>
              <a:rPr lang="ru-RU" smtClean="0"/>
            </a:br>
            <a:r>
              <a:rPr lang="ru-RU" smtClean="0"/>
              <a:t>• операции, связанные с использованием валютных ценностей в международном обращении как средства платежа, с передачей задолженностей и иных обязательств, предметом которых являются валютные ценности;</a:t>
            </a:r>
            <a:br>
              <a:rPr lang="ru-RU" smtClean="0"/>
            </a:br>
            <a:r>
              <a:rPr lang="ru-RU" smtClean="0"/>
              <a:t>• операции, связанные со ввозом, переводом и пересылкой на территорию России и вывозом, переводом и пересылкой за ее пределы валютных ценностей.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5914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Мировая валютная система (МВС) является исторически сложившейся формой организации международных денежных отношений, закрепленной межгосударственными договоренностями. МВС представляет собой совокупность способов, инструментов и межгосударственных органов , с помощью которых осуществляется платежно-расчетный оборот в рамках мирового хозяйства. Ее возникновение и последующая эволюция отражают объективное развитие процессов интернационализации капитала, требующих адекватных условий в международной денежной сфере.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Мировая валютная система (МВС) является исторически сложившейся формой организации международных денежных отношений, закрепленной межгосударственными договоренностями. МВС представляет собой совокупность способов, инструментов и межгосударственных органов , с помощью которых осуществляется платежно-расчетный оборот в рамках мирового хозяйства. Ее возникновение и последующая эволюция отражают объективное развитие процессов интернационализации капитала, требующих адекватных условий в международной денежной сфере.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24305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В соответствии с Законом «О валютном регулировании и валютном контроле» все операции с иностранными валютами должны осуществляться в уполномоченных банках, которые проводят валютно-обменные операции в основном на биржевом и внебиржевом рынке.</a:t>
            </a:r>
          </a:p>
          <a:p>
            <a:r>
              <a:rPr lang="ru-RU" smtClean="0"/>
              <a:t>Центральный банк России выдает индивидуальные и генеральные лицензии на осуществление валютных операций, подпадающих под режим лицензирования.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В соответствии с Законом «О валютном регулировании и валютном контроле» все операции с иностранными валютами должны осуществляться в уполномоченных банках, которые проводят валютно-обменные операции в основном на биржевом и внебиржевом рынке.</a:t>
            </a:r>
          </a:p>
          <a:p>
            <a:r>
              <a:rPr lang="ru-RU" smtClean="0"/>
              <a:t>Центральный банк России выдает индивидуальные и генеральные лицензии на осуществление валютных операций, подпадающих под режим лицензирования.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2789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Генеральные лицензии выдаются коммерческим банкам и другим кредитно-финансовым учреждениям России на осуществление валютных операций, не требующих индивидуальной лицензии, на весь период действия режима валютного регулирования.</a:t>
            </a:r>
          </a:p>
          <a:p>
            <a:r>
              <a:rPr lang="ru-RU" smtClean="0"/>
              <a:t>Индивидуальные лицензии выдаются резидентам и нерезидентам на осуществление разовой валютной операции на период, необходимый для осуществления такой операции.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Генеральные лицензии выдаются коммерческим банкам и другим кредитно-финансовым учреждениям России на осуществление валютных операций, не требующих индивидуальной лицензии, на весь период действия режима валютного регулирования.</a:t>
            </a:r>
          </a:p>
          <a:p>
            <a:r>
              <a:rPr lang="ru-RU" smtClean="0"/>
              <a:t>Индивидуальные лицензии выдаются резидентам и нерезидентам на осуществление разовой валютной операции на период, необходимый для осуществления такой операции.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45914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Индивидуальной лицензии требуют следующие операции:</a:t>
            </a:r>
            <a:br>
              <a:rPr lang="ru-RU" smtClean="0"/>
            </a:br>
            <a:r>
              <a:rPr lang="ru-RU" smtClean="0"/>
              <a:t>1. Вывоз, перевод и пересылка за пределы России валютных ценностей.</a:t>
            </a:r>
            <a:br>
              <a:rPr lang="ru-RU" smtClean="0"/>
            </a:br>
            <a:r>
              <a:rPr lang="ru-RU" smtClean="0"/>
              <a:t>2. Ввоз, перевод, пересылка в Россию валюты России, если они превышают, установленные Центральным банком России пределы.</a:t>
            </a:r>
            <a:br>
              <a:rPr lang="ru-RU" smtClean="0"/>
            </a:br>
            <a:r>
              <a:rPr lang="ru-RU" smtClean="0"/>
              <a:t>3. Предоставление и получение резидентами кредитов в иностранной валюте, если сроки и суммы таких кредитов превышают установленные законодательством пределы.</a:t>
            </a:r>
            <a:br>
              <a:rPr lang="ru-RU" smtClean="0"/>
            </a:br>
            <a:r>
              <a:rPr lang="ru-RU" smtClean="0"/>
              <a:t>4. Использование иностранной валюты на территории России в качестве средства платежа или в качестве залога.</a:t>
            </a:r>
            <a:br>
              <a:rPr lang="ru-RU" smtClean="0"/>
            </a:br>
            <a:r>
              <a:rPr lang="ru-RU" smtClean="0"/>
              <a:t>5. Размещение валютных ценностей на счетах и вкладах за пределами России.</a:t>
            </a:r>
            <a:br>
              <a:rPr lang="ru-RU" smtClean="0"/>
            </a:br>
            <a:r>
              <a:rPr lang="ru-RU" smtClean="0"/>
              <a:t>6. Осуществление инвестиций за границу, в том числе путем приобретения ценных бумаг, за исключением ценных бумаг или других корпоративных прав, полученных физическими лицами-резидентами в качестве подарка или по наследству.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Валютная система России</a:t>
            </a:r>
          </a:p>
          <a:p>
            <a:r>
              <a:rPr lang="ru-RU" smtClean="0"/>
              <a:t>Индивидуальной лицензии требуют следующие операции:</a:t>
            </a:r>
            <a:br>
              <a:rPr lang="ru-RU" smtClean="0"/>
            </a:br>
            <a:r>
              <a:rPr lang="ru-RU" smtClean="0"/>
              <a:t>1. Вывоз, перевод и пересылка за пределы России валютных ценностей.</a:t>
            </a:r>
            <a:br>
              <a:rPr lang="ru-RU" smtClean="0"/>
            </a:br>
            <a:r>
              <a:rPr lang="ru-RU" smtClean="0"/>
              <a:t>2. Ввоз, перевод, пересылка в Россию валюты России, если они превышают, установленные Центральным банком России пределы.</a:t>
            </a:r>
            <a:br>
              <a:rPr lang="ru-RU" smtClean="0"/>
            </a:br>
            <a:r>
              <a:rPr lang="ru-RU" smtClean="0"/>
              <a:t>3. Предоставление и получение резидентами кредитов в иностранной валюте, если сроки и суммы таких кредитов превышают установленные законодательством пределы.</a:t>
            </a:r>
            <a:br>
              <a:rPr lang="ru-RU" smtClean="0"/>
            </a:br>
            <a:r>
              <a:rPr lang="ru-RU" smtClean="0"/>
              <a:t>4. Использование иностранной валюты на территории России в качестве средства платежа или в качестве залога.</a:t>
            </a:r>
            <a:br>
              <a:rPr lang="ru-RU" smtClean="0"/>
            </a:br>
            <a:r>
              <a:rPr lang="ru-RU" smtClean="0"/>
              <a:t>5. Размещение валютных ценностей на счетах и вкладах за пределами России.</a:t>
            </a:r>
            <a:br>
              <a:rPr lang="ru-RU" smtClean="0"/>
            </a:br>
            <a:r>
              <a:rPr lang="ru-RU" smtClean="0"/>
              <a:t>6. Осуществление инвестиций за границу, в том числе путем приобретения ценных бумаг, за исключением ценных бумаг или других корпоративных прав, полученных физическими лицами-резидентами в качестве подарка или по наследству.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38802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Конец!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Конец!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971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МВС включает в себя ряд конструктивных элементов, среди которых можно назвать следующие:</a:t>
            </a:r>
          </a:p>
          <a:p>
            <a:r>
              <a:rPr lang="ru-RU" smtClean="0"/>
              <a:t>мировой денежный товар и международная ликвидность;</a:t>
            </a:r>
          </a:p>
          <a:p>
            <a:r>
              <a:rPr lang="ru-RU" smtClean="0"/>
              <a:t>валютный курс;</a:t>
            </a:r>
          </a:p>
          <a:p>
            <a:r>
              <a:rPr lang="ru-RU" smtClean="0"/>
              <a:t>валютные рынки;</a:t>
            </a:r>
          </a:p>
          <a:p>
            <a:r>
              <a:rPr lang="ru-RU" smtClean="0"/>
              <a:t>международные валютно-финансовые организации;</a:t>
            </a:r>
          </a:p>
          <a:p>
            <a:r>
              <a:rPr lang="ru-RU" smtClean="0"/>
              <a:t>межгосударственные договоренности.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МВС включает в себя ряд конструктивных элементов, среди которых можно назвать следующие:</a:t>
            </a:r>
          </a:p>
          <a:p>
            <a:r>
              <a:rPr lang="ru-RU" smtClean="0"/>
              <a:t>мировой денежный товар и международная ликвидность;</a:t>
            </a:r>
          </a:p>
          <a:p>
            <a:r>
              <a:rPr lang="ru-RU" smtClean="0"/>
              <a:t>валютный курс;</a:t>
            </a:r>
          </a:p>
          <a:p>
            <a:r>
              <a:rPr lang="ru-RU" smtClean="0"/>
              <a:t>валютные рынки;</a:t>
            </a:r>
          </a:p>
          <a:p>
            <a:r>
              <a:rPr lang="ru-RU" smtClean="0"/>
              <a:t>международные валютно-финансовые организации;</a:t>
            </a:r>
          </a:p>
          <a:p>
            <a:r>
              <a:rPr lang="ru-RU" smtClean="0"/>
              <a:t>межгосударственные договоренности.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3063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Первый этап — это период возникновения системы «золотого стандарта» (XIX— начало XX в.), когда центральную роль в международной валютно-кредитной системе играло золото.</a:t>
            </a:r>
          </a:p>
          <a:p>
            <a:r>
              <a:rPr lang="ru-RU" smtClean="0"/>
              <a:t>Эра золотого стандарта «официально» наступила в 1822 году, когда Британская империя объявила свою национальную денежную единицу («фунт стерлингов») свободно обратимой в золото по установленному государством курсу (чистое содержание золота в фунте стерлингов составляло тогда 7,322 г).</a:t>
            </a:r>
          </a:p>
          <a:p>
            <a:r>
              <a:rPr lang="ru-RU" smtClean="0"/>
              <a:t>Вслед за Великобританией золотой стандарт установили США, а затем страны Западной Европы и Россия. Наибольшей силы и твердости золотой стандарт достиг в период между 1880 и 1914 гг.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Первый этап — это период возникновения системы «золотого стандарта» (XIX— начало XX в.), когда центральную роль в международной валютно-кредитной системе играло золото.</a:t>
            </a:r>
          </a:p>
          <a:p>
            <a:r>
              <a:rPr lang="ru-RU" smtClean="0"/>
              <a:t>Эра золотого стандарта «официально» наступила в 1822 году, когда Британская империя объявила свою национальную денежную единицу («фунт стерлингов») свободно обратимой в золото по установленному государством курсу (чистое содержание золота в фунте стерлингов составляло тогда 7,322 г).</a:t>
            </a:r>
          </a:p>
          <a:p>
            <a:r>
              <a:rPr lang="ru-RU" smtClean="0"/>
              <a:t>Вслед за Великобританией золотой стандарт установили США, а затем страны Западной Европы и Россия. Наибольшей силы и твердости золотой стандарт достиг в период между 1880 и 1914 гг.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6111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Второй этап развития мировой валютной системы  начался в 1922 г. На Генуэзской конференции было достигнуто соглашение о переходе к золотодевизному стандарту. Основным средством международных расчетов становились заменители золота – девизы, т.е. национальные или коллективные валюты. Кредит и безналичные деньги стали занимать господствующие позиции.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Второй этап развития мировой валютной системы  начался в 1922 г. На Генуэзской конференции было достигнуто соглашение о переходе к золотодевизному стандарту. Основным средством международных расчетов становились заменители золота – девизы, т.е. национальные или коллективные валюты. Кредит и безналичные деньги стали занимать господствующие позиции.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6087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Начало третьего этапа развития международной торговли датируется 1944 годом, когда основные участники международной торговли провели конференцию в г. Бреттон-Вудс (США). На этой конференции и было определено устройство послевоенной валютно-кредитной системы (получившей название «бреттонвудеской»). Для внедрения и руководства новой системой был создан Международный валютный фонд (МВФ), штаб-квартира которого находится в Вашингтоне.</a:t>
            </a:r>
          </a:p>
          <a:p>
            <a:r>
              <a:rPr lang="ru-RU" smtClean="0"/>
              <a:t>«Бреттонвудсская» система была очень похожа на систему золотого стандарта, что придало ей своего рода «переходный» характер. Дело в том, что в ее основе лежал принцип двойственного обеспечения бумажных денег — и золото, и доллар. Страны, подписавшие «бреттонвудсское» соглашение, зафиксировали курсы своих национальных валют в долларах. Со своей стороны, доллар получил твердое золотое содержание (35 долларов за тройскую унцию золота, которая равнялась 31,1 г).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Начало третьего этапа развития международной торговли датируется 1944 годом, когда основные участники международной торговли провели конференцию в г. Бреттон-Вудс (США). На этой конференции и было определено устройство послевоенной валютно-кредитной системы (получившей название «бреттонвудеской»). Для внедрения и руководства новой системой был создан Международный валютный фонд (МВФ), штаб-квартира которого находится в Вашингтоне.</a:t>
            </a:r>
          </a:p>
          <a:p>
            <a:r>
              <a:rPr lang="ru-RU" smtClean="0"/>
              <a:t>«Бреттонвудсская» система была очень похожа на систему золотого стандарта, что придало ей своего рода «переходный» характер. Дело в том, что в ее основе лежал принцип двойственного обеспечения бумажных денег — и золото, и доллар. Страны, подписавшие «бреттонвудсское» соглашение, зафиксировали курсы своих национальных валют в долларах. Со своей стороны, доллар получил твердое золотое содержание (35 долларов за тройскую унцию золота, которая равнялась 31,1 г).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6391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После официального прекращения обмена доллара на золото (1971 г.) «фиксированные» курсы валют уступили место «плавающим». Так начался четвертый этап развития мировой валютной системы, который был юридически оформлен в соглашении, подписанном в 1976 г. в г. Кингстоне (о. Ямайка). По условиям этого соглашения, валютный курс, как и всякая другая цена, определяется рыночными силами, т. е. спросом и предложением.  Размер спроса на инвалюту определяется потребностями данной страны в тех товарах и услугах, которые она импортирует, расходами туристов и разными внешними платежами. Размеры предложения валюты определяются объемами экспорта страны, полученными ею займами и т.п. Но пределы изменения цен валют относительно друг друга не должны быть слишком большими. Для сглаживания резких колебаний центральные банки разных стран, согласно договоренности, обязаны покупать и продавать иностранную валюту, то есть «управлять» краткосрочными спекулятивными изменениями курсов валют своих стран с целью их стабилизации.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валютная система</a:t>
            </a:r>
          </a:p>
          <a:p>
            <a:r>
              <a:rPr lang="ru-RU" smtClean="0"/>
              <a:t>После официального прекращения обмена доллара на золото (1971 г.) «фиксированные» курсы валют уступили место «плавающим». Так начался четвертый этап развития мировой валютной системы, который был юридически оформлен в соглашении, подписанном в 1976 г. в г. Кингстоне (о. Ямайка). По условиям этого соглашения, валютный курс, как и всякая другая цена, определяется рыночными силами, т. е. спросом и предложением.  Размер спроса на инвалюту определяется потребностями данной страны в тех товарах и услугах, которые она импортирует, расходами туристов и разными внешними платежами. Размеры предложения валюты определяются объемами экспорта страны, полученными ею займами и т.п. Но пределы изменения цен валют относительно друг друга не должны быть слишком большими. Для сглаживания резких колебаний центральные банки разных стран, согласно договоренности, обязаны покупать и продавать иностранную валюту, то есть «управлять» краткосрочными спекулятивными изменениями курсов валют своих стран с целью их стабилизации.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0961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Мировая и национальные валютные системы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Мировая и национальные валютные системы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1930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4F27-B05B-40FB-9003-C1F3DACE15B7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68D6A-A064-4257-A3B6-3E27F4B24CA5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47529-9350-4931-BBE0-886C2322894F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07D3A-237B-4B54-8E94-825F651CDCAD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AF5C-F62B-499B-843E-151A44381B2E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9FD9-F7B8-476C-8E37-4F9D4E82E23F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2142F-41D5-44BC-A105-5E13346E11E6}" type="datetime1">
              <a:rPr lang="ru-RU" smtClean="0"/>
              <a:t>05.01.2016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4BD1-240E-4145-AE03-2C447C5FB05A}" type="datetime1">
              <a:rPr lang="ru-RU" smtClean="0"/>
              <a:t>05.01.2016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810DD-2A4D-4ED2-9CC1-C90437430AF5}" type="datetime1">
              <a:rPr lang="ru-RU" smtClean="0"/>
              <a:t>05.01.2016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DC6C3-AFD6-48F3-B7BD-E0D7E8D31E94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1D3BC57-DF24-4EF2-9327-A3AFE4B261ED}" type="datetime1">
              <a:rPr lang="ru-RU" smtClean="0"/>
              <a:t>05.01.2016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F03D06A-0874-498B-9869-3FE89E78D53A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Валюта и валютная система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Шпилевская Елена Вячеславовна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Региональная валютная система - валютная система, регулирующая применение валют в определенном экономическом регионе. </a:t>
            </a:r>
          </a:p>
          <a:p>
            <a:r>
              <a:rPr lang="ru-RU" dirty="0" smtClean="0"/>
              <a:t>Международная (региональная) валютная система - договорно-правовая форма организации валютных отношений отдельных стран.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Чтобы противостоять гегемонии доллара в мировой валютной системе, в марте 1979 г. было создано международную (региональную) валютную систему - Европейскую валютную систему (ЕВС) - форма межгосударственного регулирования валютных отношений стран западноевропейского интеграционного комплекса. Она имеет черты региональной валютной системы и является одним из полюсов валютной системы.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Механизм ЕВС включал три элемента: </a:t>
            </a:r>
          </a:p>
          <a:p>
            <a:r>
              <a:rPr lang="ru-RU" dirty="0" smtClean="0"/>
              <a:t>европейская валютная единица - ЭКЮ (</a:t>
            </a:r>
            <a:r>
              <a:rPr lang="ru-RU" dirty="0" err="1" smtClean="0"/>
              <a:t>European</a:t>
            </a:r>
            <a:r>
              <a:rPr lang="ru-RU" dirty="0" smtClean="0"/>
              <a:t> </a:t>
            </a:r>
            <a:r>
              <a:rPr lang="ru-RU" dirty="0" err="1" smtClean="0"/>
              <a:t>Currency</a:t>
            </a:r>
            <a:r>
              <a:rPr lang="ru-RU" dirty="0" smtClean="0"/>
              <a:t> </a:t>
            </a:r>
            <a:r>
              <a:rPr lang="ru-RU" dirty="0" err="1" smtClean="0"/>
              <a:t>Unit</a:t>
            </a:r>
            <a:r>
              <a:rPr lang="ru-RU" dirty="0" smtClean="0"/>
              <a:t> - ECU); </a:t>
            </a:r>
          </a:p>
          <a:p>
            <a:r>
              <a:rPr lang="ru-RU" dirty="0" smtClean="0"/>
              <a:t>режим совместного колебания валютных курсов - ; </a:t>
            </a:r>
          </a:p>
          <a:p>
            <a:r>
              <a:rPr lang="ru-RU" dirty="0" smtClean="0"/>
              <a:t>Европейский фонд валютного сотрудничества. </a:t>
            </a:r>
            <a:br>
              <a:rPr lang="ru-RU" dirty="0" smtClean="0"/>
            </a:br>
            <a:r>
              <a:rPr lang="ru-RU" dirty="0" smtClean="0"/>
              <a:t>Центром этой системы была европейская валютная единица - ЭКЮ, которая заменила европейскую расчетную единицу - ЭРЭ.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Новый этап европейской валютной интеграции связан с трансформацией ЕВС в Европейский валютный союз, который предполагает создания общего для стран-членов ЕС Европейского центрального банка и замену национальных валют общей единой валютой - евро. </a:t>
            </a:r>
            <a:br>
              <a:rPr lang="ru-RU" dirty="0" smtClean="0"/>
            </a:br>
            <a:r>
              <a:rPr lang="ru-RU" dirty="0" err="1" smtClean="0"/>
              <a:t>Маастрихтська</a:t>
            </a:r>
            <a:r>
              <a:rPr lang="ru-RU" dirty="0" smtClean="0"/>
              <a:t> соглашение 1992 г. определила три этапа становления ЕВС.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Первый этап (июль 1990 - декабрь 1993 г.): </a:t>
            </a:r>
            <a:br>
              <a:rPr lang="ru-RU" dirty="0" smtClean="0"/>
            </a:br>
            <a:r>
              <a:rPr lang="ru-RU" dirty="0" smtClean="0"/>
              <a:t>- Полная либерализация движения капиталов внутри ЕС; </a:t>
            </a:r>
            <a:br>
              <a:rPr lang="ru-RU" dirty="0" smtClean="0"/>
            </a:br>
            <a:r>
              <a:rPr lang="ru-RU" dirty="0" smtClean="0"/>
              <a:t>- Завершение процесса формирования единого внутреннего рынка ЕС; </a:t>
            </a:r>
            <a:br>
              <a:rPr lang="ru-RU" dirty="0" smtClean="0"/>
            </a:br>
            <a:r>
              <a:rPr lang="ru-RU" dirty="0" smtClean="0"/>
              <a:t>- Разработка мер по сближению (конвергенции) ряда экономических параметров для стран-членов.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Второй этап (январь 1999 г.): </a:t>
            </a:r>
            <a:br>
              <a:rPr lang="ru-RU" dirty="0" smtClean="0"/>
            </a:br>
            <a:r>
              <a:rPr lang="ru-RU" dirty="0" smtClean="0"/>
              <a:t>- Создание независимой Европейской системы центральных банков во главе с Европейским центральным банком; </a:t>
            </a:r>
            <a:br>
              <a:rPr lang="ru-RU" dirty="0" smtClean="0"/>
            </a:br>
            <a:r>
              <a:rPr lang="ru-RU" dirty="0" smtClean="0"/>
              <a:t>- Установление фиксированного курса для валют стран-членов ЕВС между собой, а также относительно ЭКЮ; </a:t>
            </a:r>
            <a:br>
              <a:rPr lang="ru-RU" dirty="0" smtClean="0"/>
            </a:br>
            <a:r>
              <a:rPr lang="ru-RU" dirty="0" smtClean="0"/>
              <a:t>- Эмиссия единой денежной единицы; </a:t>
            </a:r>
            <a:br>
              <a:rPr lang="ru-RU" dirty="0" smtClean="0"/>
            </a:br>
            <a:r>
              <a:rPr lang="ru-RU" dirty="0" smtClean="0"/>
              <a:t>- Проведение единой валютной политики странами-членами ЕВС.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Третий этап создания ЕВС. </a:t>
            </a:r>
            <a:br>
              <a:rPr lang="ru-RU" dirty="0" smtClean="0"/>
            </a:br>
            <a:r>
              <a:rPr lang="ru-RU" dirty="0" smtClean="0"/>
              <a:t>По состоянию на 1 января 1999 г. было зафиксировано валютные курсы национальных валют. Финансовые безналичные операции с этого периода могут производиться как в евро, так и в национальной валюте. С </a:t>
            </a:r>
            <a:br>
              <a:rPr lang="ru-RU" dirty="0" smtClean="0"/>
            </a:br>
            <a:r>
              <a:rPr lang="ru-RU" dirty="0" smtClean="0"/>
              <a:t>1 января 2002 г., о чем уже говорилось, евро войдет в наличного и будет иметь место параллельное обращение евро и национальных валют.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Резервные валюты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150" indent="989013"/>
            <a:r>
              <a:rPr lang="ru-RU" dirty="0" smtClean="0"/>
              <a:t>Доллар США;</a:t>
            </a:r>
          </a:p>
          <a:p>
            <a:pPr marL="438150" indent="989013"/>
            <a:r>
              <a:rPr lang="ru-RU" dirty="0" smtClean="0"/>
              <a:t>Немецкая марка;</a:t>
            </a:r>
          </a:p>
          <a:p>
            <a:pPr marL="438150" indent="989013"/>
            <a:r>
              <a:rPr lang="ru-RU" dirty="0" smtClean="0"/>
              <a:t>Японская иена;</a:t>
            </a:r>
          </a:p>
          <a:p>
            <a:pPr marL="438150" indent="989013"/>
            <a:r>
              <a:rPr lang="ru-RU" dirty="0" smtClean="0"/>
              <a:t>Фунт стерлингов;</a:t>
            </a:r>
          </a:p>
          <a:p>
            <a:pPr marL="438150" indent="989013"/>
            <a:r>
              <a:rPr lang="ru-RU" dirty="0" smtClean="0"/>
              <a:t>Швейцарский франк.</a:t>
            </a:r>
          </a:p>
          <a:p>
            <a:pPr marL="438150" indent="989013"/>
            <a:r>
              <a:rPr lang="ru-RU" dirty="0" smtClean="0"/>
              <a:t>Евро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и виды валют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4"/>
          <a:ext cx="8229600" cy="4830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3230"/>
                <a:gridCol w="5186370"/>
              </a:tblGrid>
              <a:tr h="368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КРИТЕРИЙ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ВИДЫ ВАЛЮТ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 По статусу валюты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Иностранная Международная Региональная Евровалюта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 По отношению к валютным запасам страны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Резервная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и Прочие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валюты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1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 По режиму применения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Свободно конвертируемая Частично конвертируемая (внешне конвертируемая, внутренне конвертируемая) Неконвертируемая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19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4. По видам валютных операций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Валюта цены контракта Валюта платежа Валюта кредита Валюта клиринга Валюта векселя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5. По отношению к курсам других валют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Сильная (твердая) Слабая (мягкая)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6. По материально-вещественной форме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Наличная и  Безналичная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7. По принципу построения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«Корзинного» типа и Обычная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Национальная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Национальная валютная система - совокупность экономических и денежно-кредитных отношений, предполагающих функционирование валюты для обеспечения внешнеэкономических связей страны. Национальная валютная система юридически закрепляется в государственных правовых актах, учитывающих нормы международного права.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«валютная система»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u="sng" dirty="0" smtClean="0"/>
              <a:t>Валютная система </a:t>
            </a:r>
            <a:r>
              <a:rPr lang="ru-RU" b="1" i="1" dirty="0" smtClean="0"/>
              <a:t>- совокупность денежно-кредитных отношений, сложившихся на основе интернационализации хозяйственно жизни и развития мирового рынка, закрепленная в договорных и государственно-правовых нормах. </a:t>
            </a:r>
          </a:p>
          <a:p>
            <a:pPr>
              <a:buNone/>
            </a:pPr>
            <a:r>
              <a:rPr lang="ru-RU" b="1" i="1" dirty="0" smtClean="0"/>
              <a:t>Различают:</a:t>
            </a:r>
          </a:p>
          <a:p>
            <a:r>
              <a:rPr lang="ru-RU" b="1" i="1" dirty="0" smtClean="0"/>
              <a:t> мировую, </a:t>
            </a:r>
          </a:p>
          <a:p>
            <a:r>
              <a:rPr lang="ru-RU" b="1" i="1" dirty="0" smtClean="0"/>
              <a:t>международные, </a:t>
            </a:r>
          </a:p>
          <a:p>
            <a:r>
              <a:rPr lang="ru-RU" b="1" i="1" dirty="0" smtClean="0"/>
              <a:t>региональные </a:t>
            </a:r>
          </a:p>
          <a:p>
            <a:r>
              <a:rPr lang="ru-RU" b="1" i="1" dirty="0" smtClean="0"/>
              <a:t>и национальные валютные системы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Национальная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Ее элементы: </a:t>
            </a:r>
          </a:p>
          <a:p>
            <a:r>
              <a:rPr lang="ru-RU" dirty="0" smtClean="0"/>
              <a:t>национальная денежная единица; </a:t>
            </a:r>
          </a:p>
          <a:p>
            <a:r>
              <a:rPr lang="ru-RU" dirty="0" smtClean="0"/>
              <a:t>состав официальных золотовалютных резервов; </a:t>
            </a:r>
          </a:p>
          <a:p>
            <a:r>
              <a:rPr lang="ru-RU" dirty="0" smtClean="0"/>
              <a:t>валютный паритет и механизм формирования валютного курса; </a:t>
            </a:r>
          </a:p>
          <a:p>
            <a:r>
              <a:rPr lang="ru-RU" dirty="0" smtClean="0"/>
              <a:t>условия обратимости валюты; </a:t>
            </a:r>
          </a:p>
          <a:p>
            <a:r>
              <a:rPr lang="ru-RU" dirty="0" smtClean="0"/>
              <a:t>наличие или отсутствие валютных ограничений; </a:t>
            </a:r>
          </a:p>
          <a:p>
            <a:r>
              <a:rPr lang="ru-RU" dirty="0" smtClean="0"/>
              <a:t>порядок внешних расчетов страны;</a:t>
            </a:r>
          </a:p>
          <a:p>
            <a:r>
              <a:rPr lang="ru-RU" dirty="0" smtClean="0"/>
              <a:t> режим национального валютного рынка и рынка золота; </a:t>
            </a:r>
          </a:p>
          <a:p>
            <a:r>
              <a:rPr lang="ru-RU" dirty="0" smtClean="0"/>
              <a:t>статус национальных учреждений, регулирующих валютные отношения страны.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 октябре 1992 г. был принят российский Закон «О валютном регулировании и валютном контроле». Двумя годами раньше, 2 декабря 1990 г., были приняты законы «О Центральном банке России» и «О банках и банковской деятельности». Эти и другие нормативные акты заложили основные элементы российской валютной системы и институционально закрепили за ЦБ РФ и уполномоченными коммерческими банками статус соответственно ведущего органа и агентов валютного контроля. В июне 1992 г. Россия вступила в МВФ.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Основой национальной валютной системы является российский рубль (в виде банковских билетов (банкнот) ЦБ РФ) и монеты. Российский рубль был введен в обращение в 1993 г., заменив советский рубль, находившийся в обращении с 1922 г.</a:t>
            </a:r>
            <a:br>
              <a:rPr lang="ru-RU" dirty="0" smtClean="0"/>
            </a:br>
            <a:r>
              <a:rPr lang="ru-RU" dirty="0" smtClean="0"/>
              <a:t>Установлена ограниченная конвертируемость российского рубля по текущим операциям с сохранением строгого валютного контроля и валютного регулирования по ряду операций, связанных, главным образом, с движением капитала.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357850"/>
          </a:xfrm>
        </p:spPr>
        <p:txBody>
          <a:bodyPr>
            <a:noAutofit/>
          </a:bodyPr>
          <a:lstStyle/>
          <a:p>
            <a:pPr marL="96838" indent="22225">
              <a:buNone/>
            </a:pPr>
            <a:r>
              <a:rPr lang="ru-RU" sz="2000" dirty="0" smtClean="0">
                <a:latin typeface="+mj-lt"/>
              </a:rPr>
              <a:t>Российский рубль не имеет официально установленного паритета.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Режим валютного курса рубля (политика валютного курса) является одним из наиболее подверженных изменению элементов валютной системы России. В 1992 г. было введено понятие единого обменного курса рубля. ЦБ РФ начал устанавливать официальный курс по итогам торгов на Московской межбанковской валютной бирже (ММВБ). В 1995 г. Правительство РФ и Банк России ввели валютный коридор, пределы которого регулярно менялись. В 1996 г. был введен механизм установления официального обменного курса рубля на основе ежедневных котировок Банка России. В ноябре 1997 г. Правительство и ЦБ РФ объявили об очередном изменении политики валютного курса рубля, определив на 1998 -2000 гг. центральный обменный курс российского рубля на уровне 6,2 руб. за 1 долл. США с возможными пределами отклонений ±15%. Однако разразившийся в России (август 1998 г.) валютно-финансовый и банковский кризис привел к отказу Банка России поддерживать верхнюю границу валютного коридора. С октября 1998 г. в качестве официального курса ЦБ РФ используется курс, устанавливаемый на ММВБ по итогам торгов </a:t>
            </a:r>
            <a:endParaRPr lang="ru-RU" sz="2000" dirty="0">
              <a:latin typeface="+mj-lt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Важным положением валютного регулирования и контроля в России является разделение субъектов валютных правоотношений на две категории: резидентов и нерезидентов.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«резидентам» относятся:</a:t>
            </a:r>
            <a:br>
              <a:rPr lang="ru-RU" dirty="0" smtClean="0"/>
            </a:br>
            <a:r>
              <a:rPr lang="ru-RU" dirty="0" smtClean="0"/>
              <a:t>• физические лица (граждане России, иностранные граждане, лица без гражданства), имеющие постоянное местожительство на территории России, в том числе временно находящиеся за границей;</a:t>
            </a:r>
            <a:br>
              <a:rPr lang="ru-RU" dirty="0" smtClean="0"/>
            </a:br>
            <a:r>
              <a:rPr lang="ru-RU" dirty="0" smtClean="0"/>
              <a:t>• юридические лица, субъекты предпринимательской деятельности, не имеющие статуса юридического лица (филиалы, представительства и т.п.) с местонахождением на территории России, осуществляющие свою деятельность на основании законов России;</a:t>
            </a:r>
            <a:br>
              <a:rPr lang="ru-RU" dirty="0" smtClean="0"/>
            </a:br>
            <a:r>
              <a:rPr lang="ru-RU" dirty="0" smtClean="0"/>
              <a:t>• дипломатические, консульские, торговые и другие официальные представительства России за рубежом, пользующиеся иммунитетом и дипломатическими привилегиями, а также филиалы и представительства предприятий и организаций России за рубежом, не осуществляющие предпринимательскую деятельность.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75191"/>
            <a:ext cx="8472518" cy="462560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 «нерезидентам» относятся:</a:t>
            </a:r>
            <a:br>
              <a:rPr lang="ru-RU" dirty="0" smtClean="0"/>
            </a:br>
            <a:r>
              <a:rPr lang="ru-RU" dirty="0" smtClean="0"/>
              <a:t>• физические лица (иностранные граждане, граждане России, лица без гражданства), имеющие постоянное местожительство за пределами России, в том числе временно находящиеся на территории России;</a:t>
            </a:r>
            <a:br>
              <a:rPr lang="ru-RU" dirty="0" smtClean="0"/>
            </a:br>
            <a:r>
              <a:rPr lang="ru-RU" dirty="0" smtClean="0"/>
              <a:t>• юридические лица, субъекты предпринимательской деятельности, не имеющие статуса юридического лица (филиалы, представительства и т.п.), с местонахождением за пределами России, созданные и действующие в соответствии с законодательством иностранного государства, в том числе юридические лица и другие субъекты предпринимательской деятельности с участием юридических лиц и других субъектов предпринимательской деятельности России;</a:t>
            </a:r>
            <a:br>
              <a:rPr lang="ru-RU" dirty="0" smtClean="0"/>
            </a:br>
            <a:r>
              <a:rPr lang="ru-RU" dirty="0" smtClean="0"/>
              <a:t>• расположенные на территории России иностранные дипломатические, консульские, торговые и другие официальные представительства, международные организации и их филиалы, пользующиеся иммунитетом и дипломатическими привилегиями, а также представительства других организаций и фирм, не осуществляющие предпринимательскую деятельность на основании законов России.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Объектом валютного регулирования являются операции, осуществляемые с валютными ценностями.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 валютным ценностям относят:</a:t>
            </a:r>
            <a:br>
              <a:rPr lang="ru-RU" dirty="0" smtClean="0"/>
            </a:br>
            <a:r>
              <a:rPr lang="ru-RU" dirty="0" smtClean="0"/>
              <a:t>• иностранную валюту - иностранные денежные знаки в виде банкнот, казначейских билетов, монет, находящихся в обращении и являющихся законным платежным средством на территории соответствующего иностранного государства, а также изъятые из обращения или изымаемые из него, но подлежащие обмену на денежные знаки, находящиеся в обращении, средства в денежных единицах иностранных государств и международных расчетных (клиринговых) единицах, находящиеся на счетах или вносимые в банковские и другие кредитно-финансовые учреждения за пределами России;</a:t>
            </a:r>
            <a:br>
              <a:rPr lang="ru-RU" dirty="0" smtClean="0"/>
            </a:br>
            <a:r>
              <a:rPr lang="ru-RU" dirty="0" smtClean="0"/>
              <a:t>• платежные документы и прочие ценные бумаги (акции, облигации, купоны к ним, векселя (тратты), долговые расписки, аккредитивы, чеки, банковские приказы, депозитные сертификаты, другие финансовые </a:t>
            </a:r>
            <a:r>
              <a:rPr lang="ru-RU" dirty="0" err="1" smtClean="0"/>
              <a:t>н</a:t>
            </a:r>
            <a:r>
              <a:rPr lang="ru-RU" dirty="0" smtClean="0"/>
              <a:t> банковские документы), выраженные в иностранной валюте или монетарных металлах.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 валютным операциям относят:</a:t>
            </a:r>
            <a:br>
              <a:rPr lang="ru-RU" dirty="0" smtClean="0"/>
            </a:br>
            <a:r>
              <a:rPr lang="ru-RU" dirty="0" smtClean="0"/>
              <a:t>• операции, связанные с переходом права собственности на валютные ценности, за исключением операций, осуществляемых между резидентами в валюте России;</a:t>
            </a:r>
            <a:br>
              <a:rPr lang="ru-RU" dirty="0" smtClean="0"/>
            </a:br>
            <a:r>
              <a:rPr lang="ru-RU" dirty="0" smtClean="0"/>
              <a:t>• операции, связанные с использованием валютных ценностей в международном обращении как средства платежа, с передачей задолженностей и иных обязательств, предметом которых являются валютные ценности;</a:t>
            </a:r>
            <a:br>
              <a:rPr lang="ru-RU" dirty="0" smtClean="0"/>
            </a:br>
            <a:r>
              <a:rPr lang="ru-RU" dirty="0" smtClean="0"/>
              <a:t>• операции, связанные со ввозом, переводом и пересылкой на территорию России и вывозом, переводом и пересылкой за ее пределы валютных ценностей.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Мировая валютная система (МВС) является исторически сложившейся формой организации международных денежных отношений, закрепленной межгосударственными договоренностями. МВС представляет собой совокупность способов, инструментов и межгосударственных органов , с помощью которых осуществляется платежно-расчетный оборот в рамках мирового хозяйства. Ее возникновение и последующая эволюция отражают объективное развитие процессов интернационализации капитала, требующих адекватных условий в международной денежной сфере.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соответствии с Законом «О валютном регулировании и валютном контроле» все операции с иностранными валютами должны осуществляться в уполномоченных банках, которые проводят валютно-обменные операции в основном на биржевом и внебиржевом рынке.</a:t>
            </a:r>
          </a:p>
          <a:p>
            <a:r>
              <a:rPr lang="ru-RU" dirty="0" smtClean="0"/>
              <a:t>Центральный банк России выдает индивидуальные и генеральные лицензии на осуществление валютных операций, подпадающих под режим лицензирования.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u="sng" dirty="0" smtClean="0"/>
              <a:t>Генеральные лицензии </a:t>
            </a:r>
            <a:r>
              <a:rPr lang="ru-RU" dirty="0" smtClean="0"/>
              <a:t>выдаются коммерческим банкам и другим кредитно-финансовым учреждениям России на осуществление валютных операций, не требующих индивидуальной лицензии, на весь период действия режима валютного регулирования.</a:t>
            </a:r>
          </a:p>
          <a:p>
            <a:r>
              <a:rPr lang="ru-RU" u="sng" dirty="0" smtClean="0"/>
              <a:t>Индивидуальные лицензии </a:t>
            </a:r>
            <a:r>
              <a:rPr lang="ru-RU" dirty="0" smtClean="0"/>
              <a:t>выдаются резидентам и нерезидентам на осуществление разовой валютной операции на период, необходимый для осуществления такой операции.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система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75191"/>
            <a:ext cx="8472518" cy="472564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Индивидуальной лицензии требуют следующие операции:</a:t>
            </a:r>
            <a:br>
              <a:rPr lang="ru-RU" dirty="0" smtClean="0"/>
            </a:br>
            <a:r>
              <a:rPr lang="ru-RU" dirty="0" smtClean="0"/>
              <a:t>1. Вывоз, перевод и пересылка за пределы России валютных ценностей.</a:t>
            </a:r>
            <a:br>
              <a:rPr lang="ru-RU" dirty="0" smtClean="0"/>
            </a:br>
            <a:r>
              <a:rPr lang="ru-RU" dirty="0" smtClean="0"/>
              <a:t>2. Ввоз, перевод, пересылка в Россию валюты России, если они превышают, установленные Центральным банком России пределы.</a:t>
            </a:r>
            <a:br>
              <a:rPr lang="ru-RU" dirty="0" smtClean="0"/>
            </a:br>
            <a:r>
              <a:rPr lang="ru-RU" dirty="0" smtClean="0"/>
              <a:t>3. Предоставление и получение резидентами кредитов в иностранной валюте, если сроки и суммы таких кредитов превышают установленные законодательством пределы.</a:t>
            </a:r>
            <a:br>
              <a:rPr lang="ru-RU" dirty="0" smtClean="0"/>
            </a:br>
            <a:r>
              <a:rPr lang="ru-RU" dirty="0" smtClean="0"/>
              <a:t>4. Использование иностранной валюты на территории России в качестве средства платежа или в качестве залога.</a:t>
            </a:r>
            <a:br>
              <a:rPr lang="ru-RU" dirty="0" smtClean="0"/>
            </a:br>
            <a:r>
              <a:rPr lang="ru-RU" dirty="0" smtClean="0"/>
              <a:t>5. Размещение валютных ценностей на счетах и вкладах за пределами России.</a:t>
            </a:r>
            <a:br>
              <a:rPr lang="ru-RU" dirty="0" smtClean="0"/>
            </a:br>
            <a:r>
              <a:rPr lang="ru-RU" dirty="0" smtClean="0"/>
              <a:t>6. Осуществление инвестиций за границу, в том числе путем приобретения ценных бумаг, за исключением ценных бумаг или других корпоративных прав, полученных физическими лицами-резидентами в качестве подарка или по наследству.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Конец!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6838" indent="22225">
              <a:buNone/>
            </a:pPr>
            <a:r>
              <a:rPr lang="ru-RU" dirty="0" smtClean="0"/>
              <a:t>МВС включает в себя ряд конструктивных элементов, среди которых можно назвать следующие:</a:t>
            </a:r>
          </a:p>
          <a:p>
            <a:r>
              <a:rPr lang="ru-RU" dirty="0" smtClean="0"/>
              <a:t>мировой денежный товар и международная ликвидность;</a:t>
            </a:r>
          </a:p>
          <a:p>
            <a:r>
              <a:rPr lang="ru-RU" dirty="0" smtClean="0"/>
              <a:t>валютный курс;</a:t>
            </a:r>
          </a:p>
          <a:p>
            <a:r>
              <a:rPr lang="ru-RU" dirty="0" smtClean="0"/>
              <a:t>валютные рынки;</a:t>
            </a:r>
          </a:p>
          <a:p>
            <a:r>
              <a:rPr lang="ru-RU" dirty="0" smtClean="0"/>
              <a:t>международные валютно-финансовые организации;</a:t>
            </a:r>
          </a:p>
          <a:p>
            <a:r>
              <a:rPr lang="ru-RU" dirty="0" smtClean="0"/>
              <a:t>межгосударственные договоренности.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96838" indent="22225">
              <a:buNone/>
            </a:pPr>
            <a:r>
              <a:rPr lang="ru-RU" b="1" dirty="0" smtClean="0"/>
              <a:t>Первый</a:t>
            </a:r>
            <a:r>
              <a:rPr lang="ru-RU" dirty="0" smtClean="0"/>
              <a:t> этап — это период возникновения системы «золотого стандарта» (XIX— начало XX в.), когда центральную роль в международной валютно-кредитной системе играло золото.</a:t>
            </a:r>
          </a:p>
          <a:p>
            <a:r>
              <a:rPr lang="ru-RU" dirty="0" smtClean="0"/>
              <a:t>Эра золотого стандарта «официально» наступила в </a:t>
            </a:r>
            <a:r>
              <a:rPr lang="ru-RU" u="sng" dirty="0" smtClean="0"/>
              <a:t>1822 году</a:t>
            </a:r>
            <a:r>
              <a:rPr lang="ru-RU" dirty="0" smtClean="0"/>
              <a:t>, когда Британская империя объявила свою национальную денежную единицу («фунт стерлингов») свободно обратимой в золото по установленному государством курсу (чистое содержание золота в фунте стерлингов составляло тогда 7,322 г).</a:t>
            </a:r>
          </a:p>
          <a:p>
            <a:r>
              <a:rPr lang="ru-RU" dirty="0" smtClean="0"/>
              <a:t>Вслед за Великобританией золотой стандарт установили США, а затем страны Западной Европы и Россия. Наибольшей силы и твердости золотой стандарт достиг в период между </a:t>
            </a:r>
            <a:r>
              <a:rPr lang="ru-RU" u="sng" dirty="0" smtClean="0"/>
              <a:t>1880 и 1914 </a:t>
            </a:r>
            <a:r>
              <a:rPr lang="ru-RU" dirty="0" smtClean="0"/>
              <a:t>гг.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Второй этап развития мировой валютной системы  начался в 1922 г. На Генуэзской конференции было достигнуто соглашение о переходе к золотодевизному стандарту. Основным средством международных расчетов становились заменители золота – девизы, т.е. национальные или коллективные валюты. Кредит и безналичные деньги стали занимать господствующие позиции.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75191"/>
            <a:ext cx="8472518" cy="486851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u="sng" dirty="0" smtClean="0"/>
              <a:t>Начало третьего этапа развития международной торговли датируется 1944 годом</a:t>
            </a:r>
            <a:r>
              <a:rPr lang="ru-RU" dirty="0" smtClean="0"/>
              <a:t>, когда основные участники международной торговли провели конференцию в г. </a:t>
            </a:r>
            <a:r>
              <a:rPr lang="ru-RU" dirty="0" err="1" smtClean="0"/>
              <a:t>Бреттон-Вудс</a:t>
            </a:r>
            <a:r>
              <a:rPr lang="ru-RU" dirty="0" smtClean="0"/>
              <a:t> (США). На этой конференции и было определено устройство послевоенной валютно-кредитной системы (получившей название «</a:t>
            </a:r>
            <a:r>
              <a:rPr lang="ru-RU" dirty="0" err="1" smtClean="0"/>
              <a:t>бреттонвудеской</a:t>
            </a:r>
            <a:r>
              <a:rPr lang="ru-RU" dirty="0" smtClean="0"/>
              <a:t>»). Для внедрения и руководства новой системой был создан Международный валютный фонд (МВФ), штаб-квартира которого находится в Вашингтоне.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Бреттонвудсская</a:t>
            </a:r>
            <a:r>
              <a:rPr lang="ru-RU" dirty="0" smtClean="0"/>
              <a:t>» система была очень похожа на систему золотого стандарта, что придало ей своего рода «переходный» характер. Дело в том, что в ее основе лежал принцип двойственного обеспечения бумажных денег — и золото, и доллар. Страны, подписавшие «</a:t>
            </a:r>
            <a:r>
              <a:rPr lang="ru-RU" dirty="0" err="1" smtClean="0"/>
              <a:t>бреттонвудсское</a:t>
            </a:r>
            <a:r>
              <a:rPr lang="ru-RU" dirty="0" smtClean="0"/>
              <a:t>» соглашение, зафиксировали курсы своих национальных валют в долларах. Со своей стороны, доллар получил твердое золотое содержание (35 долларов за тройскую унцию золота, которая равнялась 31,1 г).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Мировая валютная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214975"/>
          </a:xfrm>
        </p:spPr>
        <p:txBody>
          <a:bodyPr>
            <a:noAutofit/>
          </a:bodyPr>
          <a:lstStyle/>
          <a:p>
            <a:r>
              <a:rPr lang="ru-RU" sz="2100" dirty="0" smtClean="0"/>
              <a:t>После официального прекращения обмена доллара на золото (1971 г.) «фиксированные» курсы валют уступили место </a:t>
            </a:r>
            <a:r>
              <a:rPr lang="ru-RU" sz="2100" i="1" dirty="0" smtClean="0"/>
              <a:t>«плавающим».</a:t>
            </a:r>
            <a:r>
              <a:rPr lang="ru-RU" sz="2100" dirty="0" smtClean="0"/>
              <a:t> Так начался </a:t>
            </a:r>
            <a:r>
              <a:rPr lang="ru-RU" sz="2100" u="sng" dirty="0" smtClean="0"/>
              <a:t>четвертый этап </a:t>
            </a:r>
            <a:r>
              <a:rPr lang="ru-RU" sz="2100" dirty="0" smtClean="0"/>
              <a:t>развития мировой валютной системы, который был юридически оформлен в соглашении, подписанном в 1976 г. в г. Кингстоне (о. Ямайка). По условиям этого соглашения, валютный курс, как и всякая другая цена, определяется рыночными силами, т. е. </a:t>
            </a:r>
            <a:r>
              <a:rPr lang="ru-RU" sz="2100" b="1" dirty="0" smtClean="0"/>
              <a:t>спросом и предложением</a:t>
            </a:r>
            <a:r>
              <a:rPr lang="ru-RU" sz="2100" dirty="0" smtClean="0"/>
              <a:t>.  Размер спроса на инвалюту определяется потребностями данной страны в тех товарах и услугах, которые она импортирует, расходами туристов и разными внешними платежами. Размеры предложения валюты определяются объемами экспорта страны, полученными ею займами и т.п. Но пределы изменения цен валют относительно друг друга не должны быть слишком большими. Для сглаживания резких колебаний центральные банки разных стран, согласно договоренности, обязаны покупать и продавать иностранную валюту, то есть «управлять» краткосрочными спекулятивными изменениями курсов валют своих стран с целью их стабилизации.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Мировая и национальные валютные системы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6"/>
          <a:ext cx="8229600" cy="4726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8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валютная система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Мировая валютная система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валюта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Резервные валюты, международные счетные валютные единицы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Условия конвертируемости национальной валюты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Условия взаимной конвертируемости валют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Паритет национальной валюты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Унифицированный режим валютных паритетов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Режим курса национальной валюты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Регламентация режимов валютных курсов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Наличие или отсутствие валютных ограничений, валютный контроль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Межгосударственное регулирование валютных ограничений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Национальное регулирование международной валютной ликвидности страны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Межгосударственное регулирование международной валютной ликвидности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Регламентация использования международных кредитных средств обращения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Унификация правил использования международных кредитных средств обращения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Регламентация международных расчетов страны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Унификация основных форм международных расчетов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Режим национального валютного рынка и рынка золота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Режим мировых валютных рынков и рынков золота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Национальные органы, управляющие и регулирующие валютные отношения страны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Международные организации, осуществляющие межгосударственное валютное регулирование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</TotalTime>
  <Words>4026</Words>
  <Application>Microsoft Office PowerPoint</Application>
  <PresentationFormat>Екран (4:3)</PresentationFormat>
  <Paragraphs>356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33</vt:i4>
      </vt:variant>
    </vt:vector>
  </HeadingPairs>
  <TitlesOfParts>
    <vt:vector size="34" baseType="lpstr">
      <vt:lpstr>Модульная</vt:lpstr>
      <vt:lpstr>Валюта и валютная система</vt:lpstr>
      <vt:lpstr>Понятие «валютная система»</vt:lpstr>
      <vt:lpstr>Мировая валютная система</vt:lpstr>
      <vt:lpstr>Мировая валютная система</vt:lpstr>
      <vt:lpstr>Мировая валютная система</vt:lpstr>
      <vt:lpstr>Мировая валютная система</vt:lpstr>
      <vt:lpstr>Мировая валютная система</vt:lpstr>
      <vt:lpstr>Мировая валютная система</vt:lpstr>
      <vt:lpstr>Мировая и национальные валютные системы</vt:lpstr>
      <vt:lpstr>Региональная валютная система</vt:lpstr>
      <vt:lpstr>Региональная валютная система</vt:lpstr>
      <vt:lpstr>Региональная валютная система</vt:lpstr>
      <vt:lpstr>Региональная валютная система</vt:lpstr>
      <vt:lpstr>Региональная валютная система</vt:lpstr>
      <vt:lpstr>Региональная валютная система</vt:lpstr>
      <vt:lpstr>Региональная валютная система</vt:lpstr>
      <vt:lpstr>Резервные валюты</vt:lpstr>
      <vt:lpstr>Классификация и виды валют</vt:lpstr>
      <vt:lpstr>Национальная валютная система</vt:lpstr>
      <vt:lpstr>Национальная валютная система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Валютная система России</vt:lpstr>
      <vt:lpstr>Конец!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Валюта и валютная система</dc:title>
  <dc:creator>Елена</dc:creator>
  <cp:lastModifiedBy>LEGION</cp:lastModifiedBy>
  <cp:revision>7</cp:revision>
  <dcterms:created xsi:type="dcterms:W3CDTF">2010-02-17T10:05:05Z</dcterms:created>
  <dcterms:modified xsi:type="dcterms:W3CDTF">2016-01-05T11:06:46Z</dcterms:modified>
</cp:coreProperties>
</file>