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334" r:id="rId3"/>
    <p:sldId id="322" r:id="rId4"/>
    <p:sldId id="323" r:id="rId5"/>
    <p:sldId id="325" r:id="rId6"/>
    <p:sldId id="326" r:id="rId7"/>
    <p:sldId id="327" r:id="rId8"/>
    <p:sldId id="330" r:id="rId9"/>
    <p:sldId id="331" r:id="rId10"/>
    <p:sldId id="332" r:id="rId11"/>
    <p:sldId id="336" r:id="rId12"/>
    <p:sldId id="335" r:id="rId13"/>
    <p:sldId id="337" r:id="rId14"/>
    <p:sldId id="33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47" autoAdjust="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E688B-0C4A-473F-AB2B-1D3BC31F8E82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B568B-28FD-4540-A0E4-9AE949C640A1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05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Российский союз промышленников и предпринимателей. </a:t>
            </a:r>
          </a:p>
          <a:p>
            <a:r>
              <a:rPr lang="ru-RU" smtClean="0"/>
              <a:t>Индустриальные парки и аналогичные инвестиционные площадки как способ достижения экономического прогресса и стимул привлечения частных инвестиций в экономику субъектов РФ</a:t>
            </a:r>
          </a:p>
          <a:p>
            <a:endParaRPr lang="ru-RU" smtClean="0"/>
          </a:p>
          <a:p>
            <a:r>
              <a:rPr lang="ru-RU" smtClean="0"/>
              <a:t>Материалы подготовлены на основе аналитических материалов Рабочей группы по повышению инвестиционной привлекательности регионов РФ</a:t>
            </a:r>
          </a:p>
          <a:p>
            <a:r>
              <a:rPr lang="ru-RU" smtClean="0"/>
              <a:t>Министерства регионального развития РФ, </a:t>
            </a:r>
          </a:p>
          <a:p>
            <a:r>
              <a:rPr lang="ru-RU" smtClean="0"/>
              <a:t>Комиссия по разработке решений комплексной застройки индустриальных парков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Российский союз промышленников и предпринимателей. </a:t>
            </a:r>
          </a:p>
          <a:p>
            <a:r>
              <a:rPr lang="ru-RU" smtClean="0"/>
              <a:t>Индустриальные парки и аналогичные инвестиционные площадки как способ достижения экономического прогресса и стимул привлечения частных инвестиций в экономику субъектов РФ</a:t>
            </a:r>
          </a:p>
          <a:p>
            <a:endParaRPr lang="ru-RU" smtClean="0"/>
          </a:p>
          <a:p>
            <a:r>
              <a:rPr lang="ru-RU" smtClean="0"/>
              <a:t>Материалы подготовлены на основе аналитических материалов Рабочей группы по повышению инвестиционной привлекательности регионов РФ</a:t>
            </a:r>
          </a:p>
          <a:p>
            <a:r>
              <a:rPr lang="ru-RU" smtClean="0"/>
              <a:t>Министерства регионального развития РФ, </a:t>
            </a:r>
          </a:p>
          <a:p>
            <a:r>
              <a:rPr lang="ru-RU" smtClean="0"/>
              <a:t>Комиссия по разработке решений комплексной застройки индустриальных парков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06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10</a:t>
            </a:r>
          </a:p>
          <a:p>
            <a:r>
              <a:rPr lang="ru-RU" smtClean="0"/>
              <a:t>Утверждена стратегия Комиссии</a:t>
            </a:r>
          </a:p>
          <a:p>
            <a:r>
              <a:rPr lang="ru-RU" smtClean="0"/>
              <a:t>Утвержден план работы Комиссии на 2013-2015 гг. </a:t>
            </a:r>
          </a:p>
          <a:p>
            <a:r>
              <a:rPr lang="ru-RU" smtClean="0"/>
              <a:t>Сформирован  и утвержден состав членов Комиссии </a:t>
            </a:r>
          </a:p>
          <a:p>
            <a:r>
              <a:rPr lang="ru-RU" smtClean="0"/>
              <a:t>Направлен запрос в субъекты РФ по предоставлению информации по индустриальным паркам, которые находятся на стадии создания и/или уже созданы</a:t>
            </a:r>
          </a:p>
          <a:p>
            <a:r>
              <a:rPr lang="ru-RU" smtClean="0"/>
              <a:t>Собран массив информации по индустриальным паркам (на 25.09.2013 года)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10. Текущий статус Комиссии по разработке решений комплексной застройки индустриальных парков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10</a:t>
            </a:r>
          </a:p>
          <a:p>
            <a:r>
              <a:rPr lang="ru-RU" smtClean="0"/>
              <a:t>Утверждена стратегия Комиссии</a:t>
            </a:r>
          </a:p>
          <a:p>
            <a:r>
              <a:rPr lang="ru-RU" smtClean="0"/>
              <a:t>Утвержден план работы Комиссии на 2013-2015 гг. </a:t>
            </a:r>
          </a:p>
          <a:p>
            <a:r>
              <a:rPr lang="ru-RU" smtClean="0"/>
              <a:t>Сформирован  и утвержден состав членов Комиссии </a:t>
            </a:r>
          </a:p>
          <a:p>
            <a:r>
              <a:rPr lang="ru-RU" smtClean="0"/>
              <a:t>Направлен запрос в субъекты РФ по предоставлению информации по индустриальным паркам, которые находятся на стадии создания и/или уже созданы</a:t>
            </a:r>
          </a:p>
          <a:p>
            <a:r>
              <a:rPr lang="ru-RU" smtClean="0"/>
              <a:t>Собран массив информации по индустриальным паркам (на 25.09.2013 года)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10. Текущий статус Комиссии по разработке решений комплексной застройки индустриальных парков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1454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11</a:t>
            </a:r>
          </a:p>
          <a:p>
            <a:r>
              <a:rPr lang="ru-RU" smtClean="0"/>
              <a:t>Подбор и рассмотрение успешно реализованных инвестиционных  проектов возможных к тиражированию, заявители которых заинтересованы в получении статуса резидентов действующих (планируемых к созданию) региональных инвестиционных площадок и направление их инвесторам для принятия решения о долгосрочном финансировании. </a:t>
            </a:r>
          </a:p>
          <a:p>
            <a:endParaRPr lang="ru-RU" smtClean="0"/>
          </a:p>
          <a:p>
            <a:r>
              <a:rPr lang="ru-RU" smtClean="0"/>
              <a:t>Согласование условий и форм государственной поддержки инвестиционной деятельности, осуществляемой в границах конкретно определенных инвестиционных площадок.</a:t>
            </a:r>
          </a:p>
          <a:p>
            <a:endParaRPr lang="ru-RU" smtClean="0"/>
          </a:p>
          <a:p>
            <a:r>
              <a:rPr lang="ru-RU" smtClean="0"/>
              <a:t>Подбор потенциальных инвесторов и согласование с ними условий привлечения частных инвестиций, в проекты имеющие возможность получения государственной поддержки предусмотренной для резидентов специально выделенных инвестиционных площадок.</a:t>
            </a:r>
          </a:p>
          <a:p>
            <a:endParaRPr lang="ru-RU" smtClean="0"/>
          </a:p>
          <a:p>
            <a:r>
              <a:rPr lang="ru-RU" smtClean="0"/>
              <a:t>Направление пакета документов по отобранным к реализации проектам кредитно-финансовым институтам для рассмотрения с целью принятия предварительного решения о возможности долгового долгосрочного финансирования. </a:t>
            </a:r>
          </a:p>
          <a:p>
            <a:r>
              <a:rPr lang="ru-RU" smtClean="0"/>
              <a:t>11. Ближайшие планы Комиссии по ИП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11</a:t>
            </a:r>
          </a:p>
          <a:p>
            <a:r>
              <a:rPr lang="ru-RU" smtClean="0"/>
              <a:t>Подбор и рассмотрение успешно реализованных инвестиционных  проектов возможных к тиражированию, заявители которых заинтересованы в получении статуса резидентов действующих (планируемых к созданию) региональных инвестиционных площадок и направление их инвесторам для принятия решения о долгосрочном финансировании. </a:t>
            </a:r>
          </a:p>
          <a:p>
            <a:endParaRPr lang="ru-RU" smtClean="0"/>
          </a:p>
          <a:p>
            <a:r>
              <a:rPr lang="ru-RU" smtClean="0"/>
              <a:t>Согласование условий и форм государственной поддержки инвестиционной деятельности, осуществляемой в границах конкретно определенных инвестиционных площадок.</a:t>
            </a:r>
          </a:p>
          <a:p>
            <a:endParaRPr lang="ru-RU" smtClean="0"/>
          </a:p>
          <a:p>
            <a:r>
              <a:rPr lang="ru-RU" smtClean="0"/>
              <a:t>Подбор потенциальных инвесторов и согласование с ними условий привлечения частных инвестиций, в проекты имеющие возможность получения государственной поддержки предусмотренной для резидентов специально выделенных инвестиционных площадок.</a:t>
            </a:r>
          </a:p>
          <a:p>
            <a:endParaRPr lang="ru-RU" smtClean="0"/>
          </a:p>
          <a:p>
            <a:r>
              <a:rPr lang="ru-RU" smtClean="0"/>
              <a:t>Направление пакета документов по отобранным к реализации проектам кредитно-финансовым институтам для рассмотрения с целью принятия предварительного решения о возможности долгового долгосрочного финансирования. </a:t>
            </a:r>
          </a:p>
          <a:p>
            <a:r>
              <a:rPr lang="ru-RU" smtClean="0"/>
              <a:t>11. Ближайшие планы Комиссии по ИП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964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12</a:t>
            </a:r>
          </a:p>
          <a:p>
            <a:r>
              <a:rPr lang="ru-RU" smtClean="0"/>
              <a:t>Получение предварительного решения кредитно-финансовых институтов о возможности обеспечения долгового финансирования в проекты, реализуемые с оказанием государственной поддержки, предусмотренной для резидентов специально выделенных инвестиционных площадок, в том числе о лимитах и порядке финансирования отобранных проектов.</a:t>
            </a:r>
          </a:p>
          <a:p>
            <a:endParaRPr lang="ru-RU" smtClean="0"/>
          </a:p>
          <a:p>
            <a:r>
              <a:rPr lang="ru-RU" smtClean="0"/>
              <a:t>Принятие решения в установленном порядке о возможности предоставления статуса резидента инвестиционной площадке проектам отобранным к реализации Рабочей группой по повышению инвестиционной привлекательности регионов РФ.</a:t>
            </a:r>
          </a:p>
          <a:p>
            <a:endParaRPr lang="ru-RU" smtClean="0"/>
          </a:p>
          <a:p>
            <a:r>
              <a:rPr lang="ru-RU" smtClean="0"/>
              <a:t>Согласование инвестиционного соглашения с заинтересованными в реализации комплексной застройки специально выделенной инвестиционной площадки сторонами. </a:t>
            </a:r>
          </a:p>
          <a:p>
            <a:endParaRPr lang="ru-RU" smtClean="0"/>
          </a:p>
          <a:p>
            <a:r>
              <a:rPr lang="ru-RU" smtClean="0"/>
              <a:t>Заключение инвестиционного соглашения организациями - участниками реализации инвестиционного проекта (отдельно по каждому проекту, комплексной застройки специально выделенной инвестиционной площадки).</a:t>
            </a:r>
          </a:p>
          <a:p>
            <a:r>
              <a:rPr lang="ru-RU" smtClean="0"/>
              <a:t>12. Ближайшие планы Комиссии по ИП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12</a:t>
            </a:r>
          </a:p>
          <a:p>
            <a:r>
              <a:rPr lang="ru-RU" smtClean="0"/>
              <a:t>Получение предварительного решения кредитно-финансовых институтов о возможности обеспечения долгового финансирования в проекты, реализуемые с оказанием государственной поддержки, предусмотренной для резидентов специально выделенных инвестиционных площадок, в том числе о лимитах и порядке финансирования отобранных проектов.</a:t>
            </a:r>
          </a:p>
          <a:p>
            <a:endParaRPr lang="ru-RU" smtClean="0"/>
          </a:p>
          <a:p>
            <a:r>
              <a:rPr lang="ru-RU" smtClean="0"/>
              <a:t>Принятие решения в установленном порядке о возможности предоставления статуса резидента инвестиционной площадке проектам отобранным к реализации Рабочей группой по повышению инвестиционной привлекательности регионов РФ.</a:t>
            </a:r>
          </a:p>
          <a:p>
            <a:endParaRPr lang="ru-RU" smtClean="0"/>
          </a:p>
          <a:p>
            <a:r>
              <a:rPr lang="ru-RU" smtClean="0"/>
              <a:t>Согласование инвестиционного соглашения с заинтересованными в реализации комплексной застройки специально выделенной инвестиционной площадки сторонами. </a:t>
            </a:r>
          </a:p>
          <a:p>
            <a:endParaRPr lang="ru-RU" smtClean="0"/>
          </a:p>
          <a:p>
            <a:r>
              <a:rPr lang="ru-RU" smtClean="0"/>
              <a:t>Заключение инвестиционного соглашения организациями - участниками реализации инвестиционного проекта (отдельно по каждому проекту, комплексной застройки специально выделенной инвестиционной площадки).</a:t>
            </a:r>
          </a:p>
          <a:p>
            <a:r>
              <a:rPr lang="ru-RU" smtClean="0"/>
              <a:t>12. Ближайшие планы Комиссии по ИП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152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13</a:t>
            </a:r>
          </a:p>
          <a:p>
            <a:r>
              <a:rPr lang="ru-RU" smtClean="0"/>
              <a:t>Создание Координационного совета при органе исполнительной власти субъекта федерации по реализации инвестиционных проектов резидентов специально выделенных инвестиционных площадок.</a:t>
            </a:r>
          </a:p>
          <a:p>
            <a:endParaRPr lang="ru-RU" smtClean="0"/>
          </a:p>
          <a:p>
            <a:r>
              <a:rPr lang="ru-RU" smtClean="0"/>
              <a:t>Создание рабочей группы при органе исполнительной власти муниципального образования по реализации инвестиционного проекта комплексной застройки специально выделенной инвестиционной площадки.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13. Ближайшие планы Комиссии по ИП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13</a:t>
            </a:r>
          </a:p>
          <a:p>
            <a:r>
              <a:rPr lang="ru-RU" smtClean="0"/>
              <a:t>Создание Координационного совета при органе исполнительной власти субъекта федерации по реализации инвестиционных проектов резидентов специально выделенных инвестиционных площадок.</a:t>
            </a:r>
          </a:p>
          <a:p>
            <a:endParaRPr lang="ru-RU" smtClean="0"/>
          </a:p>
          <a:p>
            <a:r>
              <a:rPr lang="ru-RU" smtClean="0"/>
              <a:t>Создание рабочей группы при органе исполнительной власти муниципального образования по реализации инвестиционного проекта комплексной застройки специально выделенной инвестиционной площадки.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13. Ближайшие планы Комиссии по ИП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523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14</a:t>
            </a:r>
          </a:p>
          <a:p>
            <a:r>
              <a:rPr lang="ru-RU" smtClean="0"/>
              <a:t>Комиссия Приглашает к конструктивному сотрудничеству все заинтересованные стороны.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14. Ближайшие планы Комиссии по ИП</a:t>
            </a:r>
          </a:p>
          <a:p>
            <a:r>
              <a:rPr lang="ru-RU" smtClean="0"/>
              <a:t>Председатель Комиссии – Кукушкин Игорь Григорьевич</a:t>
            </a:r>
          </a:p>
          <a:p>
            <a:r>
              <a:rPr lang="ru-RU" smtClean="0"/>
              <a:t>Ответственный секретарь Комиссии – Прожерин Олег Михайлович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14</a:t>
            </a:r>
          </a:p>
          <a:p>
            <a:r>
              <a:rPr lang="ru-RU" smtClean="0"/>
              <a:t>Комиссия Приглашает к конструктивному сотрудничеству все заинтересованные стороны.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14. Ближайшие планы Комиссии по ИП</a:t>
            </a:r>
          </a:p>
          <a:p>
            <a:r>
              <a:rPr lang="ru-RU" smtClean="0"/>
              <a:t>Председатель Комиссии – Кукушкин Игорь Григорьевич</a:t>
            </a:r>
          </a:p>
          <a:p>
            <a:r>
              <a:rPr lang="ru-RU" smtClean="0"/>
              <a:t>Ответственный секретарь Комиссии – Прожерин Олег Михайлович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312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2</a:t>
            </a:r>
          </a:p>
          <a:p>
            <a:r>
              <a:rPr lang="ru-RU" smtClean="0"/>
              <a:t>1. Понятие Индустриального парка</a:t>
            </a:r>
          </a:p>
          <a:p>
            <a:r>
              <a:rPr lang="ru-RU" smtClean="0"/>
              <a:t>Индустриальный парк  - это специально организованная для размещения новых производств территория, обеспеченная энергоносителями, инфраструктурой, необходимыми административно – правовыми условиями и управляемая специализированной компанией</a:t>
            </a:r>
          </a:p>
          <a:p>
            <a:endParaRPr lang="ru-RU" smtClean="0"/>
          </a:p>
          <a:p>
            <a:r>
              <a:rPr lang="ru-RU" smtClean="0"/>
              <a:t>Зачастую в региональном законодательстве  можно встретить нестандартные ограничения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2</a:t>
            </a:r>
          </a:p>
          <a:p>
            <a:r>
              <a:rPr lang="ru-RU" smtClean="0"/>
              <a:t>1. Понятие Индустриального парка</a:t>
            </a:r>
          </a:p>
          <a:p>
            <a:r>
              <a:rPr lang="ru-RU" smtClean="0"/>
              <a:t>Индустриальный парк  - это специально организованная для размещения новых производств территория, обеспеченная энергоносителями, инфраструктурой, необходимыми административно – правовыми условиями и управляемая специализированной компанией</a:t>
            </a:r>
          </a:p>
          <a:p>
            <a:endParaRPr lang="ru-RU" smtClean="0"/>
          </a:p>
          <a:p>
            <a:r>
              <a:rPr lang="ru-RU" smtClean="0"/>
              <a:t>Зачастую в региональном законодательстве  можно встретить нестандартные ограничения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994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3</a:t>
            </a:r>
          </a:p>
          <a:p>
            <a:r>
              <a:rPr lang="ru-RU" smtClean="0"/>
              <a:t>2. Правовое регулирование Индустриальных парков</a:t>
            </a:r>
          </a:p>
          <a:p>
            <a:r>
              <a:rPr lang="ru-RU" smtClean="0"/>
              <a:t>Законодательство РФ</a:t>
            </a:r>
          </a:p>
          <a:p>
            <a:r>
              <a:rPr lang="ru-RU" smtClean="0"/>
              <a:t>Отсутствие прямого законодательного регулирования и единого подхода к концепции индустриальных парков России</a:t>
            </a:r>
          </a:p>
          <a:p>
            <a:r>
              <a:rPr lang="ru-RU" smtClean="0"/>
              <a:t>Федеральный закон от 25.02.1999 № 39-ФЗ ( ред. От 23.07.2010) «Об инвестиционной деятельности в Российской Федерации, осуществляемой в форме капитальных вложений»:</a:t>
            </a:r>
          </a:p>
          <a:p>
            <a:endParaRPr lang="ru-RU" smtClean="0"/>
          </a:p>
          <a:p>
            <a:r>
              <a:rPr lang="ru-RU" smtClean="0"/>
              <a:t>Законодательство субъектов  РФ</a:t>
            </a:r>
          </a:p>
          <a:p>
            <a:r>
              <a:rPr lang="ru-RU" smtClean="0"/>
              <a:t>На сегодняшний день 63 субъектами РФ принято нормативно – правовые акты, регулирующие процедуру создания и получения статуса резидента ИП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3</a:t>
            </a:r>
          </a:p>
          <a:p>
            <a:r>
              <a:rPr lang="ru-RU" smtClean="0"/>
              <a:t>2. Правовое регулирование Индустриальных парков</a:t>
            </a:r>
          </a:p>
          <a:p>
            <a:r>
              <a:rPr lang="ru-RU" smtClean="0"/>
              <a:t>Законодательство РФ</a:t>
            </a:r>
          </a:p>
          <a:p>
            <a:r>
              <a:rPr lang="ru-RU" smtClean="0"/>
              <a:t>Отсутствие прямого законодательного регулирования и единого подхода к концепции индустриальных парков России</a:t>
            </a:r>
          </a:p>
          <a:p>
            <a:r>
              <a:rPr lang="ru-RU" smtClean="0"/>
              <a:t>Федеральный закон от 25.02.1999 № 39-ФЗ ( ред. От 23.07.2010) «Об инвестиционной деятельности в Российской Федерации, осуществляемой в форме капитальных вложений»:</a:t>
            </a:r>
          </a:p>
          <a:p>
            <a:endParaRPr lang="ru-RU" smtClean="0"/>
          </a:p>
          <a:p>
            <a:r>
              <a:rPr lang="ru-RU" smtClean="0"/>
              <a:t>Законодательство субъектов  РФ</a:t>
            </a:r>
          </a:p>
          <a:p>
            <a:r>
              <a:rPr lang="ru-RU" smtClean="0"/>
              <a:t>На сегодняшний день 63 субъектами РФ принято нормативно – правовые акты, регулирующие процедуру создания и получения статуса резидента ИП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56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4</a:t>
            </a:r>
          </a:p>
          <a:p>
            <a:r>
              <a:rPr lang="ru-RU" smtClean="0"/>
              <a:t>4. Правовое регулирование Индустриальных парков</a:t>
            </a:r>
          </a:p>
          <a:p>
            <a:r>
              <a:rPr lang="ru-RU" smtClean="0"/>
              <a:t>Разработка и запуск комплексной программы развития ИП в регионах РФ</a:t>
            </a:r>
          </a:p>
          <a:p>
            <a:r>
              <a:rPr lang="ru-RU" smtClean="0"/>
              <a:t>Прогноз становления рынка ИП в РФ</a:t>
            </a:r>
          </a:p>
          <a:p>
            <a:r>
              <a:rPr lang="ru-RU" smtClean="0"/>
              <a:t>с 2012 года  - рост числа специализированных парков, внедрение стандартов управления, усиление конкуренции</a:t>
            </a:r>
          </a:p>
          <a:p>
            <a:r>
              <a:rPr lang="ru-RU" smtClean="0"/>
              <a:t>После 2015 года – повышение инфраструктурной автономности парков, «энергоэффективные» технологии организации ИП, профессионализация управляющих компаний </a:t>
            </a:r>
          </a:p>
          <a:p>
            <a:endParaRPr lang="ru-RU" smtClean="0"/>
          </a:p>
          <a:p>
            <a:r>
              <a:rPr lang="ru-RU" smtClean="0"/>
              <a:t>Стратегия развития Российской Федерации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4</a:t>
            </a:r>
          </a:p>
          <a:p>
            <a:r>
              <a:rPr lang="ru-RU" smtClean="0"/>
              <a:t>4. Правовое регулирование Индустриальных парков</a:t>
            </a:r>
          </a:p>
          <a:p>
            <a:r>
              <a:rPr lang="ru-RU" smtClean="0"/>
              <a:t>Разработка и запуск комплексной программы развития ИП в регионах РФ</a:t>
            </a:r>
          </a:p>
          <a:p>
            <a:r>
              <a:rPr lang="ru-RU" smtClean="0"/>
              <a:t>Прогноз становления рынка ИП в РФ</a:t>
            </a:r>
          </a:p>
          <a:p>
            <a:r>
              <a:rPr lang="ru-RU" smtClean="0"/>
              <a:t>с 2012 года  - рост числа специализированных парков, внедрение стандартов управления, усиление конкуренции</a:t>
            </a:r>
          </a:p>
          <a:p>
            <a:r>
              <a:rPr lang="ru-RU" smtClean="0"/>
              <a:t>После 2015 года – повышение инфраструктурной автономности парков, «энергоэффективные» технологии организации ИП, профессионализация управляющих компаний </a:t>
            </a:r>
          </a:p>
          <a:p>
            <a:endParaRPr lang="ru-RU" smtClean="0"/>
          </a:p>
          <a:p>
            <a:r>
              <a:rPr lang="ru-RU" smtClean="0"/>
              <a:t>Стратегия развития Российской Федерации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763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5</a:t>
            </a:r>
          </a:p>
          <a:p>
            <a:r>
              <a:rPr lang="ru-RU" smtClean="0"/>
              <a:t>5.  Признаки и классификация индустриальных парков</a:t>
            </a:r>
          </a:p>
          <a:p>
            <a:r>
              <a:rPr lang="ru-RU" smtClean="0"/>
              <a:t>Земельный участок с обеспечением инженерной инфраструктурой</a:t>
            </a:r>
          </a:p>
          <a:p>
            <a:r>
              <a:rPr lang="ru-RU" smtClean="0"/>
              <a:t>Единый проект планировки территории</a:t>
            </a:r>
          </a:p>
          <a:p>
            <a:r>
              <a:rPr lang="ru-RU" smtClean="0"/>
              <a:t>Специализированные объекты для размещения преимущественно промышленных производств и сопутствующих сервисов</a:t>
            </a:r>
          </a:p>
          <a:p>
            <a:r>
              <a:rPr lang="ru-RU" smtClean="0"/>
              <a:t>Наличие специализированного управления</a:t>
            </a:r>
          </a:p>
          <a:p>
            <a:r>
              <a:rPr lang="ru-RU" smtClean="0"/>
              <a:t>Признаки </a:t>
            </a:r>
          </a:p>
          <a:p>
            <a:r>
              <a:rPr lang="ru-RU" smtClean="0"/>
              <a:t>индустриальных парков</a:t>
            </a:r>
          </a:p>
          <a:p>
            <a:r>
              <a:rPr lang="ru-RU" smtClean="0"/>
              <a:t>Классификация</a:t>
            </a:r>
          </a:p>
          <a:p>
            <a:r>
              <a:rPr lang="ru-RU" smtClean="0"/>
              <a:t>индустриальных парков (зависит)</a:t>
            </a:r>
          </a:p>
          <a:p>
            <a:r>
              <a:rPr lang="ru-RU" smtClean="0"/>
              <a:t>Изначальное состояние земельного участка</a:t>
            </a:r>
          </a:p>
          <a:p>
            <a:r>
              <a:rPr lang="ru-RU" smtClean="0"/>
              <a:t>Наличие инженерной инфраструктуры</a:t>
            </a:r>
          </a:p>
          <a:p>
            <a:r>
              <a:rPr lang="ru-RU" smtClean="0"/>
              <a:t>Месторасположение (доступ к транспортной инфраструктуре)</a:t>
            </a:r>
          </a:p>
          <a:p>
            <a:r>
              <a:rPr lang="ru-RU" smtClean="0"/>
              <a:t>Управление (Специализированная УК)</a:t>
            </a:r>
          </a:p>
          <a:p>
            <a:r>
              <a:rPr lang="ru-RU" smtClean="0"/>
              <a:t>Дополнительные услуги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5</a:t>
            </a:r>
          </a:p>
          <a:p>
            <a:r>
              <a:rPr lang="ru-RU" smtClean="0"/>
              <a:t>5.  Признаки и классификация индустриальных парков</a:t>
            </a:r>
          </a:p>
          <a:p>
            <a:r>
              <a:rPr lang="ru-RU" smtClean="0"/>
              <a:t>Земельный участок с обеспечением инженерной инфраструктурой</a:t>
            </a:r>
          </a:p>
          <a:p>
            <a:r>
              <a:rPr lang="ru-RU" smtClean="0"/>
              <a:t>Единый проект планировки территории</a:t>
            </a:r>
          </a:p>
          <a:p>
            <a:r>
              <a:rPr lang="ru-RU" smtClean="0"/>
              <a:t>Специализированные объекты для размещения преимущественно промышленных производств и сопутствующих сервисов</a:t>
            </a:r>
          </a:p>
          <a:p>
            <a:r>
              <a:rPr lang="ru-RU" smtClean="0"/>
              <a:t>Наличие специализированного управления</a:t>
            </a:r>
          </a:p>
          <a:p>
            <a:r>
              <a:rPr lang="ru-RU" smtClean="0"/>
              <a:t>Признаки </a:t>
            </a:r>
          </a:p>
          <a:p>
            <a:r>
              <a:rPr lang="ru-RU" smtClean="0"/>
              <a:t>индустриальных парков</a:t>
            </a:r>
          </a:p>
          <a:p>
            <a:r>
              <a:rPr lang="ru-RU" smtClean="0"/>
              <a:t>Классификация</a:t>
            </a:r>
          </a:p>
          <a:p>
            <a:r>
              <a:rPr lang="ru-RU" smtClean="0"/>
              <a:t>индустриальных парков (зависит)</a:t>
            </a:r>
          </a:p>
          <a:p>
            <a:r>
              <a:rPr lang="ru-RU" smtClean="0"/>
              <a:t>Изначальное состояние земельного участка</a:t>
            </a:r>
          </a:p>
          <a:p>
            <a:r>
              <a:rPr lang="ru-RU" smtClean="0"/>
              <a:t>Наличие инженерной инфраструктуры</a:t>
            </a:r>
          </a:p>
          <a:p>
            <a:r>
              <a:rPr lang="ru-RU" smtClean="0"/>
              <a:t>Месторасположение (доступ к транспортной инфраструктуре)</a:t>
            </a:r>
          </a:p>
          <a:p>
            <a:r>
              <a:rPr lang="ru-RU" smtClean="0"/>
              <a:t>Управление (Специализированная УК)</a:t>
            </a:r>
          </a:p>
          <a:p>
            <a:r>
              <a:rPr lang="ru-RU" smtClean="0"/>
              <a:t>Дополнительные услуги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718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6</a:t>
            </a:r>
          </a:p>
          <a:p>
            <a:r>
              <a:rPr lang="ru-RU" smtClean="0"/>
              <a:t>6.  Ключевые этапы создания индустриальных парков</a:t>
            </a:r>
          </a:p>
          <a:p>
            <a:r>
              <a:rPr lang="ru-RU" smtClean="0"/>
              <a:t>Предварительные отбор земельных участков, перспективных с точки зрения промышленного развития</a:t>
            </a:r>
          </a:p>
          <a:p>
            <a:r>
              <a:rPr lang="ru-RU" smtClean="0"/>
              <a:t>Оформление права на ЗУ</a:t>
            </a:r>
          </a:p>
          <a:p>
            <a:r>
              <a:rPr lang="ru-RU" smtClean="0"/>
              <a:t>Анализ наилучших вариантов ЗУ и разработка маркетинговой стратегии будущего ИП, ориентированной на определённый круг целевых инвесторов</a:t>
            </a:r>
          </a:p>
          <a:p>
            <a:r>
              <a:rPr lang="ru-RU" smtClean="0"/>
              <a:t>Подготовка необходимых обоснований для установления правового режима ЗУ, разрешающего промышленную застройку</a:t>
            </a:r>
          </a:p>
          <a:p>
            <a:r>
              <a:rPr lang="ru-RU" smtClean="0"/>
              <a:t>Разработка схемы генерального плана ИП</a:t>
            </a:r>
          </a:p>
          <a:p>
            <a:r>
              <a:rPr lang="ru-RU" smtClean="0"/>
              <a:t>Заключение договоров о развитии инфраструктуры ИП</a:t>
            </a:r>
          </a:p>
          <a:p>
            <a:r>
              <a:rPr lang="ru-RU" smtClean="0"/>
              <a:t>Передача прав на ЗУ в границах ИП инвесторам</a:t>
            </a:r>
          </a:p>
          <a:p>
            <a:r>
              <a:rPr lang="ru-RU" smtClean="0"/>
              <a:t>Подведение инженерной и транспортной инфраструктур до границ ЗУ, предоставляемого инвестору</a:t>
            </a:r>
          </a:p>
          <a:p>
            <a:r>
              <a:rPr lang="ru-RU" smtClean="0"/>
              <a:t>Управление и эксплуатация общеузловыми объектами ИП, оказание иных услуг инвесторам на территории ИП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6</a:t>
            </a:r>
          </a:p>
          <a:p>
            <a:r>
              <a:rPr lang="ru-RU" smtClean="0"/>
              <a:t>6.  Ключевые этапы создания индустриальных парков</a:t>
            </a:r>
          </a:p>
          <a:p>
            <a:r>
              <a:rPr lang="ru-RU" smtClean="0"/>
              <a:t>Предварительные отбор земельных участков, перспективных с точки зрения промышленного развития</a:t>
            </a:r>
          </a:p>
          <a:p>
            <a:r>
              <a:rPr lang="ru-RU" smtClean="0"/>
              <a:t>Оформление права на ЗУ</a:t>
            </a:r>
          </a:p>
          <a:p>
            <a:r>
              <a:rPr lang="ru-RU" smtClean="0"/>
              <a:t>Анализ наилучших вариантов ЗУ и разработка маркетинговой стратегии будущего ИП, ориентированной на определённый круг целевых инвесторов</a:t>
            </a:r>
          </a:p>
          <a:p>
            <a:r>
              <a:rPr lang="ru-RU" smtClean="0"/>
              <a:t>Подготовка необходимых обоснований для установления правового режима ЗУ, разрешающего промышленную застройку</a:t>
            </a:r>
          </a:p>
          <a:p>
            <a:r>
              <a:rPr lang="ru-RU" smtClean="0"/>
              <a:t>Разработка схемы генерального плана ИП</a:t>
            </a:r>
          </a:p>
          <a:p>
            <a:r>
              <a:rPr lang="ru-RU" smtClean="0"/>
              <a:t>Заключение договоров о развитии инфраструктуры ИП</a:t>
            </a:r>
          </a:p>
          <a:p>
            <a:r>
              <a:rPr lang="ru-RU" smtClean="0"/>
              <a:t>Передача прав на ЗУ в границах ИП инвесторам</a:t>
            </a:r>
          </a:p>
          <a:p>
            <a:r>
              <a:rPr lang="ru-RU" smtClean="0"/>
              <a:t>Подведение инженерной и транспортной инфраструктур до границ ЗУ, предоставляемого инвестору</a:t>
            </a:r>
          </a:p>
          <a:p>
            <a:r>
              <a:rPr lang="ru-RU" smtClean="0"/>
              <a:t>Управление и эксплуатация общеузловыми объектами ИП, оказание иных услуг инвесторам на территории ИП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377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7</a:t>
            </a:r>
          </a:p>
          <a:p>
            <a:r>
              <a:rPr lang="ru-RU" smtClean="0"/>
              <a:t>7.  Управление индустриальным парком</a:t>
            </a:r>
          </a:p>
          <a:p>
            <a:r>
              <a:rPr lang="ru-RU" smtClean="0"/>
              <a:t>Управление с помощью специализированной инфраструктурной управляющей компании, которая предоставляет предприятиям не только площади для размещения их производства, но и инфраструктуру и ряд услуг. Инфраструктурная управляющая компания может одновременно являться и собственником индустриального парка. Она может быть как не связанной с какой-то отраслью, так и дочерней компанией якорного инвестора, либо  совместным предприятием нескольких компаний, разместивших свои производства в данном парке</a:t>
            </a:r>
          </a:p>
          <a:p>
            <a:r>
              <a:rPr lang="ru-RU" smtClean="0"/>
              <a:t>В некоторых индустриальных парках, одна из компаний, разместивших свое производство выполняет функции управляющей компании</a:t>
            </a:r>
          </a:p>
          <a:p>
            <a:r>
              <a:rPr lang="ru-RU" smtClean="0"/>
              <a:t>Небольшие ИП не управляются специализированной компанией, а фирмы, разместившие свои производства на единой территории сами представляют все необходимые услуги либо привлекают для этого компанию со стороны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7</a:t>
            </a:r>
          </a:p>
          <a:p>
            <a:r>
              <a:rPr lang="ru-RU" smtClean="0"/>
              <a:t>7.  Управление индустриальным парком</a:t>
            </a:r>
          </a:p>
          <a:p>
            <a:r>
              <a:rPr lang="ru-RU" smtClean="0"/>
              <a:t>Управление с помощью специализированной инфраструктурной управляющей компании, которая предоставляет предприятиям не только площади для размещения их производства, но и инфраструктуру и ряд услуг. Инфраструктурная управляющая компания может одновременно являться и собственником индустриального парка. Она может быть как не связанной с какой-то отраслью, так и дочерней компанией якорного инвестора, либо  совместным предприятием нескольких компаний, разместивших свои производства в данном парке</a:t>
            </a:r>
          </a:p>
          <a:p>
            <a:r>
              <a:rPr lang="ru-RU" smtClean="0"/>
              <a:t>В некоторых индустриальных парках, одна из компаний, разместивших свое производство выполняет функции управляющей компании</a:t>
            </a:r>
          </a:p>
          <a:p>
            <a:r>
              <a:rPr lang="ru-RU" smtClean="0"/>
              <a:t>Небольшие ИП не управляются специализированной компанией, а фирмы, разместившие свои производства на единой территории сами представляют все необходимые услуги либо привлекают для этого компанию со стороны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151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8. Цели Комиссии по разработке решений комплексной застройки индустриальных парков</a:t>
            </a:r>
          </a:p>
          <a:p>
            <a:r>
              <a:rPr lang="ru-RU" smtClean="0"/>
              <a:t>Комиссия по разработке решений комплексной застройки индустриальных парков</a:t>
            </a:r>
          </a:p>
          <a:p>
            <a:r>
              <a:rPr lang="ru-RU" smtClean="0"/>
              <a:t>Цели Комиссии:</a:t>
            </a:r>
          </a:p>
          <a:p>
            <a:endParaRPr lang="ru-RU" smtClean="0"/>
          </a:p>
          <a:p>
            <a:r>
              <a:rPr lang="ru-RU" smtClean="0"/>
              <a:t>Объединение разрозненных, имеющихся и создаваемых баз (библиотек) инвестиционных проектов, включая успешно реализованные проекты, с целью комплектования индустриальных парков,  инвестиционных площадок, моногородов, туристско-рекреационных зон и т.п. для комплексной единовременной застройки с одновременным строительством необходимой инфраструктуры и инженерных сетей с комплексным применением эффективных энерго- и ресурсосберегающих технологий при стабильном плановом инвестиционном финансировании</a:t>
            </a:r>
          </a:p>
          <a:p>
            <a:r>
              <a:rPr lang="ru-RU" smtClean="0"/>
              <a:t>Данная работа позволит создать свободный рынок тиражируемых проектов (комплексов), условия для конкурентной борьбы субъектов за инвестиционные проекты (скомплектованные кластеры) и как следствие стимулировать региональные власти к разработке и принятию прогрессивных целевых программ поддержки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8. Цели Комиссии по разработке решений комплексной застройки индустриальных парков</a:t>
            </a:r>
          </a:p>
          <a:p>
            <a:r>
              <a:rPr lang="ru-RU" smtClean="0"/>
              <a:t>Комиссия по разработке решений комплексной застройки индустриальных парков</a:t>
            </a:r>
          </a:p>
          <a:p>
            <a:r>
              <a:rPr lang="ru-RU" smtClean="0"/>
              <a:t>Цели Комиссии:</a:t>
            </a:r>
          </a:p>
          <a:p>
            <a:endParaRPr lang="ru-RU" smtClean="0"/>
          </a:p>
          <a:p>
            <a:r>
              <a:rPr lang="ru-RU" smtClean="0"/>
              <a:t>Объединение разрозненных, имеющихся и создаваемых баз (библиотек) инвестиционных проектов, включая успешно реализованные проекты, с целью комплектования индустриальных парков,  инвестиционных площадок, моногородов, туристско-рекреационных зон и т.п. для комплексной единовременной застройки с одновременным строительством необходимой инфраструктуры и инженерных сетей с комплексным применением эффективных энерго- и ресурсосберегающих технологий при стабильном плановом инвестиционном финансировании</a:t>
            </a:r>
          </a:p>
          <a:p>
            <a:r>
              <a:rPr lang="ru-RU" smtClean="0"/>
              <a:t>Данная работа позволит создать свободный рынок тиражируемых проектов (комплексов), условия для конкурентной борьбы субъектов за инвестиционные проекты (скомплектованные кластеры) и как следствие стимулировать региональные власти к разработке и принятию прогрессивных целевых программ поддержки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94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9. Задачи Комиссии по разработке решений комплексной застройки индустриальных парков</a:t>
            </a:r>
          </a:p>
          <a:p>
            <a:r>
              <a:rPr lang="ru-RU" smtClean="0"/>
              <a:t>Задачи  Комиссии:</a:t>
            </a:r>
          </a:p>
          <a:p>
            <a:r>
              <a:rPr lang="ru-RU" smtClean="0"/>
              <a:t> Разработка универсальных решений при отборе и реализации, в границах специальных инвестиционных площадок, инвестиционных проектов;</a:t>
            </a:r>
          </a:p>
          <a:p>
            <a:r>
              <a:rPr lang="ru-RU" smtClean="0"/>
              <a:t>Проведение отбора, во взаимодействии с органами исполнительной власти, коммерческими, некоммерческими и общественными организациями, инвестиционных проектов, реализация которых возможна в рамках действующих федеральных и региональных целевых программ поддержки, включая успешно реализованные инвестиционные проекты, тиражирование которых эффективно в границах региональных индустриальных парков и аналогичных инвестиционных площадок, с целью комплексного освоения территорий индустриальных парков;</a:t>
            </a:r>
          </a:p>
          <a:p>
            <a:r>
              <a:rPr lang="ru-RU" smtClean="0"/>
              <a:t>Оказания помощи организациям, изъявившим желания участвовать в реализации инвестиционных проектов в подготовке и согласовании комплексных инвестиционных соглашений, заключаемых предприятиями - инициаторами проектов, инвесторами, органом исполнительной власти субъекта РФ, органом исполнительной власти муниципального образования и управляющей компанией инвестиционной площадки с целью реализации инвестиционных проектов;</a:t>
            </a:r>
          </a:p>
          <a:p>
            <a:r>
              <a:rPr lang="ru-RU" smtClean="0"/>
              <a:t>Комиссия по разработке решений комплексной застройки индустриальных парков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9. Задачи Комиссии по разработке решений комплексной застройки индустриальных парков</a:t>
            </a:r>
          </a:p>
          <a:p>
            <a:r>
              <a:rPr lang="ru-RU" smtClean="0"/>
              <a:t>Задачи  Комиссии:</a:t>
            </a:r>
          </a:p>
          <a:p>
            <a:r>
              <a:rPr lang="ru-RU" smtClean="0"/>
              <a:t> Разработка универсальных решений при отборе и реализации, в границах специальных инвестиционных площадок, инвестиционных проектов;</a:t>
            </a:r>
          </a:p>
          <a:p>
            <a:r>
              <a:rPr lang="ru-RU" smtClean="0"/>
              <a:t>Проведение отбора, во взаимодействии с органами исполнительной власти, коммерческими, некоммерческими и общественными организациями, инвестиционных проектов, реализация которых возможна в рамках действующих федеральных и региональных целевых программ поддержки, включая успешно реализованные инвестиционные проекты, тиражирование которых эффективно в границах региональных индустриальных парков и аналогичных инвестиционных площадок, с целью комплексного освоения территорий индустриальных парков;</a:t>
            </a:r>
          </a:p>
          <a:p>
            <a:r>
              <a:rPr lang="ru-RU" smtClean="0"/>
              <a:t>Оказания помощи организациям, изъявившим желания участвовать в реализации инвестиционных проектов в подготовке и согласовании комплексных инвестиционных соглашений, заключаемых предприятиями - инициаторами проектов, инвесторами, органом исполнительной власти субъекта РФ, органом исполнительной власти муниципального образования и управляющей компанией инвестиционной площадки с целью реализации инвестиционных проектов;</a:t>
            </a:r>
          </a:p>
          <a:p>
            <a:r>
              <a:rPr lang="ru-RU" smtClean="0"/>
              <a:t>Комиссия по разработке решений комплексной застройки индустриальных парков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039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FFCF-52E1-4BBB-A8E6-64A90595C154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30ACE-72DD-4D5D-B9CA-E892BA74BA4E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79810-C4C5-46CB-A2D9-778DA860E8E9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C955-CEA3-4D88-AEA7-9E5C9A011922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1468-CC11-46B2-825A-F53AD6636DC6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9B34-2A57-4F8D-A339-4B2314B02FD6}" type="datetime1">
              <a:rPr lang="ru-RU" smtClean="0"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77C4-C1B1-4363-ABAE-060BE920B6DB}" type="datetime1">
              <a:rPr lang="ru-RU" smtClean="0"/>
              <a:t>05.01.2016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7490-5020-4051-A36D-404802821DA4}" type="datetime1">
              <a:rPr lang="ru-RU" smtClean="0"/>
              <a:t>05.01.2016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F4D3-4628-4AF3-BDCA-156436D71BFA}" type="datetime1">
              <a:rPr lang="ru-RU" smtClean="0"/>
              <a:t>05.01.2016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1159-C401-42F4-B837-77FCA4466D74}" type="datetime1">
              <a:rPr lang="ru-RU" smtClean="0"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77DD-F52A-495D-B347-E74E0BE386DE}" type="datetime1">
              <a:rPr lang="ru-RU" smtClean="0"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1164-8018-4783-92EB-4D0B57ED6AF2}" type="datetime1">
              <a:rPr lang="ru-RU" smtClean="0"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3878C-8B2B-4ABC-9B4D-11C275BB976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011452"/>
            <a:ext cx="7819802" cy="27673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Российский союз промышленников и предпринимателей.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Индустриальные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парки и аналогичные инвестиционные площадки как способ достижения экономического прогресса и стимул привлечения частных инвестиций в экономику субъектов РФ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476" y="138798"/>
            <a:ext cx="539936" cy="658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38797"/>
            <a:ext cx="1811988" cy="50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07904" y="4954949"/>
            <a:ext cx="5069864" cy="1508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подготовлены на основе аналитических материалов Рабочей группы по повышению инвестиционной привлекательности регионов РФ</a:t>
            </a:r>
          </a:p>
          <a:p>
            <a:pPr algn="just"/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Министерства регионального развития РФ, 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Комиссия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разработке решений комплексной застройки индустриальных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парков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1844824"/>
            <a:ext cx="86079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Утверждена стратегия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Комиссии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план работы Комиссии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2013-2015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гг.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Сформирован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утвержден состав членов Комиссии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запрос в субъекты РФ по предоставлению информации по индустриальным паркам, которые находятся на стадии создания и/или уже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созданы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Собран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массив информации по индустриальным паркам (на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25.09.2013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года)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7240" y="142852"/>
            <a:ext cx="8606760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10. Текущий статус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Комиссии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разработке решений комплексной застройки индустриальных парков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27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380" y="1030180"/>
            <a:ext cx="86079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Подбор и рассмотрение успешно реализованных инвестиционных  проектов возможных к тиражированию, заявители которых заинтересованы в получении статуса резидентов действующих (планируемых к созданию) региональных инвестиционных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направление их инвесторам для принятия решения о долгосрочном финансировании.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Согласование условий и форм государственной поддержки инвестиционной деятельности, осуществляемой в границах конкретно определенных инвестиционных площадок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Подбор потенциальных инвесторов и согласование с ними условий привлечения частных инвестиций, в проекты имеющие возможность получения государственной поддержки предусмотренной для резидентов специально выделенных инвестиционных площадок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Направление пакета документов по отобранным к реализации проектам кредитно-финансовым институтам для рассмотрения с целью принятия предварительного решения о возможности долгового долгосрочного финансирования.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8640"/>
            <a:ext cx="8606760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11. Ближайшие планы Комиссии по ИП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3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380" y="1030180"/>
            <a:ext cx="86079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предварительного решения кредитно-финансовых институтов о возможности обеспечения долгового финансирования в проекты, реализуемые с оказанием государственной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поддержки,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предусмотренной для резидентов специально выделенных инвестиционных площадок, в том числе о лимитах и порядке финансирования отобранных проектов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 startAt="5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 startAt="5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Принятие решения в установленном порядке о возможности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статуса резидента инвестиционной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площадке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проектам отобранным к реализации Рабочей группой по повышению инвестиционной привлекательности регионов РФ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 startAt="5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 startAt="5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Согласование инвестиционного соглашения с заинтересованными в реализации комплексной застройки специально выделенной инвестиционной площадки сторонами.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 startAt="5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инвестиционного соглашения организациями - участниками реализации инвестиционного проекта (отдельно по каждому проекту, комплексной застройки специально выделенной инвестиционной площадки).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8640"/>
            <a:ext cx="8606760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12. Ближайшие планы Комиссии по ИП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98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380" y="1460971"/>
            <a:ext cx="86079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9"/>
            </a:pPr>
            <a:r>
              <a:rPr lang="it-IT" dirty="0">
                <a:latin typeface="Times New Roman" pitchFamily="18" charset="0"/>
                <a:cs typeface="Times New Roman" pitchFamily="18" charset="0"/>
              </a:rPr>
              <a:t>Создание Координационного совета при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органе исполнительной власти субъекта федерации по реализации инвестиционных проектов резидентов специально выделенных инвестиционных площадок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 startAt="9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 startAt="9"/>
            </a:pPr>
            <a:r>
              <a:rPr lang="it-IT" dirty="0">
                <a:latin typeface="Times New Roman" pitchFamily="18" charset="0"/>
                <a:cs typeface="Times New Roman" pitchFamily="18" charset="0"/>
              </a:rPr>
              <a:t>Создание рабочей группы при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органе исполнительной власти м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униципальн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ого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образовани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 по реализации инвестиционного 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комплексной застройки специально выделенной инвестиционной площадки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 startAt="9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 startAt="5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8640"/>
            <a:ext cx="8606760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13. Ближайшие планы Комиссии по ИП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4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452" y="2261286"/>
            <a:ext cx="86079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Комиссия Приглашает к конструктивному сотрудничеству все заинтересованные стороны.</a:t>
            </a:r>
          </a:p>
          <a:p>
            <a:pPr marL="342900" indent="-342900" algn="just">
              <a:buFont typeface="+mj-lt"/>
              <a:buAutoNum type="arabicPeriod" startAt="9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 startAt="5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8640"/>
            <a:ext cx="8606760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14. Ближайшие планы Комиссии по ИП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5517231"/>
            <a:ext cx="6845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Председатель Комиссии – Кукушкин Игорь Григорьевич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Ответственный секретарь Комиссии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Прожерин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Олег Михайлович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30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188640"/>
            <a:ext cx="8429684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Понятие Индустриального парка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989366"/>
            <a:ext cx="8326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Индустриальный парк  - это специально организованная для размещения новых производств территория, обеспеченная энергоносителями, инфраструктурой, необходимыми административно – правовыми условиями и управляемая специализированной компанией</a:t>
            </a:r>
          </a:p>
          <a:p>
            <a:pPr marL="342900" indent="-342900" algn="just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Зачастую в региональном законодательстве  можно встретить нестандартные ограничения</a:t>
            </a:r>
          </a:p>
          <a:p>
            <a:pPr marL="342900" indent="-34290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94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188640"/>
            <a:ext cx="8429684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Правовое регулирование Индустриальных парков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1397558"/>
            <a:ext cx="3672408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Законодательство РФ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6624" y="2264390"/>
            <a:ext cx="8326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прямого законодательного регулирования и единого подхода к концепции индустриальных парков России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Федеральный закон от 25.02.1999 № 39-ФЗ ( ред. От 23.07.2010) «Об инвестиционной деятельности в Российской Федерации, осуществляемой в форме капитальных вложений»:</a:t>
            </a:r>
          </a:p>
          <a:p>
            <a:pPr marL="342900" indent="-342900" algn="just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624" y="4047213"/>
            <a:ext cx="3672408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Законодательство субъектов 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РФ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596" y="4643446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сегодняшний день 63 субъектами РФ принято нормативно – правовые акты, регулирующие процедуру создания и получения статуса резидента ИП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13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188640"/>
            <a:ext cx="8429684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Правовое регулирование Индустриальных парков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989366"/>
            <a:ext cx="8326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и запуск комплексной программы развития ИП в регионах РФ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Прогноз становления рынка ИП в РФ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2012 года  - рост числа специализированных парков, внедрение стандартов управления, усиление конкуренции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2015 года – повышение инфраструктурной автономности парков,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энергоэффективные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технологии организации ИП, профессионализация управляющих компаний </a:t>
            </a:r>
          </a:p>
          <a:p>
            <a:pPr marL="800100" lvl="1" indent="-342900" algn="just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1"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Стратегия развития Российской Федерации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9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188640"/>
            <a:ext cx="8429684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 Признаки и классификация индустриальных парков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772816"/>
            <a:ext cx="8326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Земельный участок с обеспечением инженерной инфраструктурой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Единый проект планировки территории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Специализированные объекты для размещения преимущественно промышленных производств и сопутствующих сервисов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Наличие специализированного управления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982469"/>
            <a:ext cx="3672408" cy="6463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Признаки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индустриальных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парков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0716" y="3573016"/>
            <a:ext cx="3672408" cy="6463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индустриальных парков (зависит)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9428" y="4437112"/>
            <a:ext cx="667233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Изначальное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состояние земельного участка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Наличие инженерной инфраструктуры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Месторасположение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(доступ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транспортной инфраструктуре)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Управление (Специализированная УК)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Дополнительные услуги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87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188640"/>
            <a:ext cx="8429684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 Ключевые этапы создания индустриальных парков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484784"/>
            <a:ext cx="83269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Предварительные отбор земельных участков, перспективных с точки зрения промышленного развития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права на ЗУ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наилучших вариантов ЗУ и разработка маркетинговой стратегии будущего ИП, ориентированной на определённый круг целевых инвесторов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необходимых обоснований для установления правового режима ЗУ, разрешающего промышленную застройку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схемы генерального плана ИП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 договоров о развитии инфраструктуры ИП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Передача прав на ЗУ в границах ИП инвесторам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Подведение инженерной и транспортной инфраструктур до границ ЗУ, предоставляемого инвестору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Управление и эксплуатация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общеузловыми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объектами ИП, оказание иных услуг инвесторам на территории ИП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63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188640"/>
            <a:ext cx="8429684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 Управление индустриальным парком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484784"/>
            <a:ext cx="83269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Управление с помощью специализированной инфраструктурной управляющей компании, которая предоставляет предприятиям не только площади для размещения их производства, но и инфраструктуру и ряд услуг. Инфраструктурная управляющая компания может одновременно являться и собственником индустриального парка. Она может быть как не связанной с какой-то отраслью, так и дочерней компанией якорного инвестора, либо  совместным предприятием нескольких компаний, разместивших свои производства в данном парке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некоторых индустриальных парках, одна из компаний, разместивших свое производство выполняет функции управляющей компании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Небольшие ИП не управляются специализированной компанией, а фирмы, разместившие свои производства на единой территории сами представляют все необходимые услуги либо привлекают для этого компанию со стороны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73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8606760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8. Цели Комиссии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разработке решений комплексной застройки индустриальных парков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908720"/>
            <a:ext cx="3024335" cy="120032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Комиссия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разработке решений комплексной застройки индустриальных парков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204864"/>
            <a:ext cx="8606760" cy="5394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Комиссии: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617" y="2709495"/>
            <a:ext cx="8606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Объединение разрозненных, имеющихся и создаваемых баз (библиотек) инвестиционных проектов, включая успешно реализованные проекты, с целью комплектования индустриальных парков,  инвестиционных площадок, моногородов, туристско-рекреационных зон и т.п. для комплексной единовременной застройки с одновременным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строительством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необходимой инфраструктуры и инженерных сетей с комплексным применением эффективных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энерго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ресурсосберегающих технологий при стабильном плановом инвестиционном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финансировании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позволит создать свободный рынок тиражируемых проектов (комплексов), условия для конкурентной борьбы субъектов за инвестиционные проекты (скомплектованные кластеры) и как следствие стимулировать региональные власти к разработке и принятию прогрессивных целевых программ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9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8606760" cy="641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9. Задачи Комиссии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разработке решений комплексной застройки индустриальных парков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916832"/>
            <a:ext cx="8606760" cy="5394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 Комиссии: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617" y="2492896"/>
            <a:ext cx="86067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универсальных решений при отборе и реализации, в границах специальных инвестиционных площадок, инвестиционных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проектов;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отбора, во взаимодействии с органами исполнительной власти, коммерческими, некоммерческими и общественными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организациями,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инвестиционных проектов, реализация которых возможна в рамках действующих федеральных и региональных целевых программ поддержки, включая успешно реализованные инвестиционные проекты, тиражирование которых эффективно в границах региональных индустриальных парков и аналогичных инвестиционных площадок, с целью комплексного освоения территорий индустриальных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парков;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помощи организациям, изъявившим желания участвовать в реализации инвестиционных проектов в подготовке и согласовании комплексных инвестиционных соглашений, заключаемых предприятиями - инициаторами проектов, инвесторами, органом исполнительной власти субъекта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РФ,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органом исполнительной власти муниципального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управляющей компанией инвестиционной площадки с целью реализации инвестиционных проектов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521" y="144463"/>
            <a:ext cx="561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51520" y="908720"/>
            <a:ext cx="3672408" cy="92333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Комиссия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разработке решений комплексной застройки индустриальных парков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27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4522</TotalTime>
  <Words>3375</Words>
  <Application>Microsoft Office PowerPoint</Application>
  <PresentationFormat>Екран (4:3)</PresentationFormat>
  <Paragraphs>328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Российский союз промышленников и предпринимателей</dc:title>
  <dc:creator>Volohina</dc:creator>
  <cp:lastModifiedBy>LEGION</cp:lastModifiedBy>
  <cp:revision>245</cp:revision>
  <dcterms:created xsi:type="dcterms:W3CDTF">2013-08-29T11:00:35Z</dcterms:created>
  <dcterms:modified xsi:type="dcterms:W3CDTF">2016-01-05T12:47:26Z</dcterms:modified>
</cp:coreProperties>
</file>