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5"/>
  </p:notesMasterIdLst>
  <p:sldIdLst>
    <p:sldId id="256" r:id="rId2"/>
    <p:sldId id="257" r:id="rId3"/>
    <p:sldId id="258" r:id="rId4"/>
    <p:sldId id="259" r:id="rId5"/>
    <p:sldId id="260" r:id="rId6"/>
    <p:sldId id="261" r:id="rId7"/>
    <p:sldId id="263" r:id="rId8"/>
    <p:sldId id="264" r:id="rId9"/>
    <p:sldId id="265" r:id="rId10"/>
    <p:sldId id="266" r:id="rId11"/>
    <p:sldId id="262" r:id="rId12"/>
    <p:sldId id="267" r:id="rId13"/>
    <p:sldId id="268" r:id="rId14"/>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1400" autoAdjust="0"/>
    <p:restoredTop sz="94660"/>
  </p:normalViewPr>
  <p:slideViewPr>
    <p:cSldViewPr>
      <p:cViewPr varScale="1">
        <p:scale>
          <a:sx n="112" d="100"/>
          <a:sy n="112" d="100"/>
        </p:scale>
        <p:origin x="-1800"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Місце для верхнього колонтитула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uk-UA"/>
          </a:p>
        </p:txBody>
      </p:sp>
      <p:sp>
        <p:nvSpPr>
          <p:cNvPr id="3" name="Місце для дати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6A9CCEE-049F-48BC-A7CD-38C34B04175D}" type="datetimeFigureOut">
              <a:rPr lang="uk-UA" smtClean="0"/>
              <a:t>05.01.2016</a:t>
            </a:fld>
            <a:endParaRPr lang="uk-UA"/>
          </a:p>
        </p:txBody>
      </p:sp>
      <p:sp>
        <p:nvSpPr>
          <p:cNvPr id="4" name="Місце для зображення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uk-UA"/>
          </a:p>
        </p:txBody>
      </p:sp>
      <p:sp>
        <p:nvSpPr>
          <p:cNvPr id="5" name="Місце для нотаток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uk-UA" smtClean="0"/>
              <a:t>Зразок тексту</a:t>
            </a:r>
          </a:p>
          <a:p>
            <a:pPr lvl="1"/>
            <a:r>
              <a:rPr lang="uk-UA" smtClean="0"/>
              <a:t>Другий рівень</a:t>
            </a:r>
          </a:p>
          <a:p>
            <a:pPr lvl="2"/>
            <a:r>
              <a:rPr lang="uk-UA" smtClean="0"/>
              <a:t>Третій рівень</a:t>
            </a:r>
          </a:p>
          <a:p>
            <a:pPr lvl="3"/>
            <a:r>
              <a:rPr lang="uk-UA" smtClean="0"/>
              <a:t>Четвертий рівень</a:t>
            </a:r>
          </a:p>
          <a:p>
            <a:pPr lvl="4"/>
            <a:r>
              <a:rPr lang="uk-UA" smtClean="0"/>
              <a:t>П'ятий рівень</a:t>
            </a:r>
            <a:endParaRPr lang="uk-UA"/>
          </a:p>
        </p:txBody>
      </p:sp>
      <p:sp>
        <p:nvSpPr>
          <p:cNvPr id="6" name="Місце для нижнього колонтитула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uk-UA"/>
          </a:p>
        </p:txBody>
      </p:sp>
      <p:sp>
        <p:nvSpPr>
          <p:cNvPr id="7" name="Місце для номера слайда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3CB31CB-700C-4137-9AA0-54431D31909C}" type="slidenum">
              <a:rPr lang="uk-UA" smtClean="0"/>
              <a:t>‹№›</a:t>
            </a:fld>
            <a:endParaRPr lang="uk-UA"/>
          </a:p>
        </p:txBody>
      </p:sp>
    </p:spTree>
    <p:extLst>
      <p:ext uri="{BB962C8B-B14F-4D97-AF65-F5344CB8AC3E}">
        <p14:creationId xmlns:p14="http://schemas.microsoft.com/office/powerpoint/2010/main" val="45984377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uk-UA" smtClean="0"/>
              <a:t>Виды и формы бизнеса</a:t>
            </a:r>
          </a:p>
          <a:p>
            <a:endParaRPr lang="uk-UA"/>
          </a:p>
        </p:txBody>
      </p:sp>
      <p:sp>
        <p:nvSpPr>
          <p:cNvPr id="4" name="Місце для номера слайда 3"/>
          <p:cNvSpPr>
            <a:spLocks noGrp="1"/>
          </p:cNvSpPr>
          <p:nvPr>
            <p:ph type="sldNum" sz="quarter" idx="10"/>
          </p:nvPr>
        </p:nvSpPr>
        <p:spPr/>
        <p:txBody>
          <a:bodyPr/>
          <a:lstStyle/>
          <a:p>
            <a:r>
              <a:rPr lang="uk-UA" smtClean="0"/>
              <a:t>Виды и формы бизнеса</a:t>
            </a:r>
          </a:p>
          <a:p>
            <a:endParaRPr lang="uk-UA"/>
          </a:p>
        </p:txBody>
      </p:sp>
    </p:spTree>
    <p:extLst>
      <p:ext uri="{BB962C8B-B14F-4D97-AF65-F5344CB8AC3E}">
        <p14:creationId xmlns:p14="http://schemas.microsoft.com/office/powerpoint/2010/main" val="2596544231"/>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ru-RU" smtClean="0"/>
              <a:t>Страховой бизнес. Экономическая сущность страхования состоит в предоставлении страховой защиты. Страховую защиту можно объяснить как двустороннюю реакцию человечества на возможные опасности природного, техногенного, экономического, социального, экологического и другого происхождения. Страховые компании рассчитывают вероятность того, что произойдёт какое-то событие (пожар, землетрясение, несчастный случай и т.д.) Это позволяет подсчитать, сколько всего потребуется заплатить тем людям, которые могут пострадать в результате перечисленных несчастий. Затем они добавляют некоторую сумму на покрытие административных расходов и прибыль. Полученная общая величина делится между людьми в соответствии с тем риском, которому повергается каждый. Эта доля, или страховой взнос, платится в общий фонд и покрывается суммой страховки. Есть обязательное страхование (например, транспортных средств) и добровольное страхование (например, имущества, жизни и проч.).</a:t>
            </a:r>
          </a:p>
          <a:p>
            <a:endParaRPr lang="ru-RU" smtClean="0"/>
          </a:p>
          <a:p>
            <a:endParaRPr lang="uk-UA"/>
          </a:p>
        </p:txBody>
      </p:sp>
      <p:sp>
        <p:nvSpPr>
          <p:cNvPr id="4" name="Місце для номера слайда 3"/>
          <p:cNvSpPr>
            <a:spLocks noGrp="1"/>
          </p:cNvSpPr>
          <p:nvPr>
            <p:ph type="sldNum" sz="quarter" idx="10"/>
          </p:nvPr>
        </p:nvSpPr>
        <p:spPr/>
        <p:txBody>
          <a:bodyPr/>
          <a:lstStyle/>
          <a:p>
            <a:r>
              <a:rPr lang="ru-RU" smtClean="0"/>
              <a:t>Страховой бизнес. Экономическая сущность страхования состоит в предоставлении страховой защиты. Страховую защиту можно объяснить как двустороннюю реакцию человечества на возможные опасности природного, техногенного, экономического, социального, экологического и другого происхождения. Страховые компании рассчитывают вероятность того, что произойдёт какое-то событие (пожар, землетрясение, несчастный случай и т.д.) Это позволяет подсчитать, сколько всего потребуется заплатить тем людям, которые могут пострадать в результате перечисленных несчастий. Затем они добавляют некоторую сумму на покрытие административных расходов и прибыль. Полученная общая величина делится между людьми в соответствии с тем риском, которому повергается каждый. Эта доля, или страховой взнос, платится в общий фонд и покрывается суммой страховки. Есть обязательное страхование (например, транспортных средств) и добровольное страхование (например, имущества, жизни и проч.).</a:t>
            </a:r>
          </a:p>
          <a:p>
            <a:endParaRPr lang="ru-RU" smtClean="0"/>
          </a:p>
          <a:p>
            <a:endParaRPr lang="uk-UA"/>
          </a:p>
        </p:txBody>
      </p:sp>
    </p:spTree>
    <p:extLst>
      <p:ext uri="{BB962C8B-B14F-4D97-AF65-F5344CB8AC3E}">
        <p14:creationId xmlns:p14="http://schemas.microsoft.com/office/powerpoint/2010/main" val="154817087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uk-UA" smtClean="0"/>
              <a:t> </a:t>
            </a:r>
            <a:endParaRPr lang="uk-UA"/>
          </a:p>
        </p:txBody>
      </p:sp>
      <p:sp>
        <p:nvSpPr>
          <p:cNvPr id="4" name="Місце для номера слайда 3"/>
          <p:cNvSpPr>
            <a:spLocks noGrp="1"/>
          </p:cNvSpPr>
          <p:nvPr>
            <p:ph type="sldNum" sz="quarter" idx="10"/>
          </p:nvPr>
        </p:nvSpPr>
        <p:spPr/>
        <p:txBody>
          <a:bodyPr/>
          <a:lstStyle/>
          <a:p>
            <a:r>
              <a:rPr lang="uk-UA" smtClean="0"/>
              <a:t> </a:t>
            </a:r>
            <a:endParaRPr lang="uk-UA"/>
          </a:p>
        </p:txBody>
      </p:sp>
    </p:spTree>
    <p:extLst>
      <p:ext uri="{BB962C8B-B14F-4D97-AF65-F5344CB8AC3E}">
        <p14:creationId xmlns:p14="http://schemas.microsoft.com/office/powerpoint/2010/main" val="32012874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ru-RU" smtClean="0"/>
              <a:t>Домашнее задание</a:t>
            </a:r>
          </a:p>
          <a:p>
            <a:r>
              <a:rPr lang="ru-RU" smtClean="0"/>
              <a:t>Проект по плану:</a:t>
            </a:r>
          </a:p>
          <a:p>
            <a:r>
              <a:rPr lang="ru-RU" smtClean="0"/>
              <a:t>Выбрать направление бизнеса</a:t>
            </a:r>
          </a:p>
          <a:p>
            <a:r>
              <a:rPr lang="ru-RU" smtClean="0"/>
              <a:t>Анализ сильных и слабых сторон, возможностей и угроз для бизнеса</a:t>
            </a:r>
          </a:p>
          <a:p>
            <a:r>
              <a:rPr lang="ru-RU" smtClean="0"/>
              <a:t>Выбор наилучшего курса для достижения цели — задача стратегии</a:t>
            </a:r>
          </a:p>
          <a:p>
            <a:r>
              <a:rPr lang="ru-RU" smtClean="0"/>
              <a:t>Запланированные мероприятия и работы связаны с затратами</a:t>
            </a:r>
          </a:p>
          <a:p>
            <a:r>
              <a:rPr lang="ru-RU" smtClean="0"/>
              <a:t>См. пример</a:t>
            </a:r>
          </a:p>
          <a:p>
            <a:endParaRPr lang="ru-RU" smtClean="0"/>
          </a:p>
          <a:p>
            <a:endParaRPr lang="uk-UA"/>
          </a:p>
        </p:txBody>
      </p:sp>
      <p:sp>
        <p:nvSpPr>
          <p:cNvPr id="4" name="Місце для номера слайда 3"/>
          <p:cNvSpPr>
            <a:spLocks noGrp="1"/>
          </p:cNvSpPr>
          <p:nvPr>
            <p:ph type="sldNum" sz="quarter" idx="10"/>
          </p:nvPr>
        </p:nvSpPr>
        <p:spPr/>
        <p:txBody>
          <a:bodyPr/>
          <a:lstStyle/>
          <a:p>
            <a:r>
              <a:rPr lang="ru-RU" smtClean="0"/>
              <a:t>Домашнее задание</a:t>
            </a:r>
          </a:p>
          <a:p>
            <a:r>
              <a:rPr lang="ru-RU" smtClean="0"/>
              <a:t>Проект по плану:</a:t>
            </a:r>
          </a:p>
          <a:p>
            <a:r>
              <a:rPr lang="ru-RU" smtClean="0"/>
              <a:t>Выбрать направление бизнеса</a:t>
            </a:r>
          </a:p>
          <a:p>
            <a:r>
              <a:rPr lang="ru-RU" smtClean="0"/>
              <a:t>Анализ сильных и слабых сторон, возможностей и угроз для бизнеса</a:t>
            </a:r>
          </a:p>
          <a:p>
            <a:r>
              <a:rPr lang="ru-RU" smtClean="0"/>
              <a:t>Выбор наилучшего курса для достижения цели — задача стратегии</a:t>
            </a:r>
          </a:p>
          <a:p>
            <a:r>
              <a:rPr lang="ru-RU" smtClean="0"/>
              <a:t>Запланированные мероприятия и работы связаны с затратами</a:t>
            </a:r>
          </a:p>
          <a:p>
            <a:r>
              <a:rPr lang="ru-RU" smtClean="0"/>
              <a:t>См. пример</a:t>
            </a:r>
          </a:p>
          <a:p>
            <a:endParaRPr lang="ru-RU" smtClean="0"/>
          </a:p>
          <a:p>
            <a:endParaRPr lang="uk-UA"/>
          </a:p>
        </p:txBody>
      </p:sp>
    </p:spTree>
    <p:extLst>
      <p:ext uri="{BB962C8B-B14F-4D97-AF65-F5344CB8AC3E}">
        <p14:creationId xmlns:p14="http://schemas.microsoft.com/office/powerpoint/2010/main" val="209785466"/>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ru-RU" smtClean="0"/>
              <a:t>В нашей стране сегодня активно развиваются самые разные сферы бизнеса. Но, несмотря на это есть такие отрасли, куда частные предприниматели практически не заглядывают по разным причинам.</a:t>
            </a:r>
          </a:p>
          <a:p>
            <a:r>
              <a:rPr lang="ru-RU" smtClean="0"/>
              <a:t>Один из таких видов бизнеса – недорогая прачечная самообслуживания. К сожалению, в России такой бизнес практически не развит. </a:t>
            </a:r>
          </a:p>
          <a:p>
            <a:r>
              <a:rPr lang="ru-RU" smtClean="0"/>
              <a:t>В этой отрасли даже нет конкуренции, которая могла бы заставить искать новые формы обслуживания и повышать его качество.  Фактор популярности недорогих прачечных в Европе – это высокая стоимость воды и электроэнергии. Жителям зарубежным стран гораздо дешевле отнести белье в прачечную, чем стирать его дома.</a:t>
            </a:r>
          </a:p>
          <a:p>
            <a:r>
              <a:rPr lang="ru-RU" smtClean="0"/>
              <a:t>Решившись на открытие такого бизнеса, в первую очередь следует определить, где прачечные будут особенно успешными. Хорошо разместить недорогую прачечную близ крупных университетских центров, где всегда много иногородних студентов, которые живут в общежитиях. В частности, такие эксперименты прекрасно зарекомендовали себя в Санкт-Петербурге и Москве.</a:t>
            </a:r>
          </a:p>
          <a:p>
            <a:r>
              <a:rPr lang="ru-RU" smtClean="0"/>
              <a:t>Да и вообще, в любом районе, где расположены общежития и гостиницы, недорогие прачечные будут очень популярны и востребованы. Таким образом, со временем можно наработать обширную клиентскую базу, и получать значительную прибыль в результате оказания таких услуг.</a:t>
            </a:r>
          </a:p>
          <a:p>
            <a:r>
              <a:rPr lang="ru-RU" smtClean="0"/>
              <a:t>Достаточно много затрат нужно отправить на рекламу и создание позитивного имиджа. Перед предпринимателем стоит очень сложная задача. Он должен всеми возможными способами показать потенциальным клиентам, что у них есть возможность воспользоваться услугами недорогой и при этом качественной прачечной, что такая услуга действительно существует и она вполне реальна в современных условиях. Именно потому предприниматели сначала направлены на то, чтобы привлечь внимание студентов, потому что они легко восприимчивы к новшествам в самых разных сферах.</a:t>
            </a:r>
          </a:p>
          <a:p>
            <a:r>
              <a:rPr lang="ru-RU" smtClean="0"/>
              <a:t>В таком помещении должна быть качественная проводка с отличными характеристиками мощности и напряжения. Иначе техника может давать сбои в работе, и прачечная тогда получит шаткую репутацию ненадежного заведения. Кроме того, помещение, где будет расположена прачечная, обязательно должно отвечать всем нормам пожарной безопасности, и иметь необходимые для работы сертификаты и лицензии.</a:t>
            </a:r>
          </a:p>
          <a:p>
            <a:r>
              <a:rPr lang="ru-RU" smtClean="0"/>
              <a:t>Затем следует решить вопрос с техникой. Между такой техникой из разных стран мире есть существенные различия и в стоимости, и в качестве оборудования. Эксперты, которые знакомы с ситуацией на этом рынке, утверждают, что около 80 процентов первоначальных инвестиций – это вложения в приобретение машин и прочего сопутствующего оборудования. Экономить на технике для оснащения прачечных категорически запрещается, ведь бизнес на дешевой технике заранее обречен на неуспех.</a:t>
            </a:r>
          </a:p>
          <a:p>
            <a:r>
              <a:rPr lang="ru-RU" smtClean="0"/>
              <a:t>Персонал для недорогих прачечных не обязательно должен обладать высокой квалификацией. Работа здесь не специализирована, и потому любой человек, имеющий самые общие навыки, сможет заниматься обслуживанием населения в прачечной. Главное, чтобы сотрудники были ответственными, серьезными, дисциплинированными.</a:t>
            </a:r>
          </a:p>
          <a:p>
            <a:r>
              <a:rPr lang="ru-RU" smtClean="0"/>
              <a:t>Срок окупаемости такого бизнеса в современных российских реалиях составляет от года до двух лет, в зависимости от того, где расположена прачечная и насколько она раскручена. Если спустя два года предприниматель понимает, что бизнес не окупился, то необходимо подумать о том, чтобы закрывать предприятие, потому что оно будет считаться невыгодным. Бизнес по организации недорогих прачечных называется перспективным в связи с низким уровнем конкуренции в отрасли.</a:t>
            </a:r>
          </a:p>
          <a:p>
            <a:endParaRPr lang="ru-RU" smtClean="0"/>
          </a:p>
          <a:p>
            <a:endParaRPr lang="uk-UA"/>
          </a:p>
        </p:txBody>
      </p:sp>
      <p:sp>
        <p:nvSpPr>
          <p:cNvPr id="4" name="Місце для номера слайда 3"/>
          <p:cNvSpPr>
            <a:spLocks noGrp="1"/>
          </p:cNvSpPr>
          <p:nvPr>
            <p:ph type="sldNum" sz="quarter" idx="10"/>
          </p:nvPr>
        </p:nvSpPr>
        <p:spPr/>
        <p:txBody>
          <a:bodyPr/>
          <a:lstStyle/>
          <a:p>
            <a:r>
              <a:rPr lang="ru-RU" smtClean="0"/>
              <a:t>В нашей стране сегодня активно развиваются самые разные сферы бизнеса. Но, несмотря на это есть такие отрасли, куда частные предприниматели практически не заглядывают по разным причинам.</a:t>
            </a:r>
          </a:p>
          <a:p>
            <a:r>
              <a:rPr lang="ru-RU" smtClean="0"/>
              <a:t>Один из таких видов бизнеса – недорогая прачечная самообслуживания. К сожалению, в России такой бизнес практически не развит. </a:t>
            </a:r>
          </a:p>
          <a:p>
            <a:r>
              <a:rPr lang="ru-RU" smtClean="0"/>
              <a:t>В этой отрасли даже нет конкуренции, которая могла бы заставить искать новые формы обслуживания и повышать его качество.  Фактор популярности недорогих прачечных в Европе – это высокая стоимость воды и электроэнергии. Жителям зарубежным стран гораздо дешевле отнести белье в прачечную, чем стирать его дома.</a:t>
            </a:r>
          </a:p>
          <a:p>
            <a:r>
              <a:rPr lang="ru-RU" smtClean="0"/>
              <a:t>Решившись на открытие такого бизнеса, в первую очередь следует определить, где прачечные будут особенно успешными. Хорошо разместить недорогую прачечную близ крупных университетских центров, где всегда много иногородних студентов, которые живут в общежитиях. В частности, такие эксперименты прекрасно зарекомендовали себя в Санкт-Петербурге и Москве.</a:t>
            </a:r>
          </a:p>
          <a:p>
            <a:r>
              <a:rPr lang="ru-RU" smtClean="0"/>
              <a:t>Да и вообще, в любом районе, где расположены общежития и гостиницы, недорогие прачечные будут очень популярны и востребованы. Таким образом, со временем можно наработать обширную клиентскую базу, и получать значительную прибыль в результате оказания таких услуг.</a:t>
            </a:r>
          </a:p>
          <a:p>
            <a:r>
              <a:rPr lang="ru-RU" smtClean="0"/>
              <a:t>Достаточно много затрат нужно отправить на рекламу и создание позитивного имиджа. Перед предпринимателем стоит очень сложная задача. Он должен всеми возможными способами показать потенциальным клиентам, что у них есть возможность воспользоваться услугами недорогой и при этом качественной прачечной, что такая услуга действительно существует и она вполне реальна в современных условиях. Именно потому предприниматели сначала направлены на то, чтобы привлечь внимание студентов, потому что они легко восприимчивы к новшествам в самых разных сферах.</a:t>
            </a:r>
          </a:p>
          <a:p>
            <a:r>
              <a:rPr lang="ru-RU" smtClean="0"/>
              <a:t>В таком помещении должна быть качественная проводка с отличными характеристиками мощности и напряжения. Иначе техника может давать сбои в работе, и прачечная тогда получит шаткую репутацию ненадежного заведения. Кроме того, помещение, где будет расположена прачечная, обязательно должно отвечать всем нормам пожарной безопасности, и иметь необходимые для работы сертификаты и лицензии.</a:t>
            </a:r>
          </a:p>
          <a:p>
            <a:r>
              <a:rPr lang="ru-RU" smtClean="0"/>
              <a:t>Затем следует решить вопрос с техникой. Между такой техникой из разных стран мире есть существенные различия и в стоимости, и в качестве оборудования. Эксперты, которые знакомы с ситуацией на этом рынке, утверждают, что около 80 процентов первоначальных инвестиций – это вложения в приобретение машин и прочего сопутствующего оборудования. Экономить на технике для оснащения прачечных категорически запрещается, ведь бизнес на дешевой технике заранее обречен на неуспех.</a:t>
            </a:r>
          </a:p>
          <a:p>
            <a:r>
              <a:rPr lang="ru-RU" smtClean="0"/>
              <a:t>Персонал для недорогих прачечных не обязательно должен обладать высокой квалификацией. Работа здесь не специализирована, и потому любой человек, имеющий самые общие навыки, сможет заниматься обслуживанием населения в прачечной. Главное, чтобы сотрудники были ответственными, серьезными, дисциплинированными.</a:t>
            </a:r>
          </a:p>
          <a:p>
            <a:r>
              <a:rPr lang="ru-RU" smtClean="0"/>
              <a:t>Срок окупаемости такого бизнеса в современных российских реалиях составляет от года до двух лет, в зависимости от того, где расположена прачечная и насколько она раскручена. Если спустя два года предприниматель понимает, что бизнес не окупился, то необходимо подумать о том, чтобы закрывать предприятие, потому что оно будет считаться невыгодным. Бизнес по организации недорогих прачечных называется перспективным в связи с низким уровнем конкуренции в отрасли.</a:t>
            </a:r>
          </a:p>
          <a:p>
            <a:endParaRPr lang="ru-RU" smtClean="0"/>
          </a:p>
          <a:p>
            <a:endParaRPr lang="uk-UA"/>
          </a:p>
        </p:txBody>
      </p:sp>
    </p:spTree>
    <p:extLst>
      <p:ext uri="{BB962C8B-B14F-4D97-AF65-F5344CB8AC3E}">
        <p14:creationId xmlns:p14="http://schemas.microsoft.com/office/powerpoint/2010/main" val="140646713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ru-RU" smtClean="0"/>
              <a:t>Основные вопросы темы</a:t>
            </a:r>
          </a:p>
          <a:p>
            <a:r>
              <a:rPr lang="ru-RU" smtClean="0"/>
              <a:t>Что такое бизнес?</a:t>
            </a:r>
          </a:p>
          <a:p>
            <a:r>
              <a:rPr lang="ru-RU" smtClean="0"/>
              <a:t>Зарождение отечественного бизнеса.</a:t>
            </a:r>
          </a:p>
          <a:p>
            <a:r>
              <a:rPr lang="ru-RU" smtClean="0"/>
              <a:t>Виды бизнеса.</a:t>
            </a:r>
          </a:p>
          <a:p>
            <a:r>
              <a:rPr lang="ru-RU" smtClean="0"/>
              <a:t>Формы бизнеса. </a:t>
            </a:r>
          </a:p>
          <a:p>
            <a:endParaRPr lang="ru-RU" smtClean="0"/>
          </a:p>
          <a:p>
            <a:endParaRPr lang="uk-UA"/>
          </a:p>
        </p:txBody>
      </p:sp>
      <p:sp>
        <p:nvSpPr>
          <p:cNvPr id="4" name="Місце для номера слайда 3"/>
          <p:cNvSpPr>
            <a:spLocks noGrp="1"/>
          </p:cNvSpPr>
          <p:nvPr>
            <p:ph type="sldNum" sz="quarter" idx="10"/>
          </p:nvPr>
        </p:nvSpPr>
        <p:spPr/>
        <p:txBody>
          <a:bodyPr/>
          <a:lstStyle/>
          <a:p>
            <a:r>
              <a:rPr lang="ru-RU" smtClean="0"/>
              <a:t>Основные вопросы темы</a:t>
            </a:r>
          </a:p>
          <a:p>
            <a:r>
              <a:rPr lang="ru-RU" smtClean="0"/>
              <a:t>Что такое бизнес?</a:t>
            </a:r>
          </a:p>
          <a:p>
            <a:r>
              <a:rPr lang="ru-RU" smtClean="0"/>
              <a:t>Зарождение отечественного бизнеса.</a:t>
            </a:r>
          </a:p>
          <a:p>
            <a:r>
              <a:rPr lang="ru-RU" smtClean="0"/>
              <a:t>Виды бизнеса.</a:t>
            </a:r>
          </a:p>
          <a:p>
            <a:r>
              <a:rPr lang="ru-RU" smtClean="0"/>
              <a:t>Формы бизнеса. </a:t>
            </a:r>
          </a:p>
          <a:p>
            <a:endParaRPr lang="ru-RU" smtClean="0"/>
          </a:p>
          <a:p>
            <a:endParaRPr lang="uk-UA"/>
          </a:p>
        </p:txBody>
      </p:sp>
    </p:spTree>
    <p:extLst>
      <p:ext uri="{BB962C8B-B14F-4D97-AF65-F5344CB8AC3E}">
        <p14:creationId xmlns:p14="http://schemas.microsoft.com/office/powerpoint/2010/main" val="421039240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ru-RU" smtClean="0"/>
              <a:t>Бизнес ( предпринимательство) – экономическая деятельность, направленная на получение прибыли. </a:t>
            </a:r>
          </a:p>
          <a:p>
            <a:r>
              <a:rPr lang="ru-RU" smtClean="0"/>
              <a:t>Русское слово «предпринимательство» и иностранное слово «бизнес» означают « хозяйственное дело и деловые отношения между его участниками»</a:t>
            </a:r>
          </a:p>
          <a:p>
            <a:r>
              <a:rPr lang="ru-RU" smtClean="0"/>
              <a:t>В воображении многих россиян бизнес представляется легким и большим заработком без трудовых усилий. В реальности это очень трудное и хлопотное дело , груз забот ложится на плечи предпринимателя, который может не получить выгоду или даже потерять то , что имел.</a:t>
            </a:r>
          </a:p>
          <a:p>
            <a:endParaRPr lang="ru-RU" smtClean="0"/>
          </a:p>
          <a:p>
            <a:endParaRPr lang="uk-UA"/>
          </a:p>
        </p:txBody>
      </p:sp>
      <p:sp>
        <p:nvSpPr>
          <p:cNvPr id="4" name="Місце для номера слайда 3"/>
          <p:cNvSpPr>
            <a:spLocks noGrp="1"/>
          </p:cNvSpPr>
          <p:nvPr>
            <p:ph type="sldNum" sz="quarter" idx="10"/>
          </p:nvPr>
        </p:nvSpPr>
        <p:spPr/>
        <p:txBody>
          <a:bodyPr/>
          <a:lstStyle/>
          <a:p>
            <a:r>
              <a:rPr lang="ru-RU" smtClean="0"/>
              <a:t>Бизнес ( предпринимательство) – экономическая деятельность, направленная на получение прибыли. </a:t>
            </a:r>
          </a:p>
          <a:p>
            <a:r>
              <a:rPr lang="ru-RU" smtClean="0"/>
              <a:t>Русское слово «предпринимательство» и иностранное слово «бизнес» означают « хозяйственное дело и деловые отношения между его участниками»</a:t>
            </a:r>
          </a:p>
          <a:p>
            <a:r>
              <a:rPr lang="ru-RU" smtClean="0"/>
              <a:t>В воображении многих россиян бизнес представляется легким и большим заработком без трудовых усилий. В реальности это очень трудное и хлопотное дело , груз забот ложится на плечи предпринимателя, который может не получить выгоду или даже потерять то , что имел.</a:t>
            </a:r>
          </a:p>
          <a:p>
            <a:endParaRPr lang="ru-RU" smtClean="0"/>
          </a:p>
          <a:p>
            <a:endParaRPr lang="uk-UA"/>
          </a:p>
        </p:txBody>
      </p:sp>
    </p:spTree>
    <p:extLst>
      <p:ext uri="{BB962C8B-B14F-4D97-AF65-F5344CB8AC3E}">
        <p14:creationId xmlns:p14="http://schemas.microsoft.com/office/powerpoint/2010/main" val="10140395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ru-RU" smtClean="0"/>
              <a:t>Конституция РФ</a:t>
            </a:r>
          </a:p>
          <a:p>
            <a:r>
              <a:rPr lang="ru-RU" smtClean="0"/>
              <a:t>статья 34</a:t>
            </a:r>
          </a:p>
          <a:p>
            <a:r>
              <a:rPr lang="ru-RU" smtClean="0"/>
              <a:t>«Каждый имеет право на свободное использование своих способностей и имущества для предпринимательской … деятельности» </a:t>
            </a:r>
          </a:p>
          <a:p>
            <a:endParaRPr lang="uk-UA"/>
          </a:p>
        </p:txBody>
      </p:sp>
      <p:sp>
        <p:nvSpPr>
          <p:cNvPr id="4" name="Місце для номера слайда 3"/>
          <p:cNvSpPr>
            <a:spLocks noGrp="1"/>
          </p:cNvSpPr>
          <p:nvPr>
            <p:ph type="sldNum" sz="quarter" idx="10"/>
          </p:nvPr>
        </p:nvSpPr>
        <p:spPr/>
        <p:txBody>
          <a:bodyPr/>
          <a:lstStyle/>
          <a:p>
            <a:r>
              <a:rPr lang="ru-RU" smtClean="0"/>
              <a:t>Конституция РФ</a:t>
            </a:r>
          </a:p>
          <a:p>
            <a:r>
              <a:rPr lang="ru-RU" smtClean="0"/>
              <a:t>статья 34</a:t>
            </a:r>
          </a:p>
          <a:p>
            <a:r>
              <a:rPr lang="ru-RU" smtClean="0"/>
              <a:t>«Каждый имеет право на свободное использование своих способностей и имущества для предпринимательской … деятельности» </a:t>
            </a:r>
          </a:p>
          <a:p>
            <a:endParaRPr lang="uk-UA"/>
          </a:p>
        </p:txBody>
      </p:sp>
    </p:spTree>
    <p:extLst>
      <p:ext uri="{BB962C8B-B14F-4D97-AF65-F5344CB8AC3E}">
        <p14:creationId xmlns:p14="http://schemas.microsoft.com/office/powerpoint/2010/main" val="377235440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ru-RU" smtClean="0"/>
              <a:t>Закончите предложение </a:t>
            </a:r>
            <a:br>
              <a:rPr lang="ru-RU" smtClean="0"/>
            </a:br>
            <a:endParaRPr lang="ru-RU" smtClean="0"/>
          </a:p>
          <a:p>
            <a:r>
              <a:rPr lang="ru-RU" smtClean="0"/>
              <a:t>Личные качества бизнесмена – это… </a:t>
            </a:r>
          </a:p>
          <a:p>
            <a:r>
              <a:rPr lang="ru-RU" smtClean="0"/>
              <a:t>Человек занимается бизнесом, потому что …</a:t>
            </a:r>
          </a:p>
          <a:p>
            <a:endParaRPr lang="ru-RU" smtClean="0"/>
          </a:p>
          <a:p>
            <a:endParaRPr lang="uk-UA"/>
          </a:p>
        </p:txBody>
      </p:sp>
      <p:sp>
        <p:nvSpPr>
          <p:cNvPr id="4" name="Місце для номера слайда 3"/>
          <p:cNvSpPr>
            <a:spLocks noGrp="1"/>
          </p:cNvSpPr>
          <p:nvPr>
            <p:ph type="sldNum" sz="quarter" idx="10"/>
          </p:nvPr>
        </p:nvSpPr>
        <p:spPr/>
        <p:txBody>
          <a:bodyPr/>
          <a:lstStyle/>
          <a:p>
            <a:r>
              <a:rPr lang="ru-RU" smtClean="0"/>
              <a:t>Закончите предложение </a:t>
            </a:r>
            <a:br>
              <a:rPr lang="ru-RU" smtClean="0"/>
            </a:br>
            <a:endParaRPr lang="ru-RU" smtClean="0"/>
          </a:p>
          <a:p>
            <a:r>
              <a:rPr lang="ru-RU" smtClean="0"/>
              <a:t>Личные качества бизнесмена – это… </a:t>
            </a:r>
          </a:p>
          <a:p>
            <a:r>
              <a:rPr lang="ru-RU" smtClean="0"/>
              <a:t>Человек занимается бизнесом, потому что …</a:t>
            </a:r>
          </a:p>
          <a:p>
            <a:endParaRPr lang="ru-RU" smtClean="0"/>
          </a:p>
          <a:p>
            <a:endParaRPr lang="uk-UA"/>
          </a:p>
        </p:txBody>
      </p:sp>
    </p:spTree>
    <p:extLst>
      <p:ext uri="{BB962C8B-B14F-4D97-AF65-F5344CB8AC3E}">
        <p14:creationId xmlns:p14="http://schemas.microsoft.com/office/powerpoint/2010/main" val="218726853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ru-RU" smtClean="0"/>
              <a:t>Производственный бизнес </a:t>
            </a:r>
          </a:p>
          <a:p>
            <a:endParaRPr lang="ru-RU" smtClean="0"/>
          </a:p>
          <a:p>
            <a:r>
              <a:rPr lang="ru-RU" smtClean="0"/>
              <a:t>Торговый бизнес</a:t>
            </a:r>
          </a:p>
          <a:p>
            <a:endParaRPr lang="ru-RU" smtClean="0"/>
          </a:p>
          <a:p>
            <a:r>
              <a:rPr lang="ru-RU" smtClean="0"/>
              <a:t>Финансовый бизнес </a:t>
            </a:r>
          </a:p>
          <a:p>
            <a:endParaRPr lang="ru-RU" smtClean="0"/>
          </a:p>
          <a:p>
            <a:r>
              <a:rPr lang="ru-RU" smtClean="0"/>
              <a:t>Страховой бизнес</a:t>
            </a:r>
          </a:p>
          <a:p>
            <a:endParaRPr lang="ru-RU" smtClean="0"/>
          </a:p>
          <a:p>
            <a:r>
              <a:rPr lang="ru-RU" smtClean="0"/>
              <a:t>Виды бизнеса</a:t>
            </a:r>
          </a:p>
          <a:p>
            <a:endParaRPr lang="uk-UA"/>
          </a:p>
        </p:txBody>
      </p:sp>
      <p:sp>
        <p:nvSpPr>
          <p:cNvPr id="4" name="Місце для номера слайда 3"/>
          <p:cNvSpPr>
            <a:spLocks noGrp="1"/>
          </p:cNvSpPr>
          <p:nvPr>
            <p:ph type="sldNum" sz="quarter" idx="10"/>
          </p:nvPr>
        </p:nvSpPr>
        <p:spPr/>
        <p:txBody>
          <a:bodyPr/>
          <a:lstStyle/>
          <a:p>
            <a:r>
              <a:rPr lang="ru-RU" smtClean="0"/>
              <a:t>Производственный бизнес </a:t>
            </a:r>
          </a:p>
          <a:p>
            <a:endParaRPr lang="ru-RU" smtClean="0"/>
          </a:p>
          <a:p>
            <a:r>
              <a:rPr lang="ru-RU" smtClean="0"/>
              <a:t>Торговый бизнес</a:t>
            </a:r>
          </a:p>
          <a:p>
            <a:endParaRPr lang="ru-RU" smtClean="0"/>
          </a:p>
          <a:p>
            <a:r>
              <a:rPr lang="ru-RU" smtClean="0"/>
              <a:t>Финансовый бизнес </a:t>
            </a:r>
          </a:p>
          <a:p>
            <a:endParaRPr lang="ru-RU" smtClean="0"/>
          </a:p>
          <a:p>
            <a:r>
              <a:rPr lang="ru-RU" smtClean="0"/>
              <a:t>Страховой бизнес</a:t>
            </a:r>
          </a:p>
          <a:p>
            <a:endParaRPr lang="ru-RU" smtClean="0"/>
          </a:p>
          <a:p>
            <a:r>
              <a:rPr lang="ru-RU" smtClean="0"/>
              <a:t>Виды бизнеса</a:t>
            </a:r>
          </a:p>
          <a:p>
            <a:endParaRPr lang="uk-UA"/>
          </a:p>
        </p:txBody>
      </p:sp>
    </p:spTree>
    <p:extLst>
      <p:ext uri="{BB962C8B-B14F-4D97-AF65-F5344CB8AC3E}">
        <p14:creationId xmlns:p14="http://schemas.microsoft.com/office/powerpoint/2010/main" val="334723746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ru-RU" smtClean="0"/>
              <a:t>Производственный бизнес – это производство товаров, выполнение строительных работ, транспортировка грузов и пассажиров, услуги связи, коммунальные и бытовые услуги, производство информации, выпуск печатной продукции. </a:t>
            </a:r>
            <a:br>
              <a:rPr lang="ru-RU" smtClean="0"/>
            </a:br>
            <a:r>
              <a:rPr lang="ru-RU" smtClean="0"/>
              <a:t>Схема производственного предпринимательства следующая: предприниматель приобретает либо арендует основные средства – помещения и оборудование, закупает оборотные средства – материалы и комплектующие, привлекает рабочую силу, приобретает, получает необходимую информацию, осуществляет производство. Выпущенный в результате производства товар продается предпринимателем непосредственно потребителю, либо торговому посреднику. Задача предпринимателя состоит в том, чтобы производство окупилось, чтобы вырученный от продажи товара доход превысил расходы, включая налоги.</a:t>
            </a:r>
          </a:p>
          <a:p>
            <a:endParaRPr lang="ru-RU" smtClean="0"/>
          </a:p>
          <a:p>
            <a:endParaRPr lang="uk-UA"/>
          </a:p>
        </p:txBody>
      </p:sp>
      <p:sp>
        <p:nvSpPr>
          <p:cNvPr id="4" name="Місце для номера слайда 3"/>
          <p:cNvSpPr>
            <a:spLocks noGrp="1"/>
          </p:cNvSpPr>
          <p:nvPr>
            <p:ph type="sldNum" sz="quarter" idx="10"/>
          </p:nvPr>
        </p:nvSpPr>
        <p:spPr/>
        <p:txBody>
          <a:bodyPr/>
          <a:lstStyle/>
          <a:p>
            <a:r>
              <a:rPr lang="ru-RU" smtClean="0"/>
              <a:t>Производственный бизнес – это производство товаров, выполнение строительных работ, транспортировка грузов и пассажиров, услуги связи, коммунальные и бытовые услуги, производство информации, выпуск печатной продукции. </a:t>
            </a:r>
            <a:br>
              <a:rPr lang="ru-RU" smtClean="0"/>
            </a:br>
            <a:r>
              <a:rPr lang="ru-RU" smtClean="0"/>
              <a:t>Схема производственного предпринимательства следующая: предприниматель приобретает либо арендует основные средства – помещения и оборудование, закупает оборотные средства – материалы и комплектующие, привлекает рабочую силу, приобретает, получает необходимую информацию, осуществляет производство. Выпущенный в результате производства товар продается предпринимателем непосредственно потребителю, либо торговому посреднику. Задача предпринимателя состоит в том, чтобы производство окупилось, чтобы вырученный от продажи товара доход превысил расходы, включая налоги.</a:t>
            </a:r>
          </a:p>
          <a:p>
            <a:endParaRPr lang="ru-RU" smtClean="0"/>
          </a:p>
          <a:p>
            <a:endParaRPr lang="uk-UA"/>
          </a:p>
        </p:txBody>
      </p:sp>
    </p:spTree>
    <p:extLst>
      <p:ext uri="{BB962C8B-B14F-4D97-AF65-F5344CB8AC3E}">
        <p14:creationId xmlns:p14="http://schemas.microsoft.com/office/powerpoint/2010/main" val="68685047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ru-RU" smtClean="0"/>
              <a:t>Торговый бизнес. </a:t>
            </a:r>
          </a:p>
          <a:p>
            <a:r>
              <a:rPr lang="ru-RU" smtClean="0"/>
              <a:t>Одной из традиционных и самых популярных сфер бизнеса в России всегда была   торговля. Торговля стара как мир. Первые упоминания об отечественных купцах найдены в древнерусских летописях ещё X века. Занятия торговлей считалось делом, необходимым обществу, и почётным поприщем, способным принести славу торговому человеку или погубить его честь. Новгородцы Сотко Сытин и Гюрата Роговин стали знаменитыми людьми благодаря тому, что в качестве предпринимательской деятельности они избрали торговлю, которая на протяжении веков была и куском хлеба, и источником обогащения, и средством объединения русских земель и налаживания связей с соседними государствами.  В 1724 году вышло в свет сочинение торгового человека Ивана Посошкова "О скудости и богатстве", в котором он писал: "Торг – дело великое! Купечеством всякое царство богатится, а без купечества никакое и малое государство быть не может». Прошло немало лет, а слова эти не потеряли своего значения и сегодня. От мала до велика все россияне меняют шило на мыло и при этом из сил выбиваются, чтобы еще и копейку заработать. Все мы, и стар, и млад, выступаем то в роли продавца, то в роли покупателя, но для некоторых торг стал делом жизни и тем самым шансом получить выигрышный билет в лотерее на удачу.   Торговый  бизнес является сегодня наиболее привлекательным для многих россиян, т.к. открывает возможность получить прибыль быстрее и проще. В действительности этот бизнес требует много усилий, забот и риска.</a:t>
            </a:r>
          </a:p>
          <a:p>
            <a:endParaRPr lang="ru-RU" smtClean="0"/>
          </a:p>
          <a:p>
            <a:endParaRPr lang="uk-UA"/>
          </a:p>
        </p:txBody>
      </p:sp>
      <p:sp>
        <p:nvSpPr>
          <p:cNvPr id="4" name="Місце для номера слайда 3"/>
          <p:cNvSpPr>
            <a:spLocks noGrp="1"/>
          </p:cNvSpPr>
          <p:nvPr>
            <p:ph type="sldNum" sz="quarter" idx="10"/>
          </p:nvPr>
        </p:nvSpPr>
        <p:spPr/>
        <p:txBody>
          <a:bodyPr/>
          <a:lstStyle/>
          <a:p>
            <a:r>
              <a:rPr lang="ru-RU" smtClean="0"/>
              <a:t>Торговый бизнес. </a:t>
            </a:r>
          </a:p>
          <a:p>
            <a:r>
              <a:rPr lang="ru-RU" smtClean="0"/>
              <a:t>Одной из традиционных и самых популярных сфер бизнеса в России всегда была   торговля. Торговля стара как мир. Первые упоминания об отечественных купцах найдены в древнерусских летописях ещё X века. Занятия торговлей считалось делом, необходимым обществу, и почётным поприщем, способным принести славу торговому человеку или погубить его честь. Новгородцы Сотко Сытин и Гюрата Роговин стали знаменитыми людьми благодаря тому, что в качестве предпринимательской деятельности они избрали торговлю, которая на протяжении веков была и куском хлеба, и источником обогащения, и средством объединения русских земель и налаживания связей с соседними государствами.  В 1724 году вышло в свет сочинение торгового человека Ивана Посошкова "О скудости и богатстве", в котором он писал: "Торг – дело великое! Купечеством всякое царство богатится, а без купечества никакое и малое государство быть не может». Прошло немало лет, а слова эти не потеряли своего значения и сегодня. От мала до велика все россияне меняют шило на мыло и при этом из сил выбиваются, чтобы еще и копейку заработать. Все мы, и стар, и млад, выступаем то в роли продавца, то в роли покупателя, но для некоторых торг стал делом жизни и тем самым шансом получить выигрышный билет в лотерее на удачу.   Торговый  бизнес является сегодня наиболее привлекательным для многих россиян, т.к. открывает возможность получить прибыль быстрее и проще. В действительности этот бизнес требует много усилий, забот и риска.</a:t>
            </a:r>
          </a:p>
          <a:p>
            <a:endParaRPr lang="ru-RU" smtClean="0"/>
          </a:p>
          <a:p>
            <a:endParaRPr lang="uk-UA"/>
          </a:p>
        </p:txBody>
      </p:sp>
    </p:spTree>
    <p:extLst>
      <p:ext uri="{BB962C8B-B14F-4D97-AF65-F5344CB8AC3E}">
        <p14:creationId xmlns:p14="http://schemas.microsoft.com/office/powerpoint/2010/main" val="369847360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Місце для зображення 1"/>
          <p:cNvSpPr>
            <a:spLocks noGrp="1" noRot="1" noChangeAspect="1"/>
          </p:cNvSpPr>
          <p:nvPr>
            <p:ph type="sldImg"/>
          </p:nvPr>
        </p:nvSpPr>
        <p:spPr/>
      </p:sp>
      <p:sp>
        <p:nvSpPr>
          <p:cNvPr id="3" name="Місце для нотаток 2"/>
          <p:cNvSpPr>
            <a:spLocks noGrp="1"/>
          </p:cNvSpPr>
          <p:nvPr>
            <p:ph type="body" idx="1"/>
          </p:nvPr>
        </p:nvSpPr>
        <p:spPr/>
        <p:txBody>
          <a:bodyPr/>
          <a:lstStyle/>
          <a:p>
            <a:r>
              <a:rPr lang="ru-RU" smtClean="0"/>
              <a:t>Финансовый бизнес – выражается  в оказании финансовых услуг и представлен, в основном, банками.</a:t>
            </a:r>
          </a:p>
          <a:p>
            <a:r>
              <a:rPr lang="ru-RU" smtClean="0"/>
              <a:t>Многие функции современных банков известны ещё с древности. Дошедшие до нас письменные источники древнего Вавилона свидетельствуют о широком распространении ссуд под проценты. Менялы из греческих городов – государств (около 700 г. до н.э.) принимали вклады и давали ссуды под залог имущества. Однако лишь в 11-14 в.в., когда в Западной Европе наблюдался значительный рост населения, производства и торговли, банковская деятельность оживилась и стала играть важную роль в жизни общества.       </a:t>
            </a:r>
          </a:p>
          <a:p>
            <a:r>
              <a:rPr lang="ru-RU" smtClean="0"/>
              <a:t>Банк (от итал. banco — лавка, стол, на которых менялы раскладывали монеты) —финансово – кредитное учреждение, основной функцией которого является оказание финансовых услуг юридическим и физическим лицам. В соответствии с российским законодательством, банк имеет исключительное право осуществлять следующие банковские операции: привлекать во вклады денежные средства физических и юридических лиц, размещать эти средства от своего имени на счетах, открывать и вести банковские счета юридических и физических лиц. Эти операции банк осуществляет на основании лицензии (специального разрешения) Центрального банка Российской Федерации.  Для того, чтобы получить лицензию, банк должен иметь уставной капитал. Считается, что основным источником доходов банка является доход получаемый от разницы между процентами по вкладам в банке (депозитам) и процентами по кредитам. Дополнительно банки зарабатывают комиссионные на конвертации валют, услугах по проведению платежей, сдачи в аренду банковских сейфов для хранения ценностей, других дополнительных услугах.</a:t>
            </a:r>
          </a:p>
          <a:p>
            <a:endParaRPr lang="ru-RU" smtClean="0"/>
          </a:p>
          <a:p>
            <a:endParaRPr lang="uk-UA"/>
          </a:p>
        </p:txBody>
      </p:sp>
      <p:sp>
        <p:nvSpPr>
          <p:cNvPr id="4" name="Місце для номера слайда 3"/>
          <p:cNvSpPr>
            <a:spLocks noGrp="1"/>
          </p:cNvSpPr>
          <p:nvPr>
            <p:ph type="sldNum" sz="quarter" idx="10"/>
          </p:nvPr>
        </p:nvSpPr>
        <p:spPr/>
        <p:txBody>
          <a:bodyPr/>
          <a:lstStyle/>
          <a:p>
            <a:r>
              <a:rPr lang="ru-RU" smtClean="0"/>
              <a:t>Финансовый бизнес – выражается  в оказании финансовых услуг и представлен, в основном, банками.</a:t>
            </a:r>
          </a:p>
          <a:p>
            <a:r>
              <a:rPr lang="ru-RU" smtClean="0"/>
              <a:t>Многие функции современных банков известны ещё с древности. Дошедшие до нас письменные источники древнего Вавилона свидетельствуют о широком распространении ссуд под проценты. Менялы из греческих городов – государств (около 700 г. до н.э.) принимали вклады и давали ссуды под залог имущества. Однако лишь в 11-14 в.в., когда в Западной Европе наблюдался значительный рост населения, производства и торговли, банковская деятельность оживилась и стала играть важную роль в жизни общества.       </a:t>
            </a:r>
          </a:p>
          <a:p>
            <a:r>
              <a:rPr lang="ru-RU" smtClean="0"/>
              <a:t>Банк (от итал. banco — лавка, стол, на которых менялы раскладывали монеты) —финансово – кредитное учреждение, основной функцией которого является оказание финансовых услуг юридическим и физическим лицам. В соответствии с российским законодательством, банк имеет исключительное право осуществлять следующие банковские операции: привлекать во вклады денежные средства физических и юридических лиц, размещать эти средства от своего имени на счетах, открывать и вести банковские счета юридических и физических лиц. Эти операции банк осуществляет на основании лицензии (специального разрешения) Центрального банка Российской Федерации.  Для того, чтобы получить лицензию, банк должен иметь уставной капитал. Считается, что основным источником доходов банка является доход получаемый от разницы между процентами по вкладам в банке (депозитам) и процентами по кредитам. Дополнительно банки зарабатывают комиссионные на конвертации валют, услугах по проведению платежей, сдачи в аренду банковских сейфов для хранения ценностей, других дополнительных услугах.</a:t>
            </a:r>
          </a:p>
          <a:p>
            <a:endParaRPr lang="ru-RU" smtClean="0"/>
          </a:p>
          <a:p>
            <a:endParaRPr lang="uk-UA"/>
          </a:p>
        </p:txBody>
      </p:sp>
    </p:spTree>
    <p:extLst>
      <p:ext uri="{BB962C8B-B14F-4D97-AF65-F5344CB8AC3E}">
        <p14:creationId xmlns:p14="http://schemas.microsoft.com/office/powerpoint/2010/main" val="133503128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685800" y="2130425"/>
            <a:ext cx="7772400" cy="1470025"/>
          </a:xfrm>
        </p:spPr>
        <p:txBody>
          <a:bodyPr/>
          <a:lstStyle/>
          <a:p>
            <a:r>
              <a:rPr lang="ru-RU" smtClean="0"/>
              <a:t>Образец заголовка</a:t>
            </a:r>
            <a:endParaRPr lang="ru-RU"/>
          </a:p>
        </p:txBody>
      </p:sp>
      <p:sp>
        <p:nvSpPr>
          <p:cNvPr id="3" name="Подзаголовок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ru-RU"/>
          </a:p>
        </p:txBody>
      </p:sp>
      <p:sp>
        <p:nvSpPr>
          <p:cNvPr id="4" name="Дата 3"/>
          <p:cNvSpPr>
            <a:spLocks noGrp="1"/>
          </p:cNvSpPr>
          <p:nvPr>
            <p:ph type="dt" sz="half" idx="10"/>
          </p:nvPr>
        </p:nvSpPr>
        <p:spPr/>
        <p:txBody>
          <a:bodyPr/>
          <a:lstStyle/>
          <a:p>
            <a:fld id="{6C0E6D6F-AF34-49B1-A2A0-4E868C1F9AC8}" type="datetime1">
              <a:rPr lang="ru-RU" smtClean="0"/>
              <a:t>05.01.2016</a:t>
            </a:fld>
            <a:endParaRPr lang="ru-RU"/>
          </a:p>
        </p:txBody>
      </p:sp>
      <p:sp>
        <p:nvSpPr>
          <p:cNvPr id="5" name="Нижний колонтитул 4"/>
          <p:cNvSpPr>
            <a:spLocks noGrp="1"/>
          </p:cNvSpPr>
          <p:nvPr>
            <p:ph type="ftr" sz="quarter" idx="11"/>
          </p:nvPr>
        </p:nvSpPr>
        <p:spPr/>
        <p:txBody>
          <a:bodyPr/>
          <a:lstStyle/>
          <a:p>
            <a:r>
              <a:rPr lang="pl-PL" smtClean="0"/>
              <a:t>www.sliderpoint.org</a:t>
            </a:r>
            <a:endParaRPr lang="ru-RU"/>
          </a:p>
        </p:txBody>
      </p:sp>
      <p:sp>
        <p:nvSpPr>
          <p:cNvPr id="6" name="Номер слайда 5"/>
          <p:cNvSpPr>
            <a:spLocks noGrp="1"/>
          </p:cNvSpPr>
          <p:nvPr>
            <p:ph type="sldNum" sz="quarter" idx="12"/>
          </p:nvPr>
        </p:nvSpPr>
        <p:spPr/>
        <p:txBody>
          <a:bodyPr/>
          <a:lstStyle/>
          <a:p>
            <a:fld id="{98266561-2579-4151-91E4-79E18A182FEC}" type="slidenum">
              <a:rPr lang="ru-RU" smtClean="0"/>
              <a:pPr/>
              <a:t>‹№›</a:t>
            </a:fld>
            <a:endParaRPr lang="ru-RU"/>
          </a:p>
        </p:txBody>
      </p:sp>
    </p:spTree>
    <p:extLst>
      <p:ext uri="{BB962C8B-B14F-4D97-AF65-F5344CB8AC3E}">
        <p14:creationId xmlns:p14="http://schemas.microsoft.com/office/powerpoint/2010/main" val="38308129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715FAA50-8418-4FBA-9ED1-7379BE037D64}" type="datetime1">
              <a:rPr lang="ru-RU" smtClean="0"/>
              <a:t>05.01.2016</a:t>
            </a:fld>
            <a:endParaRPr lang="ru-RU"/>
          </a:p>
        </p:txBody>
      </p:sp>
      <p:sp>
        <p:nvSpPr>
          <p:cNvPr id="5" name="Нижний колонтитул 4"/>
          <p:cNvSpPr>
            <a:spLocks noGrp="1"/>
          </p:cNvSpPr>
          <p:nvPr>
            <p:ph type="ftr" sz="quarter" idx="11"/>
          </p:nvPr>
        </p:nvSpPr>
        <p:spPr/>
        <p:txBody>
          <a:bodyPr/>
          <a:lstStyle/>
          <a:p>
            <a:r>
              <a:rPr lang="pl-PL" smtClean="0"/>
              <a:t>www.sliderpoint.org</a:t>
            </a:r>
            <a:endParaRPr lang="ru-RU"/>
          </a:p>
        </p:txBody>
      </p:sp>
      <p:sp>
        <p:nvSpPr>
          <p:cNvPr id="6" name="Номер слайда 5"/>
          <p:cNvSpPr>
            <a:spLocks noGrp="1"/>
          </p:cNvSpPr>
          <p:nvPr>
            <p:ph type="sldNum" sz="quarter" idx="12"/>
          </p:nvPr>
        </p:nvSpPr>
        <p:spPr/>
        <p:txBody>
          <a:bodyPr/>
          <a:lstStyle/>
          <a:p>
            <a:fld id="{98266561-2579-4151-91E4-79E18A182FEC}" type="slidenum">
              <a:rPr lang="ru-RU" smtClean="0"/>
              <a:pPr/>
              <a:t>‹№›</a:t>
            </a:fld>
            <a:endParaRPr lang="ru-RU"/>
          </a:p>
        </p:txBody>
      </p:sp>
    </p:spTree>
    <p:extLst>
      <p:ext uri="{BB962C8B-B14F-4D97-AF65-F5344CB8AC3E}">
        <p14:creationId xmlns:p14="http://schemas.microsoft.com/office/powerpoint/2010/main" val="250149000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8"/>
            <a:ext cx="2057400" cy="5851525"/>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457200" y="274638"/>
            <a:ext cx="6019800" cy="5851525"/>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55EABDDE-BA54-4827-AB53-B18A38094BD3}" type="datetime1">
              <a:rPr lang="ru-RU" smtClean="0"/>
              <a:t>05.01.2016</a:t>
            </a:fld>
            <a:endParaRPr lang="ru-RU"/>
          </a:p>
        </p:txBody>
      </p:sp>
      <p:sp>
        <p:nvSpPr>
          <p:cNvPr id="5" name="Нижний колонтитул 4"/>
          <p:cNvSpPr>
            <a:spLocks noGrp="1"/>
          </p:cNvSpPr>
          <p:nvPr>
            <p:ph type="ftr" sz="quarter" idx="11"/>
          </p:nvPr>
        </p:nvSpPr>
        <p:spPr/>
        <p:txBody>
          <a:bodyPr/>
          <a:lstStyle/>
          <a:p>
            <a:r>
              <a:rPr lang="pl-PL" smtClean="0"/>
              <a:t>www.sliderpoint.org</a:t>
            </a:r>
            <a:endParaRPr lang="ru-RU"/>
          </a:p>
        </p:txBody>
      </p:sp>
      <p:sp>
        <p:nvSpPr>
          <p:cNvPr id="6" name="Номер слайда 5"/>
          <p:cNvSpPr>
            <a:spLocks noGrp="1"/>
          </p:cNvSpPr>
          <p:nvPr>
            <p:ph type="sldNum" sz="quarter" idx="12"/>
          </p:nvPr>
        </p:nvSpPr>
        <p:spPr/>
        <p:txBody>
          <a:bodyPr/>
          <a:lstStyle/>
          <a:p>
            <a:fld id="{98266561-2579-4151-91E4-79E18A182FEC}" type="slidenum">
              <a:rPr lang="ru-RU" smtClean="0"/>
              <a:pPr/>
              <a:t>‹№›</a:t>
            </a:fld>
            <a:endParaRPr lang="ru-RU"/>
          </a:p>
        </p:txBody>
      </p:sp>
    </p:spTree>
    <p:extLst>
      <p:ext uri="{BB962C8B-B14F-4D97-AF65-F5344CB8AC3E}">
        <p14:creationId xmlns:p14="http://schemas.microsoft.com/office/powerpoint/2010/main" val="12472057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E09509AD-C413-4E0F-B512-38088EFA5CA2}" type="datetime1">
              <a:rPr lang="ru-RU" smtClean="0"/>
              <a:t>05.01.2016</a:t>
            </a:fld>
            <a:endParaRPr lang="ru-RU"/>
          </a:p>
        </p:txBody>
      </p:sp>
      <p:sp>
        <p:nvSpPr>
          <p:cNvPr id="5" name="Нижний колонтитул 4"/>
          <p:cNvSpPr>
            <a:spLocks noGrp="1"/>
          </p:cNvSpPr>
          <p:nvPr>
            <p:ph type="ftr" sz="quarter" idx="11"/>
          </p:nvPr>
        </p:nvSpPr>
        <p:spPr/>
        <p:txBody>
          <a:bodyPr/>
          <a:lstStyle/>
          <a:p>
            <a:r>
              <a:rPr lang="pl-PL" smtClean="0"/>
              <a:t>www.sliderpoint.org</a:t>
            </a:r>
            <a:endParaRPr lang="ru-RU"/>
          </a:p>
        </p:txBody>
      </p:sp>
      <p:sp>
        <p:nvSpPr>
          <p:cNvPr id="6" name="Номер слайда 5"/>
          <p:cNvSpPr>
            <a:spLocks noGrp="1"/>
          </p:cNvSpPr>
          <p:nvPr>
            <p:ph type="sldNum" sz="quarter" idx="12"/>
          </p:nvPr>
        </p:nvSpPr>
        <p:spPr/>
        <p:txBody>
          <a:bodyPr/>
          <a:lstStyle/>
          <a:p>
            <a:fld id="{98266561-2579-4151-91E4-79E18A182FEC}" type="slidenum">
              <a:rPr lang="ru-RU" smtClean="0"/>
              <a:pPr/>
              <a:t>‹№›</a:t>
            </a:fld>
            <a:endParaRPr lang="ru-RU"/>
          </a:p>
        </p:txBody>
      </p:sp>
    </p:spTree>
    <p:extLst>
      <p:ext uri="{BB962C8B-B14F-4D97-AF65-F5344CB8AC3E}">
        <p14:creationId xmlns:p14="http://schemas.microsoft.com/office/powerpoint/2010/main" val="5345875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ru-RU"/>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49CBC174-7B95-4076-AE1A-C001DB2870C3}" type="datetime1">
              <a:rPr lang="ru-RU" smtClean="0"/>
              <a:t>05.01.2016</a:t>
            </a:fld>
            <a:endParaRPr lang="ru-RU"/>
          </a:p>
        </p:txBody>
      </p:sp>
      <p:sp>
        <p:nvSpPr>
          <p:cNvPr id="5" name="Нижний колонтитул 4"/>
          <p:cNvSpPr>
            <a:spLocks noGrp="1"/>
          </p:cNvSpPr>
          <p:nvPr>
            <p:ph type="ftr" sz="quarter" idx="11"/>
          </p:nvPr>
        </p:nvSpPr>
        <p:spPr/>
        <p:txBody>
          <a:bodyPr/>
          <a:lstStyle/>
          <a:p>
            <a:r>
              <a:rPr lang="pl-PL" smtClean="0"/>
              <a:t>www.sliderpoint.org</a:t>
            </a:r>
            <a:endParaRPr lang="ru-RU"/>
          </a:p>
        </p:txBody>
      </p:sp>
      <p:sp>
        <p:nvSpPr>
          <p:cNvPr id="6" name="Номер слайда 5"/>
          <p:cNvSpPr>
            <a:spLocks noGrp="1"/>
          </p:cNvSpPr>
          <p:nvPr>
            <p:ph type="sldNum" sz="quarter" idx="12"/>
          </p:nvPr>
        </p:nvSpPr>
        <p:spPr/>
        <p:txBody>
          <a:bodyPr/>
          <a:lstStyle/>
          <a:p>
            <a:fld id="{98266561-2579-4151-91E4-79E18A182FEC}" type="slidenum">
              <a:rPr lang="ru-RU" smtClean="0"/>
              <a:pPr/>
              <a:t>‹№›</a:t>
            </a:fld>
            <a:endParaRPr lang="ru-RU"/>
          </a:p>
        </p:txBody>
      </p:sp>
    </p:spTree>
    <p:extLst>
      <p:ext uri="{BB962C8B-B14F-4D97-AF65-F5344CB8AC3E}">
        <p14:creationId xmlns:p14="http://schemas.microsoft.com/office/powerpoint/2010/main" val="338247319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Объект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Объект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Дата 4"/>
          <p:cNvSpPr>
            <a:spLocks noGrp="1"/>
          </p:cNvSpPr>
          <p:nvPr>
            <p:ph type="dt" sz="half" idx="10"/>
          </p:nvPr>
        </p:nvSpPr>
        <p:spPr/>
        <p:txBody>
          <a:bodyPr/>
          <a:lstStyle/>
          <a:p>
            <a:fld id="{B654A85D-327E-4E70-92BA-4CB4542FB3BF}" type="datetime1">
              <a:rPr lang="ru-RU" smtClean="0"/>
              <a:t>05.01.2016</a:t>
            </a:fld>
            <a:endParaRPr lang="ru-RU"/>
          </a:p>
        </p:txBody>
      </p:sp>
      <p:sp>
        <p:nvSpPr>
          <p:cNvPr id="6" name="Нижний колонтитул 5"/>
          <p:cNvSpPr>
            <a:spLocks noGrp="1"/>
          </p:cNvSpPr>
          <p:nvPr>
            <p:ph type="ftr" sz="quarter" idx="11"/>
          </p:nvPr>
        </p:nvSpPr>
        <p:spPr/>
        <p:txBody>
          <a:bodyPr/>
          <a:lstStyle/>
          <a:p>
            <a:r>
              <a:rPr lang="pl-PL" smtClean="0"/>
              <a:t>www.sliderpoint.org</a:t>
            </a:r>
            <a:endParaRPr lang="ru-RU"/>
          </a:p>
        </p:txBody>
      </p:sp>
      <p:sp>
        <p:nvSpPr>
          <p:cNvPr id="7" name="Номер слайда 6"/>
          <p:cNvSpPr>
            <a:spLocks noGrp="1"/>
          </p:cNvSpPr>
          <p:nvPr>
            <p:ph type="sldNum" sz="quarter" idx="12"/>
          </p:nvPr>
        </p:nvSpPr>
        <p:spPr/>
        <p:txBody>
          <a:bodyPr/>
          <a:lstStyle/>
          <a:p>
            <a:fld id="{98266561-2579-4151-91E4-79E18A182FEC}" type="slidenum">
              <a:rPr lang="ru-RU" smtClean="0"/>
              <a:pPr/>
              <a:t>‹№›</a:t>
            </a:fld>
            <a:endParaRPr lang="ru-RU"/>
          </a:p>
        </p:txBody>
      </p:sp>
    </p:spTree>
    <p:extLst>
      <p:ext uri="{BB962C8B-B14F-4D97-AF65-F5344CB8AC3E}">
        <p14:creationId xmlns:p14="http://schemas.microsoft.com/office/powerpoint/2010/main" val="111117932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lvl1pPr>
              <a:defRPr/>
            </a:lvl1pPr>
          </a:lstStyle>
          <a:p>
            <a:r>
              <a:rPr lang="ru-RU" smtClean="0"/>
              <a:t>Образец заголовка</a:t>
            </a:r>
            <a:endParaRPr lang="ru-RU"/>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Дата 6"/>
          <p:cNvSpPr>
            <a:spLocks noGrp="1"/>
          </p:cNvSpPr>
          <p:nvPr>
            <p:ph type="dt" sz="half" idx="10"/>
          </p:nvPr>
        </p:nvSpPr>
        <p:spPr/>
        <p:txBody>
          <a:bodyPr/>
          <a:lstStyle/>
          <a:p>
            <a:fld id="{11EC3012-06B2-4D5D-9F55-F04A55E76F72}" type="datetime1">
              <a:rPr lang="ru-RU" smtClean="0"/>
              <a:t>05.01.2016</a:t>
            </a:fld>
            <a:endParaRPr lang="ru-RU"/>
          </a:p>
        </p:txBody>
      </p:sp>
      <p:sp>
        <p:nvSpPr>
          <p:cNvPr id="8" name="Нижний колонтитул 7"/>
          <p:cNvSpPr>
            <a:spLocks noGrp="1"/>
          </p:cNvSpPr>
          <p:nvPr>
            <p:ph type="ftr" sz="quarter" idx="11"/>
          </p:nvPr>
        </p:nvSpPr>
        <p:spPr/>
        <p:txBody>
          <a:bodyPr/>
          <a:lstStyle/>
          <a:p>
            <a:r>
              <a:rPr lang="pl-PL" smtClean="0"/>
              <a:t>www.sliderpoint.org</a:t>
            </a:r>
            <a:endParaRPr lang="ru-RU"/>
          </a:p>
        </p:txBody>
      </p:sp>
      <p:sp>
        <p:nvSpPr>
          <p:cNvPr id="9" name="Номер слайда 8"/>
          <p:cNvSpPr>
            <a:spLocks noGrp="1"/>
          </p:cNvSpPr>
          <p:nvPr>
            <p:ph type="sldNum" sz="quarter" idx="12"/>
          </p:nvPr>
        </p:nvSpPr>
        <p:spPr/>
        <p:txBody>
          <a:bodyPr/>
          <a:lstStyle/>
          <a:p>
            <a:fld id="{98266561-2579-4151-91E4-79E18A182FEC}" type="slidenum">
              <a:rPr lang="ru-RU" smtClean="0"/>
              <a:pPr/>
              <a:t>‹№›</a:t>
            </a:fld>
            <a:endParaRPr lang="ru-RU"/>
          </a:p>
        </p:txBody>
      </p:sp>
    </p:spTree>
    <p:extLst>
      <p:ext uri="{BB962C8B-B14F-4D97-AF65-F5344CB8AC3E}">
        <p14:creationId xmlns:p14="http://schemas.microsoft.com/office/powerpoint/2010/main" val="16909129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Дата 2"/>
          <p:cNvSpPr>
            <a:spLocks noGrp="1"/>
          </p:cNvSpPr>
          <p:nvPr>
            <p:ph type="dt" sz="half" idx="10"/>
          </p:nvPr>
        </p:nvSpPr>
        <p:spPr/>
        <p:txBody>
          <a:bodyPr/>
          <a:lstStyle/>
          <a:p>
            <a:fld id="{C9F098C4-B1FD-4911-8D34-F3FEC7F838D8}" type="datetime1">
              <a:rPr lang="ru-RU" smtClean="0"/>
              <a:t>05.01.2016</a:t>
            </a:fld>
            <a:endParaRPr lang="ru-RU"/>
          </a:p>
        </p:txBody>
      </p:sp>
      <p:sp>
        <p:nvSpPr>
          <p:cNvPr id="4" name="Нижний колонтитул 3"/>
          <p:cNvSpPr>
            <a:spLocks noGrp="1"/>
          </p:cNvSpPr>
          <p:nvPr>
            <p:ph type="ftr" sz="quarter" idx="11"/>
          </p:nvPr>
        </p:nvSpPr>
        <p:spPr/>
        <p:txBody>
          <a:bodyPr/>
          <a:lstStyle/>
          <a:p>
            <a:r>
              <a:rPr lang="pl-PL" smtClean="0"/>
              <a:t>www.sliderpoint.org</a:t>
            </a:r>
            <a:endParaRPr lang="ru-RU"/>
          </a:p>
        </p:txBody>
      </p:sp>
      <p:sp>
        <p:nvSpPr>
          <p:cNvPr id="5" name="Номер слайда 4"/>
          <p:cNvSpPr>
            <a:spLocks noGrp="1"/>
          </p:cNvSpPr>
          <p:nvPr>
            <p:ph type="sldNum" sz="quarter" idx="12"/>
          </p:nvPr>
        </p:nvSpPr>
        <p:spPr/>
        <p:txBody>
          <a:bodyPr/>
          <a:lstStyle/>
          <a:p>
            <a:fld id="{98266561-2579-4151-91E4-79E18A182FEC}" type="slidenum">
              <a:rPr lang="ru-RU" smtClean="0"/>
              <a:pPr/>
              <a:t>‹№›</a:t>
            </a:fld>
            <a:endParaRPr lang="ru-RU"/>
          </a:p>
        </p:txBody>
      </p:sp>
    </p:spTree>
    <p:extLst>
      <p:ext uri="{BB962C8B-B14F-4D97-AF65-F5344CB8AC3E}">
        <p14:creationId xmlns:p14="http://schemas.microsoft.com/office/powerpoint/2010/main" val="240047738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29AA0F79-36CC-47CA-9DEE-8C744EE96E1B}" type="datetime1">
              <a:rPr lang="ru-RU" smtClean="0"/>
              <a:t>05.01.2016</a:t>
            </a:fld>
            <a:endParaRPr lang="ru-RU"/>
          </a:p>
        </p:txBody>
      </p:sp>
      <p:sp>
        <p:nvSpPr>
          <p:cNvPr id="3" name="Нижний колонтитул 2"/>
          <p:cNvSpPr>
            <a:spLocks noGrp="1"/>
          </p:cNvSpPr>
          <p:nvPr>
            <p:ph type="ftr" sz="quarter" idx="11"/>
          </p:nvPr>
        </p:nvSpPr>
        <p:spPr/>
        <p:txBody>
          <a:bodyPr/>
          <a:lstStyle/>
          <a:p>
            <a:r>
              <a:rPr lang="pl-PL" smtClean="0"/>
              <a:t>www.sliderpoint.org</a:t>
            </a:r>
            <a:endParaRPr lang="ru-RU"/>
          </a:p>
        </p:txBody>
      </p:sp>
      <p:sp>
        <p:nvSpPr>
          <p:cNvPr id="4" name="Номер слайда 3"/>
          <p:cNvSpPr>
            <a:spLocks noGrp="1"/>
          </p:cNvSpPr>
          <p:nvPr>
            <p:ph type="sldNum" sz="quarter" idx="12"/>
          </p:nvPr>
        </p:nvSpPr>
        <p:spPr/>
        <p:txBody>
          <a:bodyPr/>
          <a:lstStyle/>
          <a:p>
            <a:fld id="{98266561-2579-4151-91E4-79E18A182FEC}" type="slidenum">
              <a:rPr lang="ru-RU" smtClean="0"/>
              <a:pPr/>
              <a:t>‹№›</a:t>
            </a:fld>
            <a:endParaRPr lang="ru-RU"/>
          </a:p>
        </p:txBody>
      </p:sp>
    </p:spTree>
    <p:extLst>
      <p:ext uri="{BB962C8B-B14F-4D97-AF65-F5344CB8AC3E}">
        <p14:creationId xmlns:p14="http://schemas.microsoft.com/office/powerpoint/2010/main" val="1028931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ru-RU"/>
          </a:p>
        </p:txBody>
      </p:sp>
      <p:sp>
        <p:nvSpPr>
          <p:cNvPr id="3" name="Объект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7653D0D4-2C3E-44B4-A302-AFBCE351C77B}" type="datetime1">
              <a:rPr lang="ru-RU" smtClean="0"/>
              <a:t>05.01.2016</a:t>
            </a:fld>
            <a:endParaRPr lang="ru-RU"/>
          </a:p>
        </p:txBody>
      </p:sp>
      <p:sp>
        <p:nvSpPr>
          <p:cNvPr id="6" name="Нижний колонтитул 5"/>
          <p:cNvSpPr>
            <a:spLocks noGrp="1"/>
          </p:cNvSpPr>
          <p:nvPr>
            <p:ph type="ftr" sz="quarter" idx="11"/>
          </p:nvPr>
        </p:nvSpPr>
        <p:spPr/>
        <p:txBody>
          <a:bodyPr/>
          <a:lstStyle/>
          <a:p>
            <a:r>
              <a:rPr lang="pl-PL" smtClean="0"/>
              <a:t>www.sliderpoint.org</a:t>
            </a:r>
            <a:endParaRPr lang="ru-RU"/>
          </a:p>
        </p:txBody>
      </p:sp>
      <p:sp>
        <p:nvSpPr>
          <p:cNvPr id="7" name="Номер слайда 6"/>
          <p:cNvSpPr>
            <a:spLocks noGrp="1"/>
          </p:cNvSpPr>
          <p:nvPr>
            <p:ph type="sldNum" sz="quarter" idx="12"/>
          </p:nvPr>
        </p:nvSpPr>
        <p:spPr/>
        <p:txBody>
          <a:bodyPr/>
          <a:lstStyle/>
          <a:p>
            <a:fld id="{98266561-2579-4151-91E4-79E18A182FEC}" type="slidenum">
              <a:rPr lang="ru-RU" smtClean="0"/>
              <a:pPr/>
              <a:t>‹№›</a:t>
            </a:fld>
            <a:endParaRPr lang="ru-RU"/>
          </a:p>
        </p:txBody>
      </p:sp>
    </p:spTree>
    <p:extLst>
      <p:ext uri="{BB962C8B-B14F-4D97-AF65-F5344CB8AC3E}">
        <p14:creationId xmlns:p14="http://schemas.microsoft.com/office/powerpoint/2010/main" val="20718648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ru-RU"/>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u-RU"/>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CC883630-655D-42E4-B545-7F974CC1F239}" type="datetime1">
              <a:rPr lang="ru-RU" smtClean="0"/>
              <a:t>05.01.2016</a:t>
            </a:fld>
            <a:endParaRPr lang="ru-RU"/>
          </a:p>
        </p:txBody>
      </p:sp>
      <p:sp>
        <p:nvSpPr>
          <p:cNvPr id="6" name="Нижний колонтитул 5"/>
          <p:cNvSpPr>
            <a:spLocks noGrp="1"/>
          </p:cNvSpPr>
          <p:nvPr>
            <p:ph type="ftr" sz="quarter" idx="11"/>
          </p:nvPr>
        </p:nvSpPr>
        <p:spPr/>
        <p:txBody>
          <a:bodyPr/>
          <a:lstStyle/>
          <a:p>
            <a:r>
              <a:rPr lang="pl-PL" smtClean="0"/>
              <a:t>www.sliderpoint.org</a:t>
            </a:r>
            <a:endParaRPr lang="ru-RU"/>
          </a:p>
        </p:txBody>
      </p:sp>
      <p:sp>
        <p:nvSpPr>
          <p:cNvPr id="7" name="Номер слайда 6"/>
          <p:cNvSpPr>
            <a:spLocks noGrp="1"/>
          </p:cNvSpPr>
          <p:nvPr>
            <p:ph type="sldNum" sz="quarter" idx="12"/>
          </p:nvPr>
        </p:nvSpPr>
        <p:spPr/>
        <p:txBody>
          <a:bodyPr/>
          <a:lstStyle/>
          <a:p>
            <a:fld id="{98266561-2579-4151-91E4-79E18A182FEC}" type="slidenum">
              <a:rPr lang="ru-RU" smtClean="0"/>
              <a:pPr/>
              <a:t>‹№›</a:t>
            </a:fld>
            <a:endParaRPr lang="ru-RU"/>
          </a:p>
        </p:txBody>
      </p:sp>
    </p:spTree>
    <p:extLst>
      <p:ext uri="{BB962C8B-B14F-4D97-AF65-F5344CB8AC3E}">
        <p14:creationId xmlns:p14="http://schemas.microsoft.com/office/powerpoint/2010/main" val="69571694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ru-RU" smtClean="0"/>
              <a:t>Образец заголовка</a:t>
            </a:r>
            <a:endParaRPr lang="ru-RU"/>
          </a:p>
        </p:txBody>
      </p:sp>
      <p:sp>
        <p:nvSpPr>
          <p:cNvPr id="3" name="Текст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D87A54C-265E-4CC6-9DC8-988BF952B69A}" type="datetime1">
              <a:rPr lang="ru-RU" smtClean="0"/>
              <a:t>05.01.2016</a:t>
            </a:fld>
            <a:endParaRPr lang="ru-RU"/>
          </a:p>
        </p:txBody>
      </p:sp>
      <p:sp>
        <p:nvSpPr>
          <p:cNvPr id="5" name="Нижний колонтитул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pl-PL" smtClean="0"/>
              <a:t>www.sliderpoint.org</a:t>
            </a:r>
            <a:endParaRPr lang="ru-RU"/>
          </a:p>
        </p:txBody>
      </p:sp>
      <p:sp>
        <p:nvSpPr>
          <p:cNvPr id="6" name="Номер слайда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8266561-2579-4151-91E4-79E18A182FEC}" type="slidenum">
              <a:rPr lang="ru-RU" smtClean="0"/>
              <a:pPr/>
              <a:t>‹№›</a:t>
            </a:fld>
            <a:endParaRPr lang="ru-RU"/>
          </a:p>
        </p:txBody>
      </p:sp>
    </p:spTree>
    <p:extLst>
      <p:ext uri="{BB962C8B-B14F-4D97-AF65-F5344CB8AC3E}">
        <p14:creationId xmlns:p14="http://schemas.microsoft.com/office/powerpoint/2010/main" val="128773543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p:txBody>
          <a:bodyPr/>
          <a:lstStyle/>
          <a:p>
            <a:r>
              <a:rPr lang="ru-RU" dirty="0" smtClean="0"/>
              <a:t>Виды и формы бизнеса</a:t>
            </a:r>
            <a:endParaRPr lang="ru-RU" dirty="0"/>
          </a:p>
        </p:txBody>
      </p:sp>
      <p:sp>
        <p:nvSpPr>
          <p:cNvPr id="3" name="Місце для нижнього колонтитула 2"/>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294461866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251520" y="476672"/>
            <a:ext cx="8435280" cy="5649491"/>
          </a:xfrm>
        </p:spPr>
        <p:txBody>
          <a:bodyPr>
            <a:normAutofit fontScale="70000" lnSpcReduction="20000"/>
          </a:bodyPr>
          <a:lstStyle/>
          <a:p>
            <a:pPr marL="0" indent="0">
              <a:buNone/>
            </a:pPr>
            <a:r>
              <a:rPr lang="ru-RU" b="1" dirty="0" smtClean="0"/>
              <a:t>Страховой бизнес. </a:t>
            </a:r>
            <a:r>
              <a:rPr lang="ru-RU" dirty="0" smtClean="0"/>
              <a:t>Экономическая сущность страхования состоит в предоставлении страховой защиты. Страховую защиту можно объяснить как двустороннюю реакцию человечества на возможные опасности природного, техногенного, экономического, социального, экологического и другого происхождения. Страховые компании рассчитывают вероятность того, что произойдёт какое-то событие (пожар, землетрясение, несчастный случай и т.д.) Это позволяет подсчитать, сколько всего потребуется заплатить тем людям, которые могут пострадать в результате перечисленных несчастий. Затем они добавляют некоторую сумму на покрытие административных расходов и прибыль. Полученная общая величина делится между людьми в соответствии с тем риском, которому повергается каждый. Эта доля, или страховой взнос, платится в общий фонд и покрывается суммой страховки. Есть обязательное страхование (например, транспортных средств) и добровольное страхование (например, имущества, жизни и проч.).</a:t>
            </a:r>
          </a:p>
          <a:p>
            <a:endParaRPr lang="ru-RU" dirty="0"/>
          </a:p>
        </p:txBody>
      </p:sp>
      <p:sp>
        <p:nvSpPr>
          <p:cNvPr id="2" name="Місце для нижнього колонтитула 1"/>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283179741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5" name="Picture 1"/>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22345" y="0"/>
            <a:ext cx="9121655" cy="6858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2" name="Місце для нижнього колонтитула 1"/>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3481209949"/>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683568" y="260648"/>
            <a:ext cx="7772400" cy="1470025"/>
          </a:xfrm>
        </p:spPr>
        <p:txBody>
          <a:bodyPr/>
          <a:lstStyle/>
          <a:p>
            <a:r>
              <a:rPr lang="ru-RU" dirty="0" smtClean="0"/>
              <a:t>Домашнее задание</a:t>
            </a:r>
            <a:endParaRPr lang="ru-RU" dirty="0"/>
          </a:p>
        </p:txBody>
      </p:sp>
      <p:sp>
        <p:nvSpPr>
          <p:cNvPr id="3" name="Подзаголовок 2"/>
          <p:cNvSpPr>
            <a:spLocks noGrp="1"/>
          </p:cNvSpPr>
          <p:nvPr>
            <p:ph type="subTitle" idx="1"/>
          </p:nvPr>
        </p:nvSpPr>
        <p:spPr>
          <a:xfrm>
            <a:off x="251520" y="1412776"/>
            <a:ext cx="8568952" cy="5184576"/>
          </a:xfrm>
        </p:spPr>
        <p:txBody>
          <a:bodyPr>
            <a:normAutofit fontScale="77500" lnSpcReduction="20000"/>
          </a:bodyPr>
          <a:lstStyle/>
          <a:p>
            <a:r>
              <a:rPr lang="ru-RU" dirty="0" smtClean="0"/>
              <a:t>Проект по плану:</a:t>
            </a:r>
          </a:p>
          <a:p>
            <a:pPr marL="914400" indent="-914400" algn="l">
              <a:buFont typeface="+mj-lt"/>
              <a:buAutoNum type="arabicPeriod"/>
            </a:pPr>
            <a:r>
              <a:rPr lang="ru-RU" sz="4900" dirty="0" smtClean="0"/>
              <a:t>Выбрать направление бизнеса</a:t>
            </a:r>
          </a:p>
          <a:p>
            <a:pPr marL="914400" indent="-914400" algn="l">
              <a:buFont typeface="+mj-lt"/>
              <a:buAutoNum type="arabicPeriod"/>
            </a:pPr>
            <a:r>
              <a:rPr lang="ru-RU" sz="4900" dirty="0" smtClean="0"/>
              <a:t>Анализ </a:t>
            </a:r>
            <a:r>
              <a:rPr lang="ru-RU" sz="4900" dirty="0"/>
              <a:t>сильных и слабых сторон, возможностей и </a:t>
            </a:r>
            <a:r>
              <a:rPr lang="ru-RU" sz="4900" dirty="0" smtClean="0"/>
              <a:t>угроз</a:t>
            </a:r>
            <a:r>
              <a:rPr lang="ru-RU" sz="4900" dirty="0"/>
              <a:t> </a:t>
            </a:r>
            <a:r>
              <a:rPr lang="ru-RU" sz="4900" dirty="0" smtClean="0"/>
              <a:t>для бизнеса</a:t>
            </a:r>
          </a:p>
          <a:p>
            <a:pPr marL="914400" indent="-914400" algn="l">
              <a:buFont typeface="+mj-lt"/>
              <a:buAutoNum type="arabicPeriod"/>
            </a:pPr>
            <a:r>
              <a:rPr lang="ru-RU" sz="4900" dirty="0" smtClean="0"/>
              <a:t>Выбор </a:t>
            </a:r>
            <a:r>
              <a:rPr lang="ru-RU" sz="4900" dirty="0"/>
              <a:t>наилучшего курса для достижения цели — задача </a:t>
            </a:r>
            <a:r>
              <a:rPr lang="ru-RU" sz="4900" dirty="0" smtClean="0"/>
              <a:t>стратегии</a:t>
            </a:r>
            <a:endParaRPr lang="ru-RU" sz="4900" dirty="0"/>
          </a:p>
          <a:p>
            <a:pPr marL="914400" indent="-914400" algn="l">
              <a:buFont typeface="+mj-lt"/>
              <a:buAutoNum type="arabicPeriod"/>
            </a:pPr>
            <a:r>
              <a:rPr lang="ru-RU" sz="4900" dirty="0" smtClean="0"/>
              <a:t>Запланированные </a:t>
            </a:r>
            <a:r>
              <a:rPr lang="ru-RU" sz="4900" dirty="0"/>
              <a:t>мероприятия и работы связаны с </a:t>
            </a:r>
            <a:r>
              <a:rPr lang="ru-RU" sz="4900" dirty="0" smtClean="0"/>
              <a:t>затратами</a:t>
            </a:r>
          </a:p>
          <a:p>
            <a:pPr algn="l"/>
            <a:r>
              <a:rPr lang="ru-RU" sz="4900" dirty="0" smtClean="0"/>
              <a:t>См. пример</a:t>
            </a:r>
            <a:endParaRPr lang="ru-RU" sz="4900" dirty="0"/>
          </a:p>
          <a:p>
            <a:pPr algn="l"/>
            <a:endParaRPr lang="ru-RU" dirty="0" smtClean="0"/>
          </a:p>
        </p:txBody>
      </p:sp>
      <p:sp>
        <p:nvSpPr>
          <p:cNvPr id="4" name="Місце для нижнього колонтитула 3"/>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101264454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Объект 5"/>
          <p:cNvSpPr>
            <a:spLocks noGrp="1"/>
          </p:cNvSpPr>
          <p:nvPr>
            <p:ph idx="1"/>
          </p:nvPr>
        </p:nvSpPr>
        <p:spPr>
          <a:xfrm>
            <a:off x="0" y="40"/>
            <a:ext cx="9144000" cy="5616624"/>
          </a:xfrm>
        </p:spPr>
        <p:txBody>
          <a:bodyPr>
            <a:normAutofit fontScale="25000" lnSpcReduction="20000"/>
          </a:bodyPr>
          <a:lstStyle/>
          <a:p>
            <a:pPr marL="0" indent="0">
              <a:buNone/>
            </a:pPr>
            <a:r>
              <a:rPr lang="ru-RU" sz="5600" dirty="0"/>
              <a:t>В нашей стране сегодня активно развиваются самые разные сферы бизнеса. Но, несмотря на это есть такие отрасли, куда частные предприниматели практически не заглядывают по разным причинам.</a:t>
            </a:r>
          </a:p>
          <a:p>
            <a:pPr marL="0" indent="0">
              <a:buNone/>
            </a:pPr>
            <a:r>
              <a:rPr lang="ru-RU" sz="5600" dirty="0"/>
              <a:t>Один из таких видов бизнеса – недорогая </a:t>
            </a:r>
            <a:r>
              <a:rPr lang="ru-RU" sz="5600" b="1" dirty="0"/>
              <a:t>прачечная самообслуживания. </a:t>
            </a:r>
            <a:r>
              <a:rPr lang="ru-RU" sz="5600" dirty="0"/>
              <a:t>К сожалению, в России такой бизнес практически не развит. </a:t>
            </a:r>
            <a:endParaRPr lang="ru-RU" sz="5600" dirty="0" smtClean="0"/>
          </a:p>
          <a:p>
            <a:pPr marL="0" indent="0">
              <a:buNone/>
            </a:pPr>
            <a:r>
              <a:rPr lang="ru-RU" sz="5600" dirty="0" smtClean="0"/>
              <a:t>В </a:t>
            </a:r>
            <a:r>
              <a:rPr lang="ru-RU" sz="5600" dirty="0"/>
              <a:t>этой отрасли даже нет конкуренции, которая могла бы заставить искать новые формы обслуживания и повышать его качество. </a:t>
            </a:r>
            <a:r>
              <a:rPr lang="ru-RU" sz="5600" dirty="0" smtClean="0"/>
              <a:t> Фактор популярности </a:t>
            </a:r>
            <a:r>
              <a:rPr lang="ru-RU" sz="5600" dirty="0"/>
              <a:t>недорогих прачечных в Европе – это высокая стоимость воды и электроэнергии. Жителям зарубежным стран гораздо дешевле отнести белье в прачечную, чем стирать его дома.</a:t>
            </a:r>
          </a:p>
          <a:p>
            <a:pPr marL="0" indent="0">
              <a:buNone/>
            </a:pPr>
            <a:r>
              <a:rPr lang="ru-RU" sz="5600" dirty="0"/>
              <a:t>Решившись на открытие такого бизнеса, в первую очередь следует определить, где прачечные будут особенно успешными. Хорошо разместить недорогую прачечную близ крупных университетских центров, где всегда много иногородних студентов, которые живут в общежитиях. В частности, такие эксперименты прекрасно зарекомендовали себя в Санкт-Петербурге и Москве.</a:t>
            </a:r>
          </a:p>
          <a:p>
            <a:pPr marL="0" indent="0">
              <a:buNone/>
            </a:pPr>
            <a:r>
              <a:rPr lang="ru-RU" sz="5600" dirty="0"/>
              <a:t>Да и вообще, в любом районе, где расположены общежития и гостиницы, недорогие прачечные будут очень популярны и востребованы. </a:t>
            </a:r>
            <a:r>
              <a:rPr lang="ru-RU" sz="5600" dirty="0" smtClean="0"/>
              <a:t>Таким </a:t>
            </a:r>
            <a:r>
              <a:rPr lang="ru-RU" sz="5600" dirty="0"/>
              <a:t>образом, со временем можно наработать обширную клиентскую базу, и получать значительную прибыль в результате оказания таких услуг.</a:t>
            </a:r>
          </a:p>
          <a:p>
            <a:pPr marL="0" indent="0">
              <a:buNone/>
            </a:pPr>
            <a:r>
              <a:rPr lang="ru-RU" sz="5600" dirty="0"/>
              <a:t>Достаточно много затрат нужно отправить на рекламу и создание позитивного имиджа. Перед предпринимателем стоит очень сложная задача. Он должен всеми возможными способами показать потенциальным клиентам, что у них есть возможность воспользоваться услугами недорогой и при этом качественной прачечной, что такая услуга действительно существует и она вполне реальна в современных условиях. Именно потому предприниматели сначала направлены на то, чтобы привлечь внимание студентов, потому что они легко восприимчивы к новшествам в самых разных сферах.</a:t>
            </a:r>
          </a:p>
          <a:p>
            <a:pPr marL="0" indent="0">
              <a:buNone/>
            </a:pPr>
            <a:r>
              <a:rPr lang="ru-RU" sz="5600" dirty="0"/>
              <a:t>В таком помещении должна быть качественная проводка с отличными характеристиками мощности и напряжения. Иначе </a:t>
            </a:r>
            <a:r>
              <a:rPr lang="ru-RU" sz="5600" dirty="0" smtClean="0"/>
              <a:t>техника может </a:t>
            </a:r>
            <a:r>
              <a:rPr lang="ru-RU" sz="5600" dirty="0"/>
              <a:t>давать сбои в работе, и прачечная тогда получит шаткую репутацию ненадежного заведения. Кроме того, помещение, где будет расположена прачечная, обязательно должно отвечать всем нормам пожарной безопасности, и иметь необходимые для работы сертификаты и лицензии.</a:t>
            </a:r>
          </a:p>
          <a:p>
            <a:pPr marL="0" indent="0">
              <a:buNone/>
            </a:pPr>
            <a:r>
              <a:rPr lang="ru-RU" sz="5600" dirty="0"/>
              <a:t>Затем следует решить вопрос с техникой. </a:t>
            </a:r>
            <a:r>
              <a:rPr lang="ru-RU" sz="5600" dirty="0" smtClean="0"/>
              <a:t>Между </a:t>
            </a:r>
            <a:r>
              <a:rPr lang="ru-RU" sz="5600" dirty="0"/>
              <a:t>такой техникой из разных стран мире есть существенные различия и в стоимости, и в качестве оборудования. Эксперты, которые знакомы с ситуацией на этом рынке, утверждают, что около 80 процентов первоначальных инвестиций – это вложения в приобретение машин и прочего сопутствующего оборудования. Экономить на технике для оснащения прачечных категорически запрещается, ведь бизнес на дешевой технике заранее обречен на неуспех.</a:t>
            </a:r>
          </a:p>
          <a:p>
            <a:pPr marL="0" indent="0">
              <a:buNone/>
            </a:pPr>
            <a:r>
              <a:rPr lang="ru-RU" sz="5600" dirty="0"/>
              <a:t>Персонал для недорогих прачечных не обязательно должен обладать высокой квалификацией. Работа здесь не специализирована, и потому любой человек, имеющий самые общие навыки, сможет заниматься обслуживанием населения в прачечной. Главное, чтобы сотрудники были ответственными, серьезными, дисциплинированными.</a:t>
            </a:r>
          </a:p>
          <a:p>
            <a:pPr marL="0" indent="0">
              <a:buNone/>
            </a:pPr>
            <a:r>
              <a:rPr lang="ru-RU" sz="5600" dirty="0"/>
              <a:t>Срок окупаемости такого бизнеса в современных российских реалиях составляет от года до двух лет, в зависимости от того, где расположена прачечная и насколько она раскручена. Если спустя два года предприниматель понимает, что бизнес не окупился, то необходимо подумать о том, чтобы закрывать предприятие, потому что оно будет считаться невыгодным. Бизнес по организации недорогих прачечных называется перспективным в связи с низким уровнем конкуренции в отрасли.</a:t>
            </a:r>
          </a:p>
          <a:p>
            <a:pPr marL="0" indent="0">
              <a:buNone/>
            </a:pPr>
            <a:endParaRPr lang="ru-RU" sz="4300" dirty="0"/>
          </a:p>
        </p:txBody>
      </p:sp>
      <p:sp>
        <p:nvSpPr>
          <p:cNvPr id="2" name="Місце для нижнього колонтитула 1"/>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17434862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Основные вопросы темы</a:t>
            </a:r>
            <a:endParaRPr lang="ru-RU" dirty="0"/>
          </a:p>
        </p:txBody>
      </p:sp>
      <p:sp>
        <p:nvSpPr>
          <p:cNvPr id="3" name="Объект 2"/>
          <p:cNvSpPr>
            <a:spLocks noGrp="1"/>
          </p:cNvSpPr>
          <p:nvPr>
            <p:ph idx="1"/>
          </p:nvPr>
        </p:nvSpPr>
        <p:spPr/>
        <p:txBody>
          <a:bodyPr/>
          <a:lstStyle/>
          <a:p>
            <a:r>
              <a:rPr lang="ru-RU" dirty="0" smtClean="0">
                <a:solidFill>
                  <a:schemeClr val="hlink"/>
                </a:solidFill>
                <a:cs typeface="Times New Roman" pitchFamily="18" charset="0"/>
              </a:rPr>
              <a:t>Что такое бизнес?</a:t>
            </a:r>
          </a:p>
          <a:p>
            <a:r>
              <a:rPr lang="ru-RU" dirty="0" smtClean="0">
                <a:solidFill>
                  <a:schemeClr val="hlink"/>
                </a:solidFill>
                <a:cs typeface="Times New Roman" pitchFamily="18" charset="0"/>
              </a:rPr>
              <a:t>Зарождение отечественного бизнеса.</a:t>
            </a:r>
          </a:p>
          <a:p>
            <a:r>
              <a:rPr lang="ru-RU" dirty="0" smtClean="0">
                <a:solidFill>
                  <a:schemeClr val="hlink"/>
                </a:solidFill>
                <a:cs typeface="Times New Roman" pitchFamily="18" charset="0"/>
              </a:rPr>
              <a:t>Виды бизнеса.</a:t>
            </a:r>
          </a:p>
          <a:p>
            <a:r>
              <a:rPr lang="ru-RU" dirty="0" smtClean="0">
                <a:solidFill>
                  <a:schemeClr val="hlink"/>
                </a:solidFill>
                <a:cs typeface="Times New Roman" pitchFamily="18" charset="0"/>
              </a:rPr>
              <a:t>Формы бизнеса.</a:t>
            </a:r>
            <a:r>
              <a:rPr lang="ru-RU" dirty="0" smtClean="0"/>
              <a:t> </a:t>
            </a:r>
          </a:p>
          <a:p>
            <a:endParaRPr lang="ru-RU" dirty="0"/>
          </a:p>
        </p:txBody>
      </p:sp>
      <p:sp>
        <p:nvSpPr>
          <p:cNvPr id="4" name="Місце для нижнього колонтитула 3"/>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247523716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Объект 3"/>
          <p:cNvSpPr>
            <a:spLocks noGrp="1"/>
          </p:cNvSpPr>
          <p:nvPr>
            <p:ph idx="1"/>
          </p:nvPr>
        </p:nvSpPr>
        <p:spPr>
          <a:xfrm>
            <a:off x="457200" y="1600200"/>
            <a:ext cx="8229600" cy="4745915"/>
          </a:xfrm>
          <a:prstGeom prst="rect">
            <a:avLst/>
          </a:prstGeom>
        </p:spPr>
        <p:txBody>
          <a:bodyPr>
            <a:spAutoFit/>
          </a:bodyPr>
          <a:lstStyle/>
          <a:p>
            <a:pPr marL="0" indent="0">
              <a:buNone/>
            </a:pPr>
            <a:r>
              <a:rPr lang="ru-RU" b="1" dirty="0">
                <a:solidFill>
                  <a:srgbClr val="0033CC"/>
                </a:solidFill>
                <a:cs typeface="Times New Roman" pitchFamily="18" charset="0"/>
              </a:rPr>
              <a:t>Бизнес ( предпринимательство) – экономическая деятельность, направленная на получение прибыли. </a:t>
            </a:r>
            <a:endParaRPr lang="ru-RU" dirty="0">
              <a:solidFill>
                <a:srgbClr val="0033CC"/>
              </a:solidFill>
            </a:endParaRPr>
          </a:p>
          <a:p>
            <a:pPr marL="0" indent="0">
              <a:buNone/>
            </a:pPr>
            <a:r>
              <a:rPr lang="ru-RU" sz="2000" dirty="0"/>
              <a:t>Русское слово «предпринимательство» и иностранное слово «бизнес» означают « хозяйственное дело и деловые отношения между его участниками»</a:t>
            </a:r>
          </a:p>
          <a:p>
            <a:pPr marL="0" indent="0">
              <a:buNone/>
            </a:pPr>
            <a:r>
              <a:rPr lang="ru-RU" sz="2000" dirty="0" smtClean="0"/>
              <a:t>В </a:t>
            </a:r>
            <a:r>
              <a:rPr lang="ru-RU" sz="2000" dirty="0"/>
              <a:t>воображении многих россиян бизнес представляется легким и большим заработком без трудовых усилий. В реальности это очень трудное и хлопотное дело , груз забот ложится на плечи предпринимателя, который может не получить выгоду или даже потерять то , что имел.</a:t>
            </a:r>
          </a:p>
          <a:p>
            <a:endParaRPr lang="ru-RU" dirty="0"/>
          </a:p>
        </p:txBody>
      </p:sp>
      <p:sp>
        <p:nvSpPr>
          <p:cNvPr id="2" name="Місце для нижнього колонтитула 1"/>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341249726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WordArt 2"/>
          <p:cNvSpPr>
            <a:spLocks noGrp="1" noChangeArrowheads="1" noChangeShapeType="1" noTextEdit="1"/>
          </p:cNvSpPr>
          <p:nvPr>
            <p:ph type="title"/>
          </p:nvPr>
        </p:nvSpPr>
        <p:spPr bwMode="auto">
          <a:prstGeom prst="rect">
            <a:avLst/>
          </a:prstGeom>
        </p:spPr>
        <p:txBody>
          <a:bodyPr wrap="none" fromWordArt="1">
            <a:prstTxWarp prst="textPlain">
              <a:avLst>
                <a:gd name="adj" fmla="val 50000"/>
              </a:avLst>
            </a:prstTxWarp>
          </a:bodyPr>
          <a:lstStyle/>
          <a:p>
            <a:pPr algn="ctr"/>
            <a:r>
              <a:rPr lang="ru-RU" sz="3600" kern="10" dirty="0">
                <a:ln w="15875">
                  <a:solidFill>
                    <a:schemeClr val="tx2"/>
                  </a:solidFill>
                  <a:round/>
                  <a:headEnd/>
                  <a:tailEnd/>
                </a:ln>
                <a:gradFill rotWithShape="0">
                  <a:gsLst>
                    <a:gs pos="0">
                      <a:srgbClr val="FFFFFF"/>
                    </a:gs>
                    <a:gs pos="50000">
                      <a:srgbClr val="FFFFFF">
                        <a:gamma/>
                        <a:shade val="46275"/>
                        <a:invGamma/>
                      </a:srgbClr>
                    </a:gs>
                    <a:gs pos="100000">
                      <a:srgbClr val="FFFFFF"/>
                    </a:gs>
                  </a:gsLst>
                  <a:lin ang="5400000" scaled="1"/>
                </a:gradFill>
                <a:effectLst>
                  <a:outerShdw dist="35921" dir="2700000" algn="ctr" rotWithShape="0">
                    <a:srgbClr val="C0C0C0"/>
                  </a:outerShdw>
                </a:effectLst>
                <a:latin typeface="Impact"/>
              </a:rPr>
              <a:t>Конституция РФ</a:t>
            </a:r>
          </a:p>
        </p:txBody>
      </p:sp>
      <p:sp>
        <p:nvSpPr>
          <p:cNvPr id="5" name="Rectangle 4"/>
          <p:cNvSpPr>
            <a:spLocks noGrp="1" noChangeArrowheads="1"/>
          </p:cNvSpPr>
          <p:nvPr>
            <p:ph idx="1"/>
          </p:nvPr>
        </p:nvSpPr>
        <p:spPr bwMode="auto">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marL="0" indent="0" algn="ctr">
              <a:spcBef>
                <a:spcPct val="20000"/>
              </a:spcBef>
              <a:buNone/>
            </a:pPr>
            <a:r>
              <a:rPr lang="ru-RU" sz="3200" b="1" dirty="0">
                <a:cs typeface="Times New Roman" pitchFamily="18" charset="0"/>
              </a:rPr>
              <a:t>ст</a:t>
            </a:r>
            <a:r>
              <a:rPr lang="ru-RU" sz="3200" b="1" dirty="0"/>
              <a:t>атья</a:t>
            </a:r>
            <a:r>
              <a:rPr lang="ru-RU" sz="3200" b="1" dirty="0">
                <a:cs typeface="Times New Roman" pitchFamily="18" charset="0"/>
              </a:rPr>
              <a:t> 34</a:t>
            </a:r>
            <a:endParaRPr lang="ru-RU" sz="3200" b="1" dirty="0"/>
          </a:p>
          <a:p>
            <a:pPr marL="0" indent="0">
              <a:spcBef>
                <a:spcPct val="20000"/>
              </a:spcBef>
              <a:buNone/>
            </a:pPr>
            <a:r>
              <a:rPr lang="ru-RU" sz="3200" b="1" dirty="0" smtClean="0">
                <a:cs typeface="Times New Roman" pitchFamily="18" charset="0"/>
              </a:rPr>
              <a:t>«Каждый </a:t>
            </a:r>
            <a:r>
              <a:rPr lang="ru-RU" sz="3200" b="1" dirty="0">
                <a:cs typeface="Times New Roman" pitchFamily="18" charset="0"/>
              </a:rPr>
              <a:t>имеет право на свободное использование своих способностей </a:t>
            </a:r>
            <a:r>
              <a:rPr lang="ru-RU" sz="3200" b="1" dirty="0" smtClean="0">
                <a:cs typeface="Times New Roman" pitchFamily="18" charset="0"/>
              </a:rPr>
              <a:t>и имущества </a:t>
            </a:r>
            <a:r>
              <a:rPr lang="ru-RU" sz="3200" b="1" dirty="0">
                <a:cs typeface="Times New Roman" pitchFamily="18" charset="0"/>
              </a:rPr>
              <a:t>для предпринимательской … деятельности»</a:t>
            </a:r>
            <a:r>
              <a:rPr lang="ru-RU" sz="3200" dirty="0"/>
              <a:t> </a:t>
            </a:r>
          </a:p>
        </p:txBody>
      </p:sp>
      <p:sp>
        <p:nvSpPr>
          <p:cNvPr id="2" name="Місце для нижнього колонтитула 1"/>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323403372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39552" y="476672"/>
            <a:ext cx="8229600" cy="1143000"/>
          </a:xfrm>
        </p:spPr>
        <p:txBody>
          <a:bodyPr>
            <a:normAutofit fontScale="90000"/>
          </a:bodyPr>
          <a:lstStyle/>
          <a:p>
            <a:r>
              <a:rPr lang="ru-RU" b="1" i="1" dirty="0" smtClean="0">
                <a:solidFill>
                  <a:srgbClr val="FF0000"/>
                </a:solidFill>
                <a:cs typeface="Times New Roman" pitchFamily="18" charset="0"/>
              </a:rPr>
              <a:t>Закончите предложени</a:t>
            </a:r>
            <a:r>
              <a:rPr lang="ru-RU" b="1" i="1" dirty="0" smtClean="0">
                <a:solidFill>
                  <a:srgbClr val="FF0000"/>
                </a:solidFill>
              </a:rPr>
              <a:t>е</a:t>
            </a:r>
            <a:r>
              <a:rPr lang="ru-RU" b="1" i="1" dirty="0" smtClean="0">
                <a:solidFill>
                  <a:srgbClr val="FF0000"/>
                </a:solidFill>
                <a:cs typeface="Times New Roman" pitchFamily="18" charset="0"/>
              </a:rPr>
              <a:t> </a:t>
            </a:r>
            <a:r>
              <a:rPr lang="ru-RU" b="1" i="1" dirty="0" smtClean="0">
                <a:solidFill>
                  <a:srgbClr val="FF0000"/>
                </a:solidFill>
              </a:rPr>
              <a:t/>
            </a:r>
            <a:br>
              <a:rPr lang="ru-RU" b="1" i="1" dirty="0" smtClean="0">
                <a:solidFill>
                  <a:srgbClr val="FF0000"/>
                </a:solidFill>
              </a:rPr>
            </a:br>
            <a:endParaRPr lang="ru-RU" dirty="0"/>
          </a:p>
        </p:txBody>
      </p:sp>
      <p:sp>
        <p:nvSpPr>
          <p:cNvPr id="3" name="Объект 2"/>
          <p:cNvSpPr>
            <a:spLocks noGrp="1"/>
          </p:cNvSpPr>
          <p:nvPr>
            <p:ph idx="1"/>
          </p:nvPr>
        </p:nvSpPr>
        <p:spPr/>
        <p:txBody>
          <a:bodyPr/>
          <a:lstStyle/>
          <a:p>
            <a:r>
              <a:rPr lang="ru-RU" b="1" dirty="0" smtClean="0">
                <a:solidFill>
                  <a:schemeClr val="hlink"/>
                </a:solidFill>
                <a:cs typeface="Times New Roman" pitchFamily="18" charset="0"/>
              </a:rPr>
              <a:t>Личные</a:t>
            </a:r>
            <a:r>
              <a:rPr lang="ru-RU" b="1" dirty="0">
                <a:solidFill>
                  <a:schemeClr val="hlink"/>
                </a:solidFill>
              </a:rPr>
              <a:t> </a:t>
            </a:r>
            <a:r>
              <a:rPr lang="ru-RU" b="1" dirty="0" smtClean="0">
                <a:solidFill>
                  <a:schemeClr val="hlink"/>
                </a:solidFill>
                <a:cs typeface="Times New Roman" pitchFamily="18" charset="0"/>
              </a:rPr>
              <a:t>качества бизнесмена – это…</a:t>
            </a:r>
            <a:r>
              <a:rPr lang="ru-RU" dirty="0" smtClean="0">
                <a:solidFill>
                  <a:schemeClr val="hlink"/>
                </a:solidFill>
                <a:cs typeface="Times New Roman" pitchFamily="18" charset="0"/>
              </a:rPr>
              <a:t> </a:t>
            </a:r>
          </a:p>
          <a:p>
            <a:r>
              <a:rPr lang="ru-RU" b="1" dirty="0" smtClean="0">
                <a:solidFill>
                  <a:schemeClr val="hlink"/>
                </a:solidFill>
                <a:cs typeface="Times New Roman" pitchFamily="18" charset="0"/>
              </a:rPr>
              <a:t>Человек занимается</a:t>
            </a:r>
            <a:r>
              <a:rPr lang="ru-RU" b="1" dirty="0" smtClean="0">
                <a:solidFill>
                  <a:schemeClr val="hlink"/>
                </a:solidFill>
              </a:rPr>
              <a:t> </a:t>
            </a:r>
            <a:r>
              <a:rPr lang="ru-RU" b="1" dirty="0" smtClean="0">
                <a:solidFill>
                  <a:schemeClr val="hlink"/>
                </a:solidFill>
                <a:cs typeface="Times New Roman" pitchFamily="18" charset="0"/>
              </a:rPr>
              <a:t>бизнесом,</a:t>
            </a:r>
            <a:r>
              <a:rPr lang="ru-RU" b="1" dirty="0" smtClean="0">
                <a:solidFill>
                  <a:schemeClr val="hlink"/>
                </a:solidFill>
              </a:rPr>
              <a:t> </a:t>
            </a:r>
            <a:r>
              <a:rPr lang="ru-RU" b="1" dirty="0" smtClean="0">
                <a:solidFill>
                  <a:schemeClr val="hlink"/>
                </a:solidFill>
                <a:cs typeface="Times New Roman" pitchFamily="18" charset="0"/>
              </a:rPr>
              <a:t>потому что …</a:t>
            </a:r>
          </a:p>
          <a:p>
            <a:endParaRPr lang="ru-RU" dirty="0">
              <a:solidFill>
                <a:srgbClr val="FF0000"/>
              </a:solidFill>
            </a:endParaRPr>
          </a:p>
        </p:txBody>
      </p:sp>
      <p:sp>
        <p:nvSpPr>
          <p:cNvPr id="4" name="Місце для нижнього колонтитула 3"/>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127655528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p:txBody>
          <a:bodyPr/>
          <a:lstStyle/>
          <a:p>
            <a:pPr>
              <a:buFontTx/>
              <a:buChar char="•"/>
            </a:pPr>
            <a:r>
              <a:rPr lang="ru-RU" b="1" dirty="0">
                <a:solidFill>
                  <a:srgbClr val="0033CC"/>
                </a:solidFill>
                <a:effectDag name="">
                  <a:cont type="tree" name="">
                    <a:effect ref="fillLine"/>
                    <a:outerShdw dist="38100" dir="13500000" algn="br">
                      <a:srgbClr val="5580FF"/>
                    </a:outerShdw>
                  </a:cont>
                  <a:cont type="tree" name="">
                    <a:effect ref="fillLine"/>
                    <a:outerShdw dist="38100" dir="2700000" algn="tl">
                      <a:srgbClr val="001E7A"/>
                    </a:outerShdw>
                  </a:cont>
                  <a:effect ref="fillLine"/>
                </a:effectDag>
                <a:cs typeface="Times New Roman" pitchFamily="18" charset="0"/>
              </a:rPr>
              <a:t>Производственный бизнес</a:t>
            </a:r>
            <a:r>
              <a:rPr lang="ru-RU" dirty="0">
                <a:solidFill>
                  <a:srgbClr val="0033CC"/>
                </a:solidFill>
                <a:effectDag name="">
                  <a:cont type="tree" name="">
                    <a:effect ref="fillLine"/>
                    <a:outerShdw dist="38100" dir="13500000" algn="br">
                      <a:srgbClr val="5580FF"/>
                    </a:outerShdw>
                  </a:cont>
                  <a:cont type="tree" name="">
                    <a:effect ref="fillLine"/>
                    <a:outerShdw dist="38100" dir="2700000" algn="tl">
                      <a:srgbClr val="001E7A"/>
                    </a:outerShdw>
                  </a:cont>
                  <a:effect ref="fillLine"/>
                </a:effectDag>
              </a:rPr>
              <a:t> </a:t>
            </a:r>
          </a:p>
          <a:p>
            <a:pPr>
              <a:buFontTx/>
              <a:buChar char="•"/>
            </a:pPr>
            <a:endParaRPr lang="ru-RU" b="1" dirty="0">
              <a:solidFill>
                <a:srgbClr val="0033CC"/>
              </a:solidFill>
              <a:effectDag name="">
                <a:cont type="tree" name="">
                  <a:effect ref="fillLine"/>
                  <a:outerShdw dist="38100" dir="13500000" algn="br">
                    <a:srgbClr val="5580FF"/>
                  </a:outerShdw>
                </a:cont>
                <a:cont type="tree" name="">
                  <a:effect ref="fillLine"/>
                  <a:outerShdw dist="38100" dir="2700000" algn="tl">
                    <a:srgbClr val="001E7A"/>
                  </a:outerShdw>
                </a:cont>
                <a:effect ref="fillLine"/>
              </a:effectDag>
            </a:endParaRPr>
          </a:p>
          <a:p>
            <a:pPr>
              <a:buFontTx/>
              <a:buChar char="•"/>
            </a:pPr>
            <a:r>
              <a:rPr lang="ru-RU" b="1" dirty="0">
                <a:solidFill>
                  <a:srgbClr val="0033CC"/>
                </a:solidFill>
                <a:effectDag name="">
                  <a:cont type="tree" name="">
                    <a:effect ref="fillLine"/>
                    <a:outerShdw dist="38100" dir="13500000" algn="br">
                      <a:srgbClr val="5580FF"/>
                    </a:outerShdw>
                  </a:cont>
                  <a:cont type="tree" name="">
                    <a:effect ref="fillLine"/>
                    <a:outerShdw dist="38100" dir="2700000" algn="tl">
                      <a:srgbClr val="001E7A"/>
                    </a:outerShdw>
                  </a:cont>
                  <a:effect ref="fillLine"/>
                </a:effectDag>
                <a:cs typeface="Times New Roman" pitchFamily="18" charset="0"/>
              </a:rPr>
              <a:t>Торговый бизнес</a:t>
            </a:r>
            <a:endParaRPr lang="ru-RU" dirty="0">
              <a:solidFill>
                <a:srgbClr val="0033CC"/>
              </a:solidFill>
              <a:effectDag name="">
                <a:cont type="tree" name="">
                  <a:effect ref="fillLine"/>
                  <a:outerShdw dist="38100" dir="13500000" algn="br">
                    <a:srgbClr val="5580FF"/>
                  </a:outerShdw>
                </a:cont>
                <a:cont type="tree" name="">
                  <a:effect ref="fillLine"/>
                  <a:outerShdw dist="38100" dir="2700000" algn="tl">
                    <a:srgbClr val="001E7A"/>
                  </a:outerShdw>
                </a:cont>
                <a:effect ref="fillLine"/>
              </a:effectDag>
              <a:cs typeface="Times New Roman" pitchFamily="18" charset="0"/>
            </a:endParaRPr>
          </a:p>
          <a:p>
            <a:pPr>
              <a:buFontTx/>
              <a:buChar char="•"/>
            </a:pPr>
            <a:endParaRPr lang="ru-RU" b="1" dirty="0">
              <a:solidFill>
                <a:srgbClr val="0033CC"/>
              </a:solidFill>
              <a:effectDag name="">
                <a:cont type="tree" name="">
                  <a:effect ref="fillLine"/>
                  <a:outerShdw dist="38100" dir="13500000" algn="br">
                    <a:srgbClr val="5580FF"/>
                  </a:outerShdw>
                </a:cont>
                <a:cont type="tree" name="">
                  <a:effect ref="fillLine"/>
                  <a:outerShdw dist="38100" dir="2700000" algn="tl">
                    <a:srgbClr val="001E7A"/>
                  </a:outerShdw>
                </a:cont>
                <a:effect ref="fillLine"/>
              </a:effectDag>
            </a:endParaRPr>
          </a:p>
          <a:p>
            <a:pPr>
              <a:buFontTx/>
              <a:buChar char="•"/>
            </a:pPr>
            <a:r>
              <a:rPr lang="ru-RU" b="1" dirty="0">
                <a:solidFill>
                  <a:srgbClr val="0033CC"/>
                </a:solidFill>
                <a:effectDag name="">
                  <a:cont type="tree" name="">
                    <a:effect ref="fillLine"/>
                    <a:outerShdw dist="38100" dir="13500000" algn="br">
                      <a:srgbClr val="5580FF"/>
                    </a:outerShdw>
                  </a:cont>
                  <a:cont type="tree" name="">
                    <a:effect ref="fillLine"/>
                    <a:outerShdw dist="38100" dir="2700000" algn="tl">
                      <a:srgbClr val="001E7A"/>
                    </a:outerShdw>
                  </a:cont>
                  <a:effect ref="fillLine"/>
                </a:effectDag>
                <a:cs typeface="Times New Roman" pitchFamily="18" charset="0"/>
              </a:rPr>
              <a:t>Финансовый бизнес </a:t>
            </a:r>
            <a:endParaRPr lang="ru-RU" b="1" dirty="0">
              <a:solidFill>
                <a:srgbClr val="0033CC"/>
              </a:solidFill>
              <a:effectDag name="">
                <a:cont type="tree" name="">
                  <a:effect ref="fillLine"/>
                  <a:outerShdw dist="38100" dir="13500000" algn="br">
                    <a:srgbClr val="5580FF"/>
                  </a:outerShdw>
                </a:cont>
                <a:cont type="tree" name="">
                  <a:effect ref="fillLine"/>
                  <a:outerShdw dist="38100" dir="2700000" algn="tl">
                    <a:srgbClr val="001E7A"/>
                  </a:outerShdw>
                </a:cont>
                <a:effect ref="fillLine"/>
              </a:effectDag>
            </a:endParaRPr>
          </a:p>
          <a:p>
            <a:pPr>
              <a:buFontTx/>
              <a:buChar char="•"/>
            </a:pPr>
            <a:endParaRPr lang="ru-RU" b="1" dirty="0">
              <a:solidFill>
                <a:srgbClr val="0033CC"/>
              </a:solidFill>
              <a:effectDag name="">
                <a:cont type="tree" name="">
                  <a:effect ref="fillLine"/>
                  <a:outerShdw dist="38100" dir="13500000" algn="br">
                    <a:srgbClr val="5580FF"/>
                  </a:outerShdw>
                </a:cont>
                <a:cont type="tree" name="">
                  <a:effect ref="fillLine"/>
                  <a:outerShdw dist="38100" dir="2700000" algn="tl">
                    <a:srgbClr val="001E7A"/>
                  </a:outerShdw>
                </a:cont>
                <a:effect ref="fillLine"/>
              </a:effectDag>
            </a:endParaRPr>
          </a:p>
          <a:p>
            <a:pPr>
              <a:buFontTx/>
              <a:buChar char="•"/>
            </a:pPr>
            <a:r>
              <a:rPr lang="ru-RU" b="1" dirty="0">
                <a:solidFill>
                  <a:srgbClr val="0033CC"/>
                </a:solidFill>
                <a:effectDag name="">
                  <a:cont type="tree" name="">
                    <a:effect ref="fillLine"/>
                    <a:outerShdw dist="38100" dir="13500000" algn="br">
                      <a:srgbClr val="5580FF"/>
                    </a:outerShdw>
                  </a:cont>
                  <a:cont type="tree" name="">
                    <a:effect ref="fillLine"/>
                    <a:outerShdw dist="38100" dir="2700000" algn="tl">
                      <a:srgbClr val="001E7A"/>
                    </a:outerShdw>
                  </a:cont>
                  <a:effect ref="fillLine"/>
                </a:effectDag>
                <a:cs typeface="Times New Roman" pitchFamily="18" charset="0"/>
              </a:rPr>
              <a:t>Страховой бизнес</a:t>
            </a:r>
          </a:p>
          <a:p>
            <a:endParaRPr lang="ru-RU" dirty="0"/>
          </a:p>
        </p:txBody>
      </p:sp>
      <p:sp>
        <p:nvSpPr>
          <p:cNvPr id="4" name="WordArt 2"/>
          <p:cNvSpPr>
            <a:spLocks noGrp="1" noChangeArrowheads="1" noChangeShapeType="1" noTextEdit="1"/>
          </p:cNvSpPr>
          <p:nvPr>
            <p:ph type="title"/>
          </p:nvPr>
        </p:nvSpPr>
        <p:spPr bwMode="auto">
          <a:prstGeom prst="rect">
            <a:avLst/>
          </a:prstGeom>
        </p:spPr>
        <p:txBody>
          <a:bodyPr wrap="none" fromWordArt="1">
            <a:prstTxWarp prst="textPlain">
              <a:avLst>
                <a:gd name="adj" fmla="val 50000"/>
              </a:avLst>
            </a:prstTxWarp>
          </a:bodyPr>
          <a:lstStyle/>
          <a:p>
            <a:pPr algn="ctr"/>
            <a:r>
              <a:rPr lang="ru-RU" sz="3600" kern="10" dirty="0">
                <a:ln w="15875">
                  <a:solidFill>
                    <a:schemeClr val="tx2"/>
                  </a:solidFill>
                  <a:round/>
                  <a:headEnd/>
                  <a:tailEnd/>
                </a:ln>
                <a:gradFill rotWithShape="0">
                  <a:gsLst>
                    <a:gs pos="0">
                      <a:srgbClr val="FFFFFF"/>
                    </a:gs>
                    <a:gs pos="50000">
                      <a:srgbClr val="FFFFFF">
                        <a:gamma/>
                        <a:shade val="46275"/>
                        <a:invGamma/>
                      </a:srgbClr>
                    </a:gs>
                    <a:gs pos="100000">
                      <a:srgbClr val="FFFFFF"/>
                    </a:gs>
                  </a:gsLst>
                  <a:lin ang="5400000" scaled="1"/>
                </a:gradFill>
                <a:effectLst>
                  <a:outerShdw dist="35921" dir="2700000" algn="ctr" rotWithShape="0">
                    <a:srgbClr val="C0C0C0"/>
                  </a:outerShdw>
                </a:effectLst>
                <a:latin typeface="Impact"/>
              </a:rPr>
              <a:t>Виды бизнеса</a:t>
            </a:r>
          </a:p>
        </p:txBody>
      </p:sp>
      <p:sp>
        <p:nvSpPr>
          <p:cNvPr id="2" name="Місце для нижнього колонтитула 1"/>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267354838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323528" y="548680"/>
            <a:ext cx="8363272" cy="5577483"/>
          </a:xfrm>
        </p:spPr>
        <p:txBody>
          <a:bodyPr>
            <a:normAutofit fontScale="77500" lnSpcReduction="20000"/>
          </a:bodyPr>
          <a:lstStyle/>
          <a:p>
            <a:pPr marL="0" indent="0">
              <a:buNone/>
            </a:pPr>
            <a:r>
              <a:rPr lang="ru-RU" b="1" dirty="0" smtClean="0"/>
              <a:t>Производственный </a:t>
            </a:r>
            <a:r>
              <a:rPr lang="ru-RU" b="1" dirty="0"/>
              <a:t>бизнес </a:t>
            </a:r>
            <a:r>
              <a:rPr lang="ru-RU" dirty="0"/>
              <a:t>– это производство товаров, выполнение строительных работ, транспортировка грузов и пассажиров, услуги связи, коммунальные и бытовые услуги, производство информации, выпуск печатной продукции. </a:t>
            </a:r>
            <a:br>
              <a:rPr lang="ru-RU" dirty="0"/>
            </a:br>
            <a:r>
              <a:rPr lang="ru-RU" dirty="0"/>
              <a:t>Схема производственного предпринимательства следующая: предприниматель приобретает либо арендует основные средства – помещения и оборудование, закупает оборотные средства – материалы и комплектующие, привлекает рабочую силу, приобретает, получает необходимую информацию, осуществляет производство. Выпущенный в результате производства товар продается предпринимателем непосредственно потребителю, либо торговому посреднику. Задача предпринимателя состоит в том, чтобы производство окупилось, чтобы вырученный от продажи товара доход превысил расходы, включая налоги.</a:t>
            </a:r>
          </a:p>
          <a:p>
            <a:endParaRPr lang="ru-RU" dirty="0"/>
          </a:p>
        </p:txBody>
      </p:sp>
      <p:sp>
        <p:nvSpPr>
          <p:cNvPr id="2" name="Місце для нижнього колонтитула 1"/>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130394729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9512" y="260648"/>
            <a:ext cx="8507288" cy="5865515"/>
          </a:xfrm>
        </p:spPr>
        <p:txBody>
          <a:bodyPr>
            <a:normAutofit fontScale="32500" lnSpcReduction="20000"/>
          </a:bodyPr>
          <a:lstStyle/>
          <a:p>
            <a:pPr marL="0" indent="0">
              <a:buNone/>
            </a:pPr>
            <a:r>
              <a:rPr lang="ru-RU" sz="6000" b="1" dirty="0" smtClean="0"/>
              <a:t>Торговый бизнес. </a:t>
            </a:r>
          </a:p>
          <a:p>
            <a:pPr marL="0" indent="0">
              <a:buNone/>
            </a:pPr>
            <a:r>
              <a:rPr lang="ru-RU" sz="6000" dirty="0" smtClean="0"/>
              <a:t>Одной из традиционных и самых популярных сфер бизнеса в России всегда была   торговля. Торговля стара как мир. Первые упоминания об отечественных купцах найдены в древнерусских летописях ещё X века. Занятия торговлей считалось делом, необходимым обществу, и почётным поприщем, способным принести славу торговому человеку или погубить его честь. Новгородцы </a:t>
            </a:r>
            <a:r>
              <a:rPr lang="ru-RU" sz="6000" dirty="0" err="1" smtClean="0"/>
              <a:t>Сотко</a:t>
            </a:r>
            <a:r>
              <a:rPr lang="ru-RU" sz="6000" dirty="0" smtClean="0"/>
              <a:t> Сытин и </a:t>
            </a:r>
            <a:r>
              <a:rPr lang="ru-RU" sz="6000" dirty="0" err="1" smtClean="0"/>
              <a:t>Гюрата</a:t>
            </a:r>
            <a:r>
              <a:rPr lang="ru-RU" sz="6000" dirty="0" smtClean="0"/>
              <a:t> Роговин стали знаменитыми людьми благодаря тому, что в качестве предпринимательской деятельности они избрали торговлю, которая на протяжении веков была и куском хлеба, и источником обогащения, и средством объединения русских земель и налаживания связей с соседними государствами.  В 1724 году вышло в свет сочинение торгового человека Ивана </a:t>
            </a:r>
            <a:r>
              <a:rPr lang="ru-RU" sz="6000" dirty="0" err="1" smtClean="0"/>
              <a:t>Посошкова</a:t>
            </a:r>
            <a:r>
              <a:rPr lang="ru-RU" sz="6000" dirty="0" smtClean="0"/>
              <a:t> "О скудости и богатстве", в котором он писал: "Торг – дело великое! Купечеством всякое царство </a:t>
            </a:r>
            <a:r>
              <a:rPr lang="ru-RU" sz="6000" dirty="0" err="1" smtClean="0"/>
              <a:t>богатится</a:t>
            </a:r>
            <a:r>
              <a:rPr lang="ru-RU" sz="6000" dirty="0" smtClean="0"/>
              <a:t>, а без купечества никакое и малое государство быть не может». Прошло немало лет, а слова эти не потеряли своего значения и сегодня. От мала до велика все россияне меняют шило на мыло и при этом из сил выбиваются, чтобы еще и копейку заработать. Все мы, и стар, и млад, выступаем то в роли продавца, то в роли покупателя, но для некоторых торг стал делом жизни и тем самым шансом получить выигрышный билет в лотерее на удачу.   Торговый  бизнес является сегодня наиболее привлекательным для многих россиян, т.к. открывает возможность получить прибыль быстрее и проще. В действительности этот бизнес требует много усилий, забот и риска.</a:t>
            </a:r>
          </a:p>
          <a:p>
            <a:endParaRPr lang="ru-RU" dirty="0"/>
          </a:p>
        </p:txBody>
      </p:sp>
      <p:sp>
        <p:nvSpPr>
          <p:cNvPr id="2" name="Місце для нижнього колонтитула 1"/>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226504032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251520" y="260648"/>
            <a:ext cx="8435280" cy="6264696"/>
          </a:xfrm>
        </p:spPr>
        <p:txBody>
          <a:bodyPr>
            <a:normAutofit fontScale="55000" lnSpcReduction="20000"/>
          </a:bodyPr>
          <a:lstStyle/>
          <a:p>
            <a:pPr marL="0" indent="0">
              <a:buNone/>
            </a:pPr>
            <a:r>
              <a:rPr lang="ru-RU" b="1" dirty="0" smtClean="0"/>
              <a:t>Финансовый бизнес </a:t>
            </a:r>
            <a:r>
              <a:rPr lang="ru-RU" dirty="0" smtClean="0"/>
              <a:t>– выражается  в оказании финансовых услуг и представлен, в основном, банками.</a:t>
            </a:r>
          </a:p>
          <a:p>
            <a:pPr marL="0" indent="0">
              <a:buNone/>
            </a:pPr>
            <a:r>
              <a:rPr lang="ru-RU" dirty="0" smtClean="0"/>
              <a:t>Многие функции современных банков известны ещё с древности. Дошедшие до нас письменные источники древнего Вавилона свидетельствуют о широком распространении ссуд под проценты. Менялы из греческих городов – государств (около 700 г. до н.э.) принимали вклады и давали ссуды под залог имущества. Однако лишь в 11-14 </a:t>
            </a:r>
            <a:r>
              <a:rPr lang="ru-RU" dirty="0" err="1" smtClean="0"/>
              <a:t>в.в</a:t>
            </a:r>
            <a:r>
              <a:rPr lang="ru-RU" dirty="0" smtClean="0"/>
              <a:t>., когда в Западной Европе наблюдался значительный рост населения, производства и торговли, банковская деятельность оживилась и стала играть важную роль в жизни общества.       </a:t>
            </a:r>
          </a:p>
          <a:p>
            <a:pPr marL="0" indent="0">
              <a:buNone/>
            </a:pPr>
            <a:r>
              <a:rPr lang="ru-RU" b="1" dirty="0" smtClean="0"/>
              <a:t>Банк </a:t>
            </a:r>
            <a:r>
              <a:rPr lang="ru-RU" dirty="0" smtClean="0"/>
              <a:t>(от итал. </a:t>
            </a:r>
            <a:r>
              <a:rPr lang="ru-RU" i="1" dirty="0" err="1" smtClean="0"/>
              <a:t>banco</a:t>
            </a:r>
            <a:r>
              <a:rPr lang="ru-RU" dirty="0" smtClean="0"/>
              <a:t> — лавка, стол, на которых менялы раскладывали монеты) —финансово – кредитное учреждение, основной функцией которого является оказание финансовых услуг юридическим и физическим лицам. В соответствии с российским законодательством, банк имеет исключительное право осуществлять следующие банковские операции: привлекать во вклады денежные средства физических и юридических лиц, размещать эти средства от своего имени на счетах, открывать и вести банковские счета юридических и физических лиц. Эти операции банк осуществляет на основании лицензии (специального разрешения) Центрального банка Российской Федерации.  Для того, чтобы получить лицензию, банк должен иметь уставной капитал. Считается, что основным источником доходов банка является доход получаемый от разницы между процентами по вкладам в банке (депозитам) и процентами по кредитам. Дополнительно банки зарабатывают комиссионные на конвертации валют, услугах по проведению платежей, сдачи в аренду банковских сейфов для хранения ценностей, других дополнительных услугах.</a:t>
            </a:r>
          </a:p>
          <a:p>
            <a:pPr marL="0" indent="0">
              <a:buNone/>
            </a:pPr>
            <a:endParaRPr lang="ru-RU" dirty="0"/>
          </a:p>
        </p:txBody>
      </p:sp>
      <p:sp>
        <p:nvSpPr>
          <p:cNvPr id="2" name="Місце для нижнього колонтитула 1"/>
          <p:cNvSpPr>
            <a:spLocks noGrp="1"/>
          </p:cNvSpPr>
          <p:nvPr>
            <p:ph type="ftr" sz="quarter" idx="11"/>
          </p:nvPr>
        </p:nvSpPr>
        <p:spPr/>
        <p:txBody>
          <a:bodyPr/>
          <a:lstStyle/>
          <a:p>
            <a:r>
              <a:rPr lang="pl-PL" smtClean="0"/>
              <a:t>www.sliderpoint.org</a:t>
            </a:r>
            <a:endParaRPr lang="ru-RU"/>
          </a:p>
        </p:txBody>
      </p:sp>
    </p:spTree>
    <p:extLst>
      <p:ext uri="{BB962C8B-B14F-4D97-AF65-F5344CB8AC3E}">
        <p14:creationId xmlns:p14="http://schemas.microsoft.com/office/powerpoint/2010/main" val="343221002"/>
      </p:ext>
    </p:extLst>
  </p:cSld>
  <p:clrMapOvr>
    <a:masterClrMapping/>
  </p:clrMapOvr>
  <p:timing>
    <p:tnLst>
      <p:par>
        <p:cTn id="1" dur="indefinite" restart="never" nodeType="tmRoot"/>
      </p:par>
    </p:tnLst>
  </p:timing>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Тема Office">
  <a:themeElements>
    <a:clrScheme name="Стандартна">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47</TotalTime>
  <Words>2107</Words>
  <Application>Microsoft Office PowerPoint</Application>
  <PresentationFormat>Екран (4:3)</PresentationFormat>
  <Paragraphs>158</Paragraphs>
  <Slides>13</Slides>
  <Notes>13</Notes>
  <HiddenSlides>0</HiddenSlides>
  <MMClips>0</MMClips>
  <ScaleCrop>false</ScaleCrop>
  <HeadingPairs>
    <vt:vector size="4" baseType="variant">
      <vt:variant>
        <vt:lpstr>Тема</vt:lpstr>
      </vt:variant>
      <vt:variant>
        <vt:i4>1</vt:i4>
      </vt:variant>
      <vt:variant>
        <vt:lpstr>Заголовки слайдів</vt:lpstr>
      </vt:variant>
      <vt:variant>
        <vt:i4>13</vt:i4>
      </vt:variant>
    </vt:vector>
  </HeadingPairs>
  <TitlesOfParts>
    <vt:vector size="14" baseType="lpstr">
      <vt:lpstr>Тема Office</vt:lpstr>
      <vt:lpstr>Виды и формы бизнеса</vt:lpstr>
      <vt:lpstr>Основные вопросы темы</vt:lpstr>
      <vt:lpstr>Презентація PowerPoint</vt:lpstr>
      <vt:lpstr>Конституция РФ</vt:lpstr>
      <vt:lpstr>Закончите предложение  </vt:lpstr>
      <vt:lpstr>Виды бизнеса</vt:lpstr>
      <vt:lpstr>Презентація PowerPoint</vt:lpstr>
      <vt:lpstr>Презентація PowerPoint</vt:lpstr>
      <vt:lpstr>Презентація PowerPoint</vt:lpstr>
      <vt:lpstr>Презентація PowerPoint</vt:lpstr>
      <vt:lpstr>Презентація PowerPoint</vt:lpstr>
      <vt:lpstr>Домашнее задание</vt:lpstr>
      <vt:lpstr>Презентація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Виды и формы бизнеса</dc:title>
  <dc:creator>phantomm</dc:creator>
  <cp:lastModifiedBy>LEGION</cp:lastModifiedBy>
  <cp:revision>8</cp:revision>
  <dcterms:created xsi:type="dcterms:W3CDTF">2013-04-08T07:33:19Z</dcterms:created>
  <dcterms:modified xsi:type="dcterms:W3CDTF">2016-01-05T12:44:17Z</dcterms:modified>
</cp:coreProperties>
</file>

<file path=docProps/thumbnail.jpeg>
</file>