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20"/>
  </p:notesMasterIdLst>
  <p:sldIdLst>
    <p:sldId id="256" r:id="rId2"/>
    <p:sldId id="278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80" r:id="rId11"/>
    <p:sldId id="272" r:id="rId12"/>
    <p:sldId id="274" r:id="rId13"/>
    <p:sldId id="275" r:id="rId14"/>
    <p:sldId id="276" r:id="rId15"/>
    <p:sldId id="277" r:id="rId16"/>
    <p:sldId id="261" r:id="rId17"/>
    <p:sldId id="262" r:id="rId18"/>
    <p:sldId id="279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CC0099"/>
    <a:srgbClr val="CC66FF"/>
    <a:srgbClr val="FADE0E"/>
    <a:srgbClr val="F1EC24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3FB698-9B7E-44A4-BEBA-BE273EC4F02F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/>
      <dgm:spPr/>
    </dgm:pt>
    <dgm:pt modelId="{E9E5EF4F-3813-40B9-9BBA-27D9583EFC6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uk-UA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cs typeface="Arial" charset="0"/>
            </a:rPr>
            <a:t>организация</a:t>
          </a:r>
        </a:p>
      </dgm:t>
    </dgm:pt>
    <dgm:pt modelId="{110D65A9-78FB-4586-9BF5-97C5A7683084}" type="parTrans" cxnId="{22F3DF1E-3E3A-4D45-BCC7-EFD7CCC2101B}">
      <dgm:prSet/>
      <dgm:spPr/>
    </dgm:pt>
    <dgm:pt modelId="{A6D774AF-BAC0-45A5-9F9B-88918F7146A6}" type="sibTrans" cxnId="{22F3DF1E-3E3A-4D45-BCC7-EFD7CCC2101B}">
      <dgm:prSet/>
      <dgm:spPr/>
    </dgm:pt>
    <dgm:pt modelId="{5408F765-B4D6-4A1C-9E93-0625ACEC5CF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uk-UA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cs typeface="Arial" charset="0"/>
            </a:rPr>
            <a:t>Менеджер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uk-UA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cs typeface="Arial" charset="0"/>
            </a:rPr>
            <a:t> более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uk-UA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cs typeface="Arial" charset="0"/>
            </a:rPr>
            <a:t>высокого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uk-UA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cs typeface="Arial" charset="0"/>
            </a:rPr>
            <a:t>уровня</a:t>
          </a:r>
        </a:p>
      </dgm:t>
    </dgm:pt>
    <dgm:pt modelId="{64AA1E02-9C08-4F91-A671-C4BCE0554A91}" type="parTrans" cxnId="{A1E3A5EA-1BFF-4458-AA55-316E1FE2EF2E}">
      <dgm:prSet/>
      <dgm:spPr/>
    </dgm:pt>
    <dgm:pt modelId="{DB06A266-7820-4F10-ADF7-711C54172B42}" type="sibTrans" cxnId="{A1E3A5EA-1BFF-4458-AA55-316E1FE2EF2E}">
      <dgm:prSet/>
      <dgm:spPr/>
    </dgm:pt>
    <dgm:pt modelId="{1DB9CB5F-E111-482D-80D3-B99D4498DCF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uk-UA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cs typeface="Arial" charset="0"/>
            </a:rPr>
            <a:t>Непосредственный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uk-UA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cs typeface="Arial" charset="0"/>
            </a:rPr>
            <a:t> менеджер</a:t>
          </a:r>
        </a:p>
      </dgm:t>
    </dgm:pt>
    <dgm:pt modelId="{4BA33B5D-31CE-48C8-8269-BF4E3C93D43D}" type="parTrans" cxnId="{353408B2-A677-4FC0-9FF3-B618D9CFE84C}">
      <dgm:prSet/>
      <dgm:spPr/>
    </dgm:pt>
    <dgm:pt modelId="{2286A4F9-145F-4FDF-96CD-AEBE10F51C77}" type="sibTrans" cxnId="{353408B2-A677-4FC0-9FF3-B618D9CFE84C}">
      <dgm:prSet/>
      <dgm:spPr/>
    </dgm:pt>
    <dgm:pt modelId="{DE831767-127A-41DD-9BAA-EC8A8629C88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uk-UA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cs typeface="Arial" charset="0"/>
            </a:rPr>
            <a:t>Сотрудник,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uk-UA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cs typeface="Arial" charset="0"/>
            </a:rPr>
            <a:t>деятельность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uk-UA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cs typeface="Arial" charset="0"/>
            </a:rPr>
            <a:t>которого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uk-UA" b="1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  <a:cs typeface="Arial" charset="0"/>
            </a:rPr>
            <a:t> оценивают</a:t>
          </a:r>
        </a:p>
      </dgm:t>
    </dgm:pt>
    <dgm:pt modelId="{48A6D30E-D78E-4023-9FB3-3CEAF3EBF5BD}" type="parTrans" cxnId="{C11960AE-9FA5-4E2C-84F2-3955E6974682}">
      <dgm:prSet/>
      <dgm:spPr/>
    </dgm:pt>
    <dgm:pt modelId="{6C0D5DFF-C354-4493-BC9F-685E7029A272}" type="sibTrans" cxnId="{C11960AE-9FA5-4E2C-84F2-3955E6974682}">
      <dgm:prSet/>
      <dgm:spPr/>
    </dgm:pt>
    <dgm:pt modelId="{23C8A991-164D-4B9F-B003-C873F6FCCC95}" type="pres">
      <dgm:prSet presAssocID="{983FB698-9B7E-44A4-BEBA-BE273EC4F02F}" presName="compositeShape" presStyleCnt="0">
        <dgm:presLayoutVars>
          <dgm:chMax val="7"/>
          <dgm:dir/>
          <dgm:resizeHandles val="exact"/>
        </dgm:presLayoutVars>
      </dgm:prSet>
      <dgm:spPr/>
    </dgm:pt>
    <dgm:pt modelId="{B10AF816-060C-493B-B158-7074C121175A}" type="pres">
      <dgm:prSet presAssocID="{E9E5EF4F-3813-40B9-9BBA-27D9583EFC6F}" presName="circ1" presStyleLbl="vennNode1" presStyleIdx="0" presStyleCnt="4"/>
      <dgm:spPr/>
      <dgm:t>
        <a:bodyPr/>
        <a:lstStyle/>
        <a:p>
          <a:endParaRPr lang="uk-UA"/>
        </a:p>
      </dgm:t>
    </dgm:pt>
    <dgm:pt modelId="{A86DFC8A-0676-4A32-B4B3-FE377FBEAB62}" type="pres">
      <dgm:prSet presAssocID="{E9E5EF4F-3813-40B9-9BBA-27D9583EFC6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0CA4CF9-5EEC-4559-9B76-B489B12D8896}" type="pres">
      <dgm:prSet presAssocID="{5408F765-B4D6-4A1C-9E93-0625ACEC5CF6}" presName="circ2" presStyleLbl="vennNode1" presStyleIdx="1" presStyleCnt="4"/>
      <dgm:spPr/>
      <dgm:t>
        <a:bodyPr/>
        <a:lstStyle/>
        <a:p>
          <a:endParaRPr lang="uk-UA"/>
        </a:p>
      </dgm:t>
    </dgm:pt>
    <dgm:pt modelId="{A1A3E80F-9AC9-463E-90F9-F16C1D7D8EF0}" type="pres">
      <dgm:prSet presAssocID="{5408F765-B4D6-4A1C-9E93-0625ACEC5CF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12ADEC5-7B9F-4858-BF42-4A1426F30697}" type="pres">
      <dgm:prSet presAssocID="{1DB9CB5F-E111-482D-80D3-B99D4498DCFD}" presName="circ3" presStyleLbl="vennNode1" presStyleIdx="2" presStyleCnt="4"/>
      <dgm:spPr/>
      <dgm:t>
        <a:bodyPr/>
        <a:lstStyle/>
        <a:p>
          <a:endParaRPr lang="uk-UA"/>
        </a:p>
      </dgm:t>
    </dgm:pt>
    <dgm:pt modelId="{A05C9CCD-E973-48E6-B9A0-5DFD89E771C1}" type="pres">
      <dgm:prSet presAssocID="{1DB9CB5F-E111-482D-80D3-B99D4498DCF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598EE5E-2F77-4A05-B1DE-53B3D08ADA75}" type="pres">
      <dgm:prSet presAssocID="{DE831767-127A-41DD-9BAA-EC8A8629C884}" presName="circ4" presStyleLbl="vennNode1" presStyleIdx="3" presStyleCnt="4"/>
      <dgm:spPr/>
      <dgm:t>
        <a:bodyPr/>
        <a:lstStyle/>
        <a:p>
          <a:endParaRPr lang="uk-UA"/>
        </a:p>
      </dgm:t>
    </dgm:pt>
    <dgm:pt modelId="{113617D1-DF45-4C45-836C-8C43F109AADA}" type="pres">
      <dgm:prSet presAssocID="{DE831767-127A-41DD-9BAA-EC8A8629C884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9F341834-B0A8-4853-AF53-43E5F07C0F90}" type="presOf" srcId="{E9E5EF4F-3813-40B9-9BBA-27D9583EFC6F}" destId="{B10AF816-060C-493B-B158-7074C121175A}" srcOrd="0" destOrd="0" presId="urn:microsoft.com/office/officeart/2005/8/layout/venn1"/>
    <dgm:cxn modelId="{E41D1063-86CD-4610-965E-9656DCC96255}" type="presOf" srcId="{983FB698-9B7E-44A4-BEBA-BE273EC4F02F}" destId="{23C8A991-164D-4B9F-B003-C873F6FCCC95}" srcOrd="0" destOrd="0" presId="urn:microsoft.com/office/officeart/2005/8/layout/venn1"/>
    <dgm:cxn modelId="{22F3DF1E-3E3A-4D45-BCC7-EFD7CCC2101B}" srcId="{983FB698-9B7E-44A4-BEBA-BE273EC4F02F}" destId="{E9E5EF4F-3813-40B9-9BBA-27D9583EFC6F}" srcOrd="0" destOrd="0" parTransId="{110D65A9-78FB-4586-9BF5-97C5A7683084}" sibTransId="{A6D774AF-BAC0-45A5-9F9B-88918F7146A6}"/>
    <dgm:cxn modelId="{353408B2-A677-4FC0-9FF3-B618D9CFE84C}" srcId="{983FB698-9B7E-44A4-BEBA-BE273EC4F02F}" destId="{1DB9CB5F-E111-482D-80D3-B99D4498DCFD}" srcOrd="2" destOrd="0" parTransId="{4BA33B5D-31CE-48C8-8269-BF4E3C93D43D}" sibTransId="{2286A4F9-145F-4FDF-96CD-AEBE10F51C77}"/>
    <dgm:cxn modelId="{3B053898-63D1-406F-BE9B-A742BC2E2AEA}" type="presOf" srcId="{1DB9CB5F-E111-482D-80D3-B99D4498DCFD}" destId="{A05C9CCD-E973-48E6-B9A0-5DFD89E771C1}" srcOrd="1" destOrd="0" presId="urn:microsoft.com/office/officeart/2005/8/layout/venn1"/>
    <dgm:cxn modelId="{10F22D47-5765-4464-A4FE-E716724BD4C6}" type="presOf" srcId="{DE831767-127A-41DD-9BAA-EC8A8629C884}" destId="{9598EE5E-2F77-4A05-B1DE-53B3D08ADA75}" srcOrd="0" destOrd="0" presId="urn:microsoft.com/office/officeart/2005/8/layout/venn1"/>
    <dgm:cxn modelId="{3E8FC826-B0F5-49F4-BAA3-1B04A155DEF4}" type="presOf" srcId="{E9E5EF4F-3813-40B9-9BBA-27D9583EFC6F}" destId="{A86DFC8A-0676-4A32-B4B3-FE377FBEAB62}" srcOrd="1" destOrd="0" presId="urn:microsoft.com/office/officeart/2005/8/layout/venn1"/>
    <dgm:cxn modelId="{C11960AE-9FA5-4E2C-84F2-3955E6974682}" srcId="{983FB698-9B7E-44A4-BEBA-BE273EC4F02F}" destId="{DE831767-127A-41DD-9BAA-EC8A8629C884}" srcOrd="3" destOrd="0" parTransId="{48A6D30E-D78E-4023-9FB3-3CEAF3EBF5BD}" sibTransId="{6C0D5DFF-C354-4493-BC9F-685E7029A272}"/>
    <dgm:cxn modelId="{96C127EF-90C8-47A4-A4AD-5841895DEF0F}" type="presOf" srcId="{1DB9CB5F-E111-482D-80D3-B99D4498DCFD}" destId="{312ADEC5-7B9F-4858-BF42-4A1426F30697}" srcOrd="0" destOrd="0" presId="urn:microsoft.com/office/officeart/2005/8/layout/venn1"/>
    <dgm:cxn modelId="{AF6E0371-0073-4BCC-8B13-4EE0DA48B9A7}" type="presOf" srcId="{5408F765-B4D6-4A1C-9E93-0625ACEC5CF6}" destId="{80CA4CF9-5EEC-4559-9B76-B489B12D8896}" srcOrd="0" destOrd="0" presId="urn:microsoft.com/office/officeart/2005/8/layout/venn1"/>
    <dgm:cxn modelId="{A1E3A5EA-1BFF-4458-AA55-316E1FE2EF2E}" srcId="{983FB698-9B7E-44A4-BEBA-BE273EC4F02F}" destId="{5408F765-B4D6-4A1C-9E93-0625ACEC5CF6}" srcOrd="1" destOrd="0" parTransId="{64AA1E02-9C08-4F91-A671-C4BCE0554A91}" sibTransId="{DB06A266-7820-4F10-ADF7-711C54172B42}"/>
    <dgm:cxn modelId="{3A495196-E7F2-46F7-B9B6-52D6573EAEC0}" type="presOf" srcId="{5408F765-B4D6-4A1C-9E93-0625ACEC5CF6}" destId="{A1A3E80F-9AC9-463E-90F9-F16C1D7D8EF0}" srcOrd="1" destOrd="0" presId="urn:microsoft.com/office/officeart/2005/8/layout/venn1"/>
    <dgm:cxn modelId="{E234AD13-9643-4185-9FA8-C8AFBCCAA1CD}" type="presOf" srcId="{DE831767-127A-41DD-9BAA-EC8A8629C884}" destId="{113617D1-DF45-4C45-836C-8C43F109AADA}" srcOrd="1" destOrd="0" presId="urn:microsoft.com/office/officeart/2005/8/layout/venn1"/>
    <dgm:cxn modelId="{90983191-B597-45DE-97CB-442174C102E4}" type="presParOf" srcId="{23C8A991-164D-4B9F-B003-C873F6FCCC95}" destId="{B10AF816-060C-493B-B158-7074C121175A}" srcOrd="0" destOrd="0" presId="urn:microsoft.com/office/officeart/2005/8/layout/venn1"/>
    <dgm:cxn modelId="{974AEC28-F868-49E6-9651-80573B786D7E}" type="presParOf" srcId="{23C8A991-164D-4B9F-B003-C873F6FCCC95}" destId="{A86DFC8A-0676-4A32-B4B3-FE377FBEAB62}" srcOrd="1" destOrd="0" presId="urn:microsoft.com/office/officeart/2005/8/layout/venn1"/>
    <dgm:cxn modelId="{F8F980DC-B422-4C9D-B477-7C8E3E35F319}" type="presParOf" srcId="{23C8A991-164D-4B9F-B003-C873F6FCCC95}" destId="{80CA4CF9-5EEC-4559-9B76-B489B12D8896}" srcOrd="2" destOrd="0" presId="urn:microsoft.com/office/officeart/2005/8/layout/venn1"/>
    <dgm:cxn modelId="{D869F240-30B1-4166-A4BC-9089C6D170D1}" type="presParOf" srcId="{23C8A991-164D-4B9F-B003-C873F6FCCC95}" destId="{A1A3E80F-9AC9-463E-90F9-F16C1D7D8EF0}" srcOrd="3" destOrd="0" presId="urn:microsoft.com/office/officeart/2005/8/layout/venn1"/>
    <dgm:cxn modelId="{52786A57-D9B1-4B4A-920D-3648EBFC4776}" type="presParOf" srcId="{23C8A991-164D-4B9F-B003-C873F6FCCC95}" destId="{312ADEC5-7B9F-4858-BF42-4A1426F30697}" srcOrd="4" destOrd="0" presId="urn:microsoft.com/office/officeart/2005/8/layout/venn1"/>
    <dgm:cxn modelId="{CD272BF3-85A5-467F-9115-232364102C25}" type="presParOf" srcId="{23C8A991-164D-4B9F-B003-C873F6FCCC95}" destId="{A05C9CCD-E973-48E6-B9A0-5DFD89E771C1}" srcOrd="5" destOrd="0" presId="urn:microsoft.com/office/officeart/2005/8/layout/venn1"/>
    <dgm:cxn modelId="{18E53750-24D2-427D-9FA5-907737E492C8}" type="presParOf" srcId="{23C8A991-164D-4B9F-B003-C873F6FCCC95}" destId="{9598EE5E-2F77-4A05-B1DE-53B3D08ADA75}" srcOrd="6" destOrd="0" presId="urn:microsoft.com/office/officeart/2005/8/layout/venn1"/>
    <dgm:cxn modelId="{C7203CEA-B38E-4C33-8EF0-E34939FE9DD5}" type="presParOf" srcId="{23C8A991-164D-4B9F-B003-C873F6FCCC95}" destId="{113617D1-DF45-4C45-836C-8C43F109AADA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F6AABC1-05A8-4BC0-8002-3B778FE6A62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5338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ru-RU" smtClean="0"/>
              <a:t>УПРАВЛЕНИЕ ПЕРСОНАЛОМ</a:t>
            </a:r>
          </a:p>
          <a:p>
            <a:endParaRPr lang="ru-RU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УПРАВЛЕНИЕ ПЕРСОНАЛОМ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ru-RU" smtClean="0"/>
              <a:t>Принципы управления персоналом:</a:t>
            </a:r>
          </a:p>
          <a:p>
            <a:r>
              <a:rPr lang="ru-RU" smtClean="0"/>
              <a:t>1. Принцип подбора кадров</a:t>
            </a:r>
          </a:p>
          <a:p>
            <a:r>
              <a:rPr lang="ru-RU" smtClean="0"/>
              <a:t>2. Принцип преемственности</a:t>
            </a:r>
          </a:p>
          <a:p>
            <a:r>
              <a:rPr lang="ru-RU" smtClean="0"/>
              <a:t>3. Принцип профессионального и должностного продвижения кадров</a:t>
            </a:r>
          </a:p>
          <a:p>
            <a:r>
              <a:rPr lang="ru-RU" smtClean="0"/>
              <a:t>4. Принцип открытого соревнования</a:t>
            </a:r>
          </a:p>
          <a:p>
            <a:r>
              <a:rPr lang="ru-RU" smtClean="0"/>
              <a:t>5. Принцип сочетания доверия к кадрам с проверкой исполнения.</a:t>
            </a:r>
          </a:p>
          <a:p>
            <a:r>
              <a:rPr lang="ru-RU" smtClean="0"/>
              <a:t>6. Принцип демократизации работы с кадрами.</a:t>
            </a:r>
          </a:p>
          <a:p>
            <a:r>
              <a:rPr lang="ru-RU" smtClean="0"/>
              <a:t>7. Принцип системности работы с кадрами.</a:t>
            </a:r>
          </a:p>
          <a:p>
            <a:r>
              <a:rPr lang="ru-RU" smtClean="0"/>
              <a:t>8. Принцип адаптивности к условиям современного хозяйственного механизма.</a:t>
            </a:r>
          </a:p>
          <a:p>
            <a:endParaRPr lang="ru-RU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Принципы управления персоналом:</a:t>
            </a:r>
          </a:p>
          <a:p>
            <a:pPr eaLnBrk="1" hangingPunct="1"/>
            <a:r>
              <a:rPr lang="ru-RU" smtClean="0"/>
              <a:t>1. Принцип подбора кадров</a:t>
            </a:r>
          </a:p>
          <a:p>
            <a:pPr eaLnBrk="1" hangingPunct="1"/>
            <a:r>
              <a:rPr lang="ru-RU" smtClean="0"/>
              <a:t>2. Принцип преемственности</a:t>
            </a:r>
          </a:p>
          <a:p>
            <a:pPr eaLnBrk="1" hangingPunct="1"/>
            <a:r>
              <a:rPr lang="ru-RU" smtClean="0"/>
              <a:t>3. Принцип профессионального и должностного продвижения кадров</a:t>
            </a:r>
          </a:p>
          <a:p>
            <a:pPr eaLnBrk="1" hangingPunct="1"/>
            <a:r>
              <a:rPr lang="ru-RU" smtClean="0"/>
              <a:t>4. Принцип открытого соревнования</a:t>
            </a:r>
          </a:p>
          <a:p>
            <a:pPr eaLnBrk="1" hangingPunct="1"/>
            <a:r>
              <a:rPr lang="ru-RU" smtClean="0"/>
              <a:t>5. Принцип сочетания доверия к кадрам с проверкой исполнения.</a:t>
            </a:r>
          </a:p>
          <a:p>
            <a:pPr eaLnBrk="1" hangingPunct="1"/>
            <a:r>
              <a:rPr lang="ru-RU" smtClean="0"/>
              <a:t>6. Принцип демократизации работы с кадрами.</a:t>
            </a:r>
          </a:p>
          <a:p>
            <a:pPr eaLnBrk="1" hangingPunct="1"/>
            <a:r>
              <a:rPr lang="ru-RU" smtClean="0"/>
              <a:t>7. Принцип системности работы с кадрами.</a:t>
            </a:r>
          </a:p>
          <a:p>
            <a:pPr eaLnBrk="1" hangingPunct="1"/>
            <a:r>
              <a:rPr lang="ru-RU" smtClean="0"/>
              <a:t>8. Принцип адаптивности к условиям современного хозяйственного механизма.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endParaRPr lang="ru-RU" smtClean="0"/>
          </a:p>
          <a:p>
            <a:endParaRPr lang="ru-RU" smtClean="0"/>
          </a:p>
          <a:p>
            <a:r>
              <a:rPr lang="ru-RU" smtClean="0"/>
              <a:t> • Производственный (рабочие)</a:t>
            </a:r>
          </a:p>
          <a:p>
            <a:endParaRPr lang="ru-RU" smtClean="0"/>
          </a:p>
          <a:p>
            <a:r>
              <a:rPr lang="ru-RU" smtClean="0"/>
              <a:t> • Управленческий (служащие)</a:t>
            </a:r>
          </a:p>
          <a:p>
            <a:endParaRPr lang="ru-RU" smtClean="0"/>
          </a:p>
          <a:p>
            <a:r>
              <a:rPr lang="ru-RU" smtClean="0"/>
              <a:t> • Основные</a:t>
            </a:r>
          </a:p>
          <a:p>
            <a:endParaRPr lang="ru-RU" smtClean="0"/>
          </a:p>
          <a:p>
            <a:r>
              <a:rPr lang="ru-RU" smtClean="0"/>
              <a:t> • Вспомогательные</a:t>
            </a:r>
          </a:p>
          <a:p>
            <a:endParaRPr lang="ru-RU" smtClean="0"/>
          </a:p>
          <a:p>
            <a:r>
              <a:rPr lang="ru-RU" smtClean="0"/>
              <a:t> • Руководители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 • Специалисты:</a:t>
            </a:r>
          </a:p>
          <a:p>
            <a:r>
              <a:rPr lang="ru-RU" smtClean="0"/>
              <a:t> </a:t>
            </a:r>
          </a:p>
          <a:p>
            <a:r>
              <a:rPr lang="ru-RU" smtClean="0"/>
              <a:t>классификация персонала</a:t>
            </a:r>
          </a:p>
          <a:p>
            <a:r>
              <a:rPr lang="ru-RU" smtClean="0"/>
              <a:t>функциональные</a:t>
            </a:r>
          </a:p>
          <a:p>
            <a:r>
              <a:rPr lang="ru-RU" smtClean="0"/>
              <a:t>Инженеры </a:t>
            </a:r>
          </a:p>
          <a:p>
            <a:r>
              <a:rPr lang="ru-RU" smtClean="0"/>
              <a:t>технические</a:t>
            </a:r>
            <a:endParaRPr lang="ru-RU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 • Производственный (рабочие)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 • Управленческий (служащие)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 • Основные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 • Вспомогательные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 • Руководители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 • Специалисты:</a:t>
            </a:r>
          </a:p>
          <a:p>
            <a:pPr eaLnBrk="1" hangingPunct="1"/>
            <a:r>
              <a:rPr lang="ru-RU" smtClean="0"/>
              <a:t> </a:t>
            </a:r>
          </a:p>
          <a:p>
            <a:pPr eaLnBrk="1" hangingPunct="1"/>
            <a:r>
              <a:rPr lang="ru-RU" smtClean="0"/>
              <a:t>классификация персонала</a:t>
            </a:r>
          </a:p>
          <a:p>
            <a:pPr eaLnBrk="1" hangingPunct="1"/>
            <a:r>
              <a:rPr lang="ru-RU" smtClean="0"/>
              <a:t>функциональные</a:t>
            </a:r>
          </a:p>
          <a:p>
            <a:pPr eaLnBrk="1" hangingPunct="1"/>
            <a:r>
              <a:rPr lang="ru-RU" smtClean="0"/>
              <a:t>Инженеры </a:t>
            </a:r>
          </a:p>
          <a:p>
            <a:pPr eaLnBrk="1" hangingPunct="1"/>
            <a:r>
              <a:rPr lang="ru-RU" smtClean="0"/>
              <a:t>технические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ru-RU" smtClean="0"/>
              <a:t>Профессиональная ориентация и адаптация выступают важным составным элементом системы подготовки кадров являются регулятором связи между системой образования и практической деятельностью. Это основа удовлетворения потребностей организации в рабочей силе.</a:t>
            </a:r>
          </a:p>
          <a:p>
            <a:endParaRPr lang="ru-RU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Профессиональная ориентация и адаптация выступают важным составным элементом системы подготовки кадров являются регулятором связи между системой образования и практической деятельностью. Это основа удовлетворения потребностей организации в рабочей силе.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ru-RU" smtClean="0"/>
              <a:t>Профессиональная ориентация</a:t>
            </a:r>
          </a:p>
          <a:p>
            <a:r>
              <a:rPr lang="ru-RU" smtClean="0"/>
              <a:t> =</a:t>
            </a:r>
          </a:p>
          <a:p>
            <a:r>
              <a:rPr lang="ru-RU" smtClean="0"/>
              <a:t>представляет собой систему мер, включающую предоставление информации и консультаций необходимых человеку для выбора профессии, в наибольшей степени соответствующей его личным способностям и особенностям, а также требующейся на рынке труда.</a:t>
            </a:r>
          </a:p>
          <a:p>
            <a:endParaRPr lang="ru-RU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Профессиональная ориентация</a:t>
            </a:r>
          </a:p>
          <a:p>
            <a:pPr eaLnBrk="1" hangingPunct="1"/>
            <a:r>
              <a:rPr lang="ru-RU" smtClean="0"/>
              <a:t> =</a:t>
            </a:r>
          </a:p>
          <a:p>
            <a:pPr eaLnBrk="1" hangingPunct="1"/>
            <a:r>
              <a:rPr lang="ru-RU" smtClean="0"/>
              <a:t>представляет собой систему мер, включающую предоставление информации и консультаций необходимых человеку для выбора профессии, в наибольшей степени соответствующей его личным способностям и особенностям, а также требующейся на рынке труда.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ru-RU" smtClean="0"/>
              <a:t>Механизм управления профориентацией.</a:t>
            </a:r>
          </a:p>
          <a:p>
            <a:endParaRPr lang="ru-RU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Механизм управления профориентацией.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ru-RU" smtClean="0"/>
              <a:t>Виды адаптации</a:t>
            </a:r>
          </a:p>
          <a:p>
            <a:endParaRPr lang="ru-RU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Виды адаптации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ru-RU" smtClean="0"/>
              <a:t>в формальной системе оценки могут быть заинтересованые:</a:t>
            </a:r>
          </a:p>
          <a:p>
            <a:endParaRPr lang="ru-RU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в формальной системе оценки могут быть заинтересованые: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ru-RU" smtClean="0"/>
              <a:t>Цели оценки персонала</a:t>
            </a:r>
          </a:p>
          <a:p>
            <a:r>
              <a:rPr lang="ru-RU" smtClean="0"/>
              <a:t>• улучшение текущей деятельности;</a:t>
            </a:r>
          </a:p>
          <a:p>
            <a:r>
              <a:rPr lang="ru-RU" smtClean="0"/>
              <a:t>• определение производственных целей и задач;</a:t>
            </a:r>
          </a:p>
          <a:p>
            <a:r>
              <a:rPr lang="ru-RU" smtClean="0"/>
              <a:t>• оценку потребностей в обучении/развитии.</a:t>
            </a:r>
          </a:p>
          <a:p>
            <a:endParaRPr lang="ru-RU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Цели оценки персонала</a:t>
            </a:r>
          </a:p>
          <a:p>
            <a:pPr eaLnBrk="1" hangingPunct="1"/>
            <a:r>
              <a:rPr lang="ru-RU" smtClean="0"/>
              <a:t>• улучшение текущей деятельности;</a:t>
            </a:r>
          </a:p>
          <a:p>
            <a:pPr eaLnBrk="1" hangingPunct="1"/>
            <a:r>
              <a:rPr lang="ru-RU" smtClean="0"/>
              <a:t>• определение производственных целей и задач;</a:t>
            </a:r>
          </a:p>
          <a:p>
            <a:pPr eaLnBrk="1" hangingPunct="1"/>
            <a:r>
              <a:rPr lang="ru-RU" smtClean="0"/>
              <a:t>• оценку потребностей в обучении/развитии.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ru-RU" smtClean="0"/>
              <a:t>конец</a:t>
            </a:r>
          </a:p>
          <a:p>
            <a:endParaRPr lang="ru-RU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конец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ru-RU" smtClean="0"/>
              <a:t>Управление персоналом </a:t>
            </a:r>
          </a:p>
          <a:p>
            <a:r>
              <a:rPr lang="ru-RU" smtClean="0"/>
              <a:t>= </a:t>
            </a:r>
          </a:p>
          <a:p>
            <a:r>
              <a:rPr lang="ru-RU" smtClean="0"/>
              <a:t>управление человеческими ресурсами</a:t>
            </a:r>
          </a:p>
          <a:p>
            <a:endParaRPr lang="ru-RU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Управление персоналом </a:t>
            </a:r>
          </a:p>
          <a:p>
            <a:pPr eaLnBrk="1" hangingPunct="1"/>
            <a:r>
              <a:rPr lang="ru-RU" smtClean="0"/>
              <a:t>= </a:t>
            </a:r>
          </a:p>
          <a:p>
            <a:pPr eaLnBrk="1" hangingPunct="1"/>
            <a:r>
              <a:rPr lang="ru-RU" smtClean="0"/>
              <a:t>управление человеческими ресурсами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ru-RU" smtClean="0"/>
              <a:t>совокупность всех человеческих ресурсов, которыми обладает организация:</a:t>
            </a:r>
          </a:p>
          <a:p>
            <a:endParaRPr lang="ru-RU" smtClean="0"/>
          </a:p>
          <a:p>
            <a:r>
              <a:rPr lang="ru-RU" smtClean="0"/>
              <a:t>сотрудники организации</a:t>
            </a:r>
          </a:p>
          <a:p>
            <a:r>
              <a:rPr lang="ru-RU" smtClean="0"/>
              <a:t>партнеры, которые привлекаются к реализации проектов</a:t>
            </a:r>
          </a:p>
          <a:p>
            <a:r>
              <a:rPr lang="ru-RU" smtClean="0"/>
              <a:t> эксперты, которые могут быть привлечены для проведения исследований, разработки стратегии, реализации конкретных мероприятий </a:t>
            </a:r>
          </a:p>
          <a:p>
            <a:r>
              <a:rPr lang="ru-RU" smtClean="0"/>
              <a:t>персонал</a:t>
            </a:r>
          </a:p>
          <a:p>
            <a:endParaRPr lang="ru-RU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совокупность всех человеческих ресурсов, которыми обладает организация: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сотрудники организации</a:t>
            </a:r>
          </a:p>
          <a:p>
            <a:pPr eaLnBrk="1" hangingPunct="1"/>
            <a:r>
              <a:rPr lang="ru-RU" smtClean="0"/>
              <a:t>партнеры, которые привлекаются к реализации проектов</a:t>
            </a:r>
          </a:p>
          <a:p>
            <a:pPr eaLnBrk="1" hangingPunct="1"/>
            <a:r>
              <a:rPr lang="ru-RU" smtClean="0"/>
              <a:t> эксперты, которые могут быть привлечены для проведения исследований, разработки стратегии, реализации конкретных мероприятий </a:t>
            </a:r>
          </a:p>
          <a:p>
            <a:pPr eaLnBrk="1" hangingPunct="1"/>
            <a:r>
              <a:rPr lang="ru-RU" smtClean="0"/>
              <a:t>персонал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ru-RU" smtClean="0"/>
              <a:t>Особенности персонала организации:</a:t>
            </a:r>
          </a:p>
          <a:p>
            <a:r>
              <a:rPr lang="ru-RU" smtClean="0"/>
              <a:t> особенности индивидуального поведения; </a:t>
            </a:r>
          </a:p>
          <a:p>
            <a:r>
              <a:rPr lang="ru-RU" smtClean="0"/>
              <a:t> особенности группового поведения; </a:t>
            </a:r>
          </a:p>
          <a:p>
            <a:r>
              <a:rPr lang="ru-RU" smtClean="0"/>
              <a:t> особенности поведения руководителей, членов управленческой команды. </a:t>
            </a:r>
          </a:p>
          <a:p>
            <a:endParaRPr lang="ru-RU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Особенности персонала организации:</a:t>
            </a:r>
          </a:p>
          <a:p>
            <a:pPr eaLnBrk="1" hangingPunct="1"/>
            <a:r>
              <a:rPr lang="ru-RU" smtClean="0"/>
              <a:t> особенности индивидуального поведения; </a:t>
            </a:r>
          </a:p>
          <a:p>
            <a:pPr eaLnBrk="1" hangingPunct="1"/>
            <a:r>
              <a:rPr lang="ru-RU" smtClean="0"/>
              <a:t> особенности группового поведения; </a:t>
            </a:r>
          </a:p>
          <a:p>
            <a:pPr eaLnBrk="1" hangingPunct="1"/>
            <a:r>
              <a:rPr lang="ru-RU" smtClean="0"/>
              <a:t> особенности поведения руководителей, членов управленческой команды.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ru-RU" smtClean="0"/>
              <a:t>Деятельность по управлению персоналом</a:t>
            </a:r>
          </a:p>
          <a:p>
            <a:r>
              <a:rPr lang="ru-RU" smtClean="0"/>
              <a:t>= целенаправленное воздействие на человеческую составляющую организации</a:t>
            </a:r>
          </a:p>
          <a:p>
            <a:endParaRPr lang="ru-RU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Деятельность по управлению персоналом</a:t>
            </a:r>
          </a:p>
          <a:p>
            <a:pPr eaLnBrk="1" hangingPunct="1"/>
            <a:r>
              <a:rPr lang="ru-RU" smtClean="0"/>
              <a:t>= целенаправленное воздействие на человеческую составляющую организации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ru-RU" smtClean="0"/>
              <a:t>Основные подходы к управлению персоналом:</a:t>
            </a:r>
          </a:p>
          <a:p>
            <a:r>
              <a:rPr lang="ru-RU" smtClean="0"/>
              <a:t>         Экономический</a:t>
            </a:r>
          </a:p>
          <a:p>
            <a:endParaRPr lang="ru-RU" smtClean="0"/>
          </a:p>
          <a:p>
            <a:r>
              <a:rPr lang="ru-RU" smtClean="0"/>
              <a:t>         Органический</a:t>
            </a:r>
          </a:p>
          <a:p>
            <a:endParaRPr lang="ru-RU" smtClean="0"/>
          </a:p>
          <a:p>
            <a:r>
              <a:rPr lang="ru-RU" smtClean="0"/>
              <a:t>         гуманистический</a:t>
            </a:r>
          </a:p>
          <a:p>
            <a:endParaRPr lang="ru-RU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Основные подходы к управлению персоналом:</a:t>
            </a:r>
          </a:p>
          <a:p>
            <a:pPr eaLnBrk="1" hangingPunct="1"/>
            <a:r>
              <a:rPr lang="ru-RU" smtClean="0"/>
              <a:t>         Экономический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         Органический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         гуманистический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ru-RU" smtClean="0"/>
              <a:t>Экономический подход</a:t>
            </a:r>
          </a:p>
          <a:p>
            <a:r>
              <a:rPr lang="ru-RU" smtClean="0"/>
              <a:t>= использование трудовых ресурсов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В рамках этого подхода ведущее место занимает техническая (направленная на овладение трудовыми приемами), а не управленческая подготовка людей на предприятии. Организация здесь означает упорядоченность отношений между ясно очерченными частями целого, имеющими определенный порядок. </a:t>
            </a:r>
          </a:p>
          <a:p>
            <a:endParaRPr lang="ru-RU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Экономический подход</a:t>
            </a:r>
          </a:p>
          <a:p>
            <a:pPr eaLnBrk="1" hangingPunct="1"/>
            <a:r>
              <a:rPr lang="ru-RU" smtClean="0"/>
              <a:t>= использование трудовых ресурсов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В рамках этого подхода ведущее место занимает техническая (направленная на овладение трудовыми приемами), а не управленческая подготовка людей на предприятии. Организация здесь означает упорядоченность отношений между ясно очерченными частями целого, имеющими определенный порядок.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ru-RU" smtClean="0"/>
              <a:t>Органический подход</a:t>
            </a:r>
          </a:p>
          <a:p>
            <a:r>
              <a:rPr lang="ru-RU" smtClean="0"/>
              <a:t>= концепция управления персоналом и концепция управления человеческими ресурсами.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Акцентирование внимания на человеческом ресурсе способствовало рождению нового представления об организации. Она стала восприниматься как живая система, существующая в окружающей среде. </a:t>
            </a:r>
          </a:p>
          <a:p>
            <a:endParaRPr lang="ru-RU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Органический подход</a:t>
            </a:r>
          </a:p>
          <a:p>
            <a:pPr eaLnBrk="1" hangingPunct="1"/>
            <a:r>
              <a:rPr lang="ru-RU" smtClean="0"/>
              <a:t>= концепция управления персоналом и концепция управления человеческими ресурсами.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Акцентирование внимания на человеческом ресурсе способствовало рождению нового представления об организации. Она стала восприниматься как живая система, существующая в окружающей среде.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ru-RU" smtClean="0"/>
              <a:t>Гуманистический подход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Согласно гуманистическому подходу культура может рассматриваться как процесс создания реальности, которая позволяет людям видеть и понимать события, действия, ситуации определенным образом и придавать смысл и значение своему собственному поведению </a:t>
            </a:r>
          </a:p>
          <a:p>
            <a:r>
              <a:rPr lang="ru-RU" smtClean="0"/>
              <a:t>= управления человеком и из представления об организации как культурном феномене. </a:t>
            </a:r>
          </a:p>
          <a:p>
            <a:endParaRPr lang="ru-RU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Гуманистический подход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pPr eaLnBrk="1" hangingPunct="1"/>
            <a:r>
              <a:rPr lang="ru-RU" smtClean="0"/>
              <a:t>Согласно гуманистическому подходу культура может рассматриваться как процесс создания реальности, которая позволяет людям видеть и понимать события, действия, ситуации определенным образом и придавать смысл и значение своему собственному поведению </a:t>
            </a:r>
          </a:p>
          <a:p>
            <a:pPr eaLnBrk="1" hangingPunct="1"/>
            <a:r>
              <a:rPr lang="ru-RU" smtClean="0"/>
              <a:t>= управления человеком и из представления об организации как культурном феномене.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13F1CFA-A495-4C75-A198-C5C6235ADEF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422FE-2522-4DF0-988F-38FA18608E2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9C44D-0679-4253-99BD-5A4AA784175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6C0A3-A5C5-41D8-9C9E-A52F5B7D6DB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A871E-7B14-4F6C-A506-73E75DE929C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1E016-F6C2-45EC-9CFC-F0B0398198A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1877A-4A53-4683-A395-962D4BF1106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DCFD8-C3A4-463B-A487-0A98A53E2F2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C0C2A-40EE-416B-A502-467518B12EE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136AA-57EA-4588-A398-24499E4447C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49D88-DB94-493B-A627-029440C291B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7ECF30-68AA-4E65-8886-68024B067DD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32771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1800"/>
            </a:p>
          </p:txBody>
        </p:sp>
        <p:pic>
          <p:nvPicPr>
            <p:cNvPr id="2057" name="Picture 4" descr="slidemaster_med3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277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3277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fld id="{1E7BFD0C-1449-4CE0-9C2E-D771CD75748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ransition spd="slow"/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2420938"/>
            <a:ext cx="7620000" cy="2057400"/>
          </a:xfrm>
          <a:solidFill>
            <a:schemeClr val="bg1">
              <a:alpha val="50195"/>
            </a:schemeClr>
          </a:solidFill>
        </p:spPr>
        <p:txBody>
          <a:bodyPr/>
          <a:lstStyle/>
          <a:p>
            <a:pPr eaLnBrk="1" hangingPunct="1"/>
            <a:r>
              <a:rPr lang="ru-RU" sz="6600" b="1" i="1" smtClean="0">
                <a:effectLst/>
              </a:rPr>
              <a:t>УПРАВЛЕНИЕ ПЕРСОНАЛОМ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260350"/>
            <a:ext cx="6400800" cy="12192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smtClean="0"/>
              <a:t>Принципы управления персоналом: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9975" y="1484313"/>
            <a:ext cx="6400800" cy="4495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1. Принцип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подбора кадров</a:t>
            </a:r>
            <a:endParaRPr lang="ru-RU" sz="1800" b="1" smtClean="0">
              <a:solidFill>
                <a:srgbClr val="CC0099"/>
              </a:solidFill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2. Принцип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 преемственности</a:t>
            </a:r>
            <a:endParaRPr lang="ru-RU" sz="1800" b="1" smtClean="0">
              <a:solidFill>
                <a:srgbClr val="CC0099"/>
              </a:solidFill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3. Принцип профессионального и должностного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продвижения</a:t>
            </a:r>
            <a:r>
              <a:rPr lang="ru-RU" sz="1800" b="1" smtClean="0">
                <a:solidFill>
                  <a:srgbClr val="CC0099"/>
                </a:solidFill>
                <a:effectLst/>
              </a:rPr>
              <a:t> кадров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4. Принцип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открытого соревнования</a:t>
            </a:r>
            <a:endParaRPr lang="ru-RU" sz="1800" b="1" smtClean="0">
              <a:solidFill>
                <a:srgbClr val="CC0099"/>
              </a:solidFill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5. Принцип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сочетания доверия</a:t>
            </a:r>
            <a:r>
              <a:rPr lang="ru-RU" sz="1800" b="1" smtClean="0">
                <a:solidFill>
                  <a:srgbClr val="CC0099"/>
                </a:solidFill>
                <a:effectLst/>
              </a:rPr>
              <a:t> к кадрам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с проверкой</a:t>
            </a:r>
            <a:r>
              <a:rPr lang="ru-RU" sz="1800" b="1" smtClean="0">
                <a:solidFill>
                  <a:srgbClr val="CC0099"/>
                </a:solidFill>
                <a:effectLst/>
              </a:rPr>
              <a:t> исполнения.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6. Принцип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демократизации </a:t>
            </a:r>
            <a:r>
              <a:rPr lang="ru-RU" sz="1800" b="1" smtClean="0">
                <a:solidFill>
                  <a:srgbClr val="CC0099"/>
                </a:solidFill>
                <a:effectLst/>
              </a:rPr>
              <a:t>работы с кадрами.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7. Принцип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системности</a:t>
            </a:r>
            <a:r>
              <a:rPr lang="ru-RU" sz="1800" b="1" smtClean="0">
                <a:solidFill>
                  <a:srgbClr val="CC0099"/>
                </a:solidFill>
                <a:effectLst/>
              </a:rPr>
              <a:t> работы с кадрами.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smtClean="0">
                <a:solidFill>
                  <a:srgbClr val="CC0099"/>
                </a:solidFill>
                <a:effectLst/>
              </a:rPr>
              <a:t>8. Принцип </a:t>
            </a:r>
            <a:r>
              <a:rPr lang="ru-RU" sz="1800" b="1" smtClean="0">
                <a:solidFill>
                  <a:schemeClr val="tx2"/>
                </a:solidFill>
                <a:effectLst/>
              </a:rPr>
              <a:t>адаптивности </a:t>
            </a:r>
            <a:r>
              <a:rPr lang="ru-RU" sz="1800" b="1" smtClean="0">
                <a:solidFill>
                  <a:srgbClr val="CC0099"/>
                </a:solidFill>
                <a:effectLst/>
              </a:rPr>
              <a:t>к условиям современного хозяйственного механизма.</a:t>
            </a:r>
          </a:p>
        </p:txBody>
      </p:sp>
      <p:pic>
        <p:nvPicPr>
          <p:cNvPr id="13316" name="Picture 4" descr="обсуждение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4365625"/>
            <a:ext cx="701992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8538" y="1557338"/>
            <a:ext cx="6400800" cy="48529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140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4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b="1" i="1" smtClean="0">
                <a:solidFill>
                  <a:srgbClr val="CC0099"/>
                </a:solidFill>
                <a:effectLst/>
              </a:rPr>
              <a:t> </a:t>
            </a:r>
            <a:r>
              <a:rPr lang="ru-RU" sz="2000" b="1" i="1" smtClean="0">
                <a:solidFill>
                  <a:srgbClr val="CC0099"/>
                </a:solidFill>
                <a:effectLst/>
              </a:rPr>
              <a:t>• Производственный (рабочие)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b="1" i="1" smtClean="0">
              <a:solidFill>
                <a:srgbClr val="CC0099"/>
              </a:solidFill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smtClean="0">
                <a:solidFill>
                  <a:srgbClr val="CC0099"/>
                </a:solidFill>
                <a:effectLst/>
              </a:rPr>
              <a:t> • Управленческий (служащие)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b="1" i="1" smtClean="0">
              <a:solidFill>
                <a:srgbClr val="CC0099"/>
              </a:solidFill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smtClean="0">
                <a:solidFill>
                  <a:srgbClr val="CC0099"/>
                </a:solidFill>
                <a:effectLst/>
              </a:rPr>
              <a:t> • Основные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b="1" i="1" smtClean="0">
              <a:solidFill>
                <a:srgbClr val="CC0099"/>
              </a:solidFill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smtClean="0">
                <a:solidFill>
                  <a:srgbClr val="CC0099"/>
                </a:solidFill>
                <a:effectLst/>
              </a:rPr>
              <a:t> • Вспомогательные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b="1" i="1" smtClean="0">
              <a:solidFill>
                <a:srgbClr val="CC0099"/>
              </a:solidFill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smtClean="0">
                <a:solidFill>
                  <a:srgbClr val="CC0099"/>
                </a:solidFill>
                <a:effectLst/>
              </a:rPr>
              <a:t> • Руководители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i="1" smtClean="0">
              <a:solidFill>
                <a:srgbClr val="CC0099"/>
              </a:solidFill>
              <a:effectLst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000" b="1" i="1" smtClean="0">
              <a:solidFill>
                <a:srgbClr val="CC0099"/>
              </a:solidFill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smtClean="0">
                <a:solidFill>
                  <a:srgbClr val="CC0099"/>
                </a:solidFill>
                <a:effectLst/>
              </a:rPr>
              <a:t> • Специалисты: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smtClean="0">
                <a:solidFill>
                  <a:srgbClr val="CC0099"/>
                </a:solidFill>
                <a:effectLst/>
              </a:rPr>
              <a:t> </a:t>
            </a:r>
          </a:p>
        </p:txBody>
      </p:sp>
      <p:sp>
        <p:nvSpPr>
          <p:cNvPr id="14339" name="WordArt 4"/>
          <p:cNvSpPr>
            <a:spLocks noChangeArrowheads="1" noChangeShapeType="1" noTextEdit="1"/>
          </p:cNvSpPr>
          <p:nvPr/>
        </p:nvSpPr>
        <p:spPr bwMode="auto">
          <a:xfrm>
            <a:off x="2484438" y="549275"/>
            <a:ext cx="5903912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классификация персонала</a:t>
            </a:r>
          </a:p>
        </p:txBody>
      </p:sp>
      <p:sp>
        <p:nvSpPr>
          <p:cNvPr id="14340" name="AutoShape 8"/>
          <p:cNvSpPr>
            <a:spLocks noChangeArrowheads="1"/>
          </p:cNvSpPr>
          <p:nvPr/>
        </p:nvSpPr>
        <p:spPr bwMode="auto">
          <a:xfrm>
            <a:off x="5292725" y="5516563"/>
            <a:ext cx="976313" cy="73025"/>
          </a:xfrm>
          <a:prstGeom prst="rightArrow">
            <a:avLst>
              <a:gd name="adj1" fmla="val 50000"/>
              <a:gd name="adj2" fmla="val 33423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AutoShape 9"/>
          <p:cNvSpPr>
            <a:spLocks noChangeArrowheads="1"/>
          </p:cNvSpPr>
          <p:nvPr/>
        </p:nvSpPr>
        <p:spPr bwMode="auto">
          <a:xfrm>
            <a:off x="5292725" y="6237288"/>
            <a:ext cx="976313" cy="73025"/>
          </a:xfrm>
          <a:prstGeom prst="rightArrow">
            <a:avLst>
              <a:gd name="adj1" fmla="val 50000"/>
              <a:gd name="adj2" fmla="val 33423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AutoShape 10"/>
          <p:cNvSpPr>
            <a:spLocks noChangeArrowheads="1"/>
          </p:cNvSpPr>
          <p:nvPr/>
        </p:nvSpPr>
        <p:spPr bwMode="auto">
          <a:xfrm>
            <a:off x="5292725" y="5876925"/>
            <a:ext cx="976313" cy="73025"/>
          </a:xfrm>
          <a:prstGeom prst="rightArrow">
            <a:avLst>
              <a:gd name="adj1" fmla="val 50000"/>
              <a:gd name="adj2" fmla="val 33423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3" name="Rectangle 11"/>
          <p:cNvSpPr>
            <a:spLocks noChangeArrowheads="1"/>
          </p:cNvSpPr>
          <p:nvPr/>
        </p:nvSpPr>
        <p:spPr bwMode="auto">
          <a:xfrm>
            <a:off x="6300788" y="6092825"/>
            <a:ext cx="2425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000" b="1" i="1">
                <a:solidFill>
                  <a:srgbClr val="CC0099"/>
                </a:solidFill>
              </a:rPr>
              <a:t>функциональные</a:t>
            </a:r>
          </a:p>
        </p:txBody>
      </p:sp>
      <p:sp>
        <p:nvSpPr>
          <p:cNvPr id="14344" name="Rectangle 12"/>
          <p:cNvSpPr>
            <a:spLocks noChangeArrowheads="1"/>
          </p:cNvSpPr>
          <p:nvPr/>
        </p:nvSpPr>
        <p:spPr bwMode="auto">
          <a:xfrm>
            <a:off x="6300788" y="5373688"/>
            <a:ext cx="18573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CC0099"/>
                </a:solidFill>
              </a:rPr>
              <a:t>Инженеры </a:t>
            </a:r>
          </a:p>
          <a:p>
            <a:r>
              <a:rPr lang="ru-RU" sz="2000" b="1" i="1">
                <a:solidFill>
                  <a:srgbClr val="CC0099"/>
                </a:solidFill>
              </a:rPr>
              <a:t>технические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9975" y="908050"/>
            <a:ext cx="6400800" cy="49688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800" smtClean="0">
                <a:solidFill>
                  <a:srgbClr val="CC0099"/>
                </a:solidFill>
                <a:effectLst/>
              </a:rPr>
              <a:t>Профессиональная</a:t>
            </a:r>
            <a:r>
              <a:rPr lang="ru-RU" sz="2800" b="1" i="1" smtClean="0">
                <a:solidFill>
                  <a:srgbClr val="CC0099"/>
                </a:solidFill>
                <a:effectLst/>
              </a:rPr>
              <a:t> </a:t>
            </a:r>
            <a:r>
              <a:rPr lang="ru-RU" sz="2800" b="1" i="1" u="sng" smtClean="0">
                <a:solidFill>
                  <a:schemeClr val="tx2"/>
                </a:solidFill>
                <a:effectLst/>
              </a:rPr>
              <a:t>ориентация </a:t>
            </a:r>
            <a:r>
              <a:rPr lang="ru-RU" sz="2800" b="1" i="1" smtClean="0">
                <a:solidFill>
                  <a:schemeClr val="tx2"/>
                </a:solidFill>
                <a:effectLst/>
              </a:rPr>
              <a:t>и </a:t>
            </a:r>
            <a:r>
              <a:rPr lang="ru-RU" sz="2800" b="1" i="1" u="sng" smtClean="0">
                <a:solidFill>
                  <a:schemeClr val="tx2"/>
                </a:solidFill>
                <a:effectLst/>
              </a:rPr>
              <a:t>адаптация</a:t>
            </a:r>
            <a:r>
              <a:rPr lang="ru-RU" sz="2800" b="1" i="1" smtClean="0">
                <a:solidFill>
                  <a:srgbClr val="CC0099"/>
                </a:solidFill>
                <a:effectLst/>
              </a:rPr>
              <a:t> </a:t>
            </a:r>
            <a:r>
              <a:rPr lang="ru-RU" sz="2800" smtClean="0">
                <a:solidFill>
                  <a:srgbClr val="CC0099"/>
                </a:solidFill>
                <a:effectLst/>
              </a:rPr>
              <a:t>выступают важным</a:t>
            </a:r>
            <a:r>
              <a:rPr lang="ru-RU" sz="2800" b="1" i="1" smtClean="0">
                <a:solidFill>
                  <a:srgbClr val="CC0099"/>
                </a:solidFill>
                <a:effectLst/>
              </a:rPr>
              <a:t> </a:t>
            </a:r>
            <a:r>
              <a:rPr lang="ru-RU" sz="2800" b="1" i="1" u="sng" smtClean="0">
                <a:solidFill>
                  <a:schemeClr val="tx2"/>
                </a:solidFill>
                <a:effectLst/>
              </a:rPr>
              <a:t>составным элементом системы подготовки кадров</a:t>
            </a:r>
            <a:r>
              <a:rPr lang="ru-RU" sz="2800" b="1" i="1" smtClean="0">
                <a:solidFill>
                  <a:srgbClr val="CC0099"/>
                </a:solidFill>
                <a:effectLst/>
              </a:rPr>
              <a:t> </a:t>
            </a:r>
            <a:r>
              <a:rPr lang="ru-RU" sz="2800" smtClean="0">
                <a:solidFill>
                  <a:srgbClr val="CC0099"/>
                </a:solidFill>
                <a:effectLst/>
              </a:rPr>
              <a:t>являются</a:t>
            </a:r>
            <a:r>
              <a:rPr lang="ru-RU" sz="2800" b="1" i="1" smtClean="0">
                <a:solidFill>
                  <a:srgbClr val="CC0099"/>
                </a:solidFill>
                <a:effectLst/>
              </a:rPr>
              <a:t> </a:t>
            </a:r>
            <a:r>
              <a:rPr lang="ru-RU" sz="2800" b="1" i="1" u="sng" smtClean="0">
                <a:solidFill>
                  <a:schemeClr val="tx2"/>
                </a:solidFill>
                <a:effectLst/>
              </a:rPr>
              <a:t>регулятором связи</a:t>
            </a:r>
            <a:r>
              <a:rPr lang="ru-RU" sz="2800" b="1" i="1" smtClean="0">
                <a:solidFill>
                  <a:srgbClr val="CC0099"/>
                </a:solidFill>
                <a:effectLst/>
              </a:rPr>
              <a:t> </a:t>
            </a:r>
            <a:r>
              <a:rPr lang="ru-RU" sz="2800" smtClean="0">
                <a:solidFill>
                  <a:srgbClr val="CC0099"/>
                </a:solidFill>
                <a:effectLst/>
              </a:rPr>
              <a:t>между системой образования и практической деятельностью. Это основа удовлетворения потребностей организации в рабочей силе.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>
                <a:effectLst/>
              </a:rPr>
              <a:t>Профессиональная ориентация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1413" y="1628775"/>
            <a:ext cx="6400800" cy="4495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4000" i="1" smtClean="0">
                <a:solidFill>
                  <a:srgbClr val="CC0099"/>
                </a:solidFill>
                <a:effectLst/>
              </a:rPr>
              <a:t> =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smtClean="0">
                <a:solidFill>
                  <a:srgbClr val="CC0099"/>
                </a:solidFill>
                <a:effectLst/>
              </a:rPr>
              <a:t>представляет собой систему мер, включающую предоставление информации и консультаций необходимых человеку для выбора профессии, в наибольшей степени соответствующей его личным способностям и особенностям, а также требующейся на рынке труда</a:t>
            </a:r>
            <a:r>
              <a:rPr lang="ru-RU" sz="2800" i="1" smtClean="0">
                <a:solidFill>
                  <a:srgbClr val="CC66FF"/>
                </a:solidFill>
                <a:effectLst/>
              </a:rPr>
              <a:t>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image0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775" y="333375"/>
            <a:ext cx="5616575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2411413" y="6021388"/>
            <a:ext cx="6529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CC0099"/>
                </a:solidFill>
              </a:rPr>
              <a:t>Механизм управления профориентацией</a:t>
            </a:r>
            <a:r>
              <a:rPr lang="ru-RU" sz="2000"/>
              <a:t>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image0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1268413"/>
            <a:ext cx="63373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3924300" y="0"/>
            <a:ext cx="30956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CC0099"/>
                </a:solidFill>
              </a:rPr>
              <a:t>Виды адаптации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uk-UA" sz="2800" b="1" smtClean="0">
                <a:solidFill>
                  <a:srgbClr val="CC0099"/>
                </a:solidFill>
                <a:effectLst/>
              </a:rPr>
              <a:t>в формальной системе оценки могут быть заинтересованые:</a:t>
            </a:r>
            <a:endParaRPr lang="ru-RU" sz="2800" b="1" smtClean="0">
              <a:solidFill>
                <a:srgbClr val="CC0099"/>
              </a:solidFill>
              <a:effectLst/>
            </a:endParaRPr>
          </a:p>
        </p:txBody>
      </p:sp>
      <p:graphicFrame>
        <p:nvGraphicFramePr>
          <p:cNvPr id="2" name="Схема 1"/>
          <p:cNvGraphicFramePr/>
          <p:nvPr/>
        </p:nvGraphicFramePr>
        <p:xfrm>
          <a:off x="2411413" y="692150"/>
          <a:ext cx="6427787" cy="6165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обсужден``"/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2124075" y="0"/>
            <a:ext cx="7019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0099"/>
                </a:solidFill>
              </a:rPr>
              <a:t>Цели оценки персонала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uk-UA" b="1" smtClean="0">
                <a:solidFill>
                  <a:srgbClr val="CC0099"/>
                </a:solidFill>
                <a:effectLst/>
              </a:rPr>
              <a:t>• </a:t>
            </a:r>
            <a:r>
              <a:rPr lang="uk-UA" b="1" smtClean="0">
                <a:effectLst/>
              </a:rPr>
              <a:t>улучшение текущей деятельности;</a:t>
            </a:r>
          </a:p>
          <a:p>
            <a:pPr eaLnBrk="1" hangingPunct="1">
              <a:buFont typeface="Wingdings" pitchFamily="2" charset="2"/>
              <a:buNone/>
            </a:pPr>
            <a:r>
              <a:rPr lang="uk-UA" b="1" smtClean="0">
                <a:solidFill>
                  <a:srgbClr val="CC0099"/>
                </a:solidFill>
                <a:effectLst/>
              </a:rPr>
              <a:t>• </a:t>
            </a:r>
            <a:r>
              <a:rPr lang="uk-UA" b="1" smtClean="0">
                <a:effectLst/>
              </a:rPr>
              <a:t>определение производственных целей и задач;</a:t>
            </a:r>
          </a:p>
          <a:p>
            <a:pPr eaLnBrk="1" hangingPunct="1">
              <a:buFont typeface="Wingdings" pitchFamily="2" charset="2"/>
              <a:buNone/>
            </a:pPr>
            <a:r>
              <a:rPr lang="uk-UA" b="1" smtClean="0">
                <a:solidFill>
                  <a:srgbClr val="CC0099"/>
                </a:solidFill>
                <a:effectLst/>
              </a:rPr>
              <a:t>• </a:t>
            </a:r>
            <a:r>
              <a:rPr lang="uk-UA" b="1" smtClean="0">
                <a:effectLst/>
              </a:rPr>
              <a:t>оценку потребностей в обучении/развитии.</a:t>
            </a:r>
            <a:endParaRPr lang="ru-RU" b="1" smtClean="0">
              <a:effectLst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3"/>
          <p:cNvSpPr>
            <a:spLocks noChangeArrowheads="1" noChangeShapeType="1" noTextEdit="1"/>
          </p:cNvSpPr>
          <p:nvPr/>
        </p:nvSpPr>
        <p:spPr bwMode="auto">
          <a:xfrm>
            <a:off x="2987675" y="1628775"/>
            <a:ext cx="4968875" cy="288131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99CC"/>
                  </a:solidFill>
                  <a:round/>
                  <a:headEnd/>
                  <a:tailEnd/>
                </a:ln>
                <a:solidFill>
                  <a:srgbClr val="CC0099"/>
                </a:solidFill>
                <a:latin typeface="Impact"/>
              </a:rPr>
              <a:t>конец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428875" y="1285875"/>
            <a:ext cx="6400800" cy="250031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800" b="1" i="1" smtClean="0">
                <a:solidFill>
                  <a:srgbClr val="FF0000"/>
                </a:solidFill>
                <a:effectLst/>
              </a:rPr>
              <a:t>Управление персоналом</a:t>
            </a:r>
            <a:r>
              <a:rPr lang="ru-RU" sz="2800" b="1" i="1" smtClean="0">
                <a:effectLst/>
              </a:rPr>
              <a:t>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800" b="1" i="1" smtClean="0">
                <a:effectLst/>
              </a:rPr>
              <a:t>=</a:t>
            </a:r>
            <a:r>
              <a:rPr lang="ru-RU" sz="4800" b="1" i="1" smtClean="0">
                <a:solidFill>
                  <a:srgbClr val="FF0000"/>
                </a:solidFill>
                <a:effectLst/>
              </a:rPr>
              <a:t>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b="1" i="1" smtClean="0">
                <a:solidFill>
                  <a:srgbClr val="FF0000"/>
                </a:solidFill>
                <a:effectLst/>
              </a:rPr>
              <a:t>управление человеческими ресурсами</a:t>
            </a:r>
          </a:p>
        </p:txBody>
      </p:sp>
      <p:pic>
        <p:nvPicPr>
          <p:cNvPr id="5123" name="Picture 4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50" y="4000500"/>
            <a:ext cx="3948113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4075" y="1557338"/>
            <a:ext cx="4032250" cy="4495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000" b="1" i="1" smtClean="0">
                <a:solidFill>
                  <a:schemeClr val="tx2"/>
                </a:solidFill>
                <a:effectLst/>
              </a:rPr>
              <a:t>совокупность всех человеческих ресурсов, которыми обладает организация: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000" b="1" i="1" smtClean="0">
              <a:solidFill>
                <a:schemeClr val="tx2"/>
              </a:solidFill>
              <a:effectLst/>
            </a:endParaRPr>
          </a:p>
          <a:p>
            <a:pPr eaLnBrk="1" hangingPunct="1">
              <a:lnSpc>
                <a:spcPct val="80000"/>
              </a:lnSpc>
            </a:pPr>
            <a:r>
              <a:rPr lang="uk-UA" sz="2000" b="1" i="1" smtClean="0">
                <a:effectLst/>
              </a:rPr>
              <a:t>сотрудники организации</a:t>
            </a:r>
          </a:p>
          <a:p>
            <a:pPr eaLnBrk="1" hangingPunct="1">
              <a:lnSpc>
                <a:spcPct val="80000"/>
              </a:lnSpc>
            </a:pPr>
            <a:r>
              <a:rPr lang="uk-UA" sz="2000" b="1" i="1" smtClean="0">
                <a:effectLst/>
              </a:rPr>
              <a:t>партнеры, которые привлекаются к реализации проектов</a:t>
            </a:r>
          </a:p>
          <a:p>
            <a:pPr eaLnBrk="1" hangingPunct="1">
              <a:lnSpc>
                <a:spcPct val="80000"/>
              </a:lnSpc>
            </a:pPr>
            <a:r>
              <a:rPr lang="uk-UA" sz="2000" b="1" i="1" smtClean="0">
                <a:effectLst/>
              </a:rPr>
              <a:t> эксперты, которые могут быть привлечены для проведения исследований, разработки стратегии, реализации конкретных мероприятий</a:t>
            </a:r>
            <a:r>
              <a:rPr lang="uk-UA" sz="2000" i="1" smtClean="0">
                <a:effectLst/>
              </a:rPr>
              <a:t> </a:t>
            </a:r>
            <a:endParaRPr lang="ru-RU" sz="2000" i="1" smtClean="0">
              <a:effectLst/>
            </a:endParaRPr>
          </a:p>
        </p:txBody>
      </p:sp>
      <p:sp>
        <p:nvSpPr>
          <p:cNvPr id="6147" name="WordArt 4"/>
          <p:cNvSpPr>
            <a:spLocks noChangeArrowheads="1" noChangeShapeType="1" noTextEdit="1"/>
          </p:cNvSpPr>
          <p:nvPr/>
        </p:nvSpPr>
        <p:spPr bwMode="auto">
          <a:xfrm>
            <a:off x="3276600" y="549275"/>
            <a:ext cx="3382963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FF99CC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персонал</a:t>
            </a:r>
          </a:p>
        </p:txBody>
      </p:sp>
      <p:pic>
        <p:nvPicPr>
          <p:cNvPr id="6148" name="Picture 7" descr="собран_сотру-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050" y="1412875"/>
            <a:ext cx="30289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260350"/>
            <a:ext cx="6400800" cy="1219200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rgbClr val="D60093"/>
                </a:solidFill>
                <a:effectLst/>
              </a:rPr>
              <a:t>Особенности персонала организации: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11413" y="1628775"/>
            <a:ext cx="64008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smtClean="0">
                <a:effectLst/>
              </a:rPr>
              <a:t> </a:t>
            </a:r>
            <a:r>
              <a:rPr lang="uk-UA" smtClean="0">
                <a:effectLst/>
              </a:rPr>
              <a:t>особенности</a:t>
            </a:r>
            <a:r>
              <a:rPr lang="uk-UA" b="1" smtClean="0">
                <a:effectLst/>
              </a:rPr>
              <a:t> </a:t>
            </a:r>
            <a:r>
              <a:rPr lang="uk-UA" b="1" i="1" smtClean="0">
                <a:solidFill>
                  <a:srgbClr val="D60093"/>
                </a:solidFill>
                <a:effectLst/>
              </a:rPr>
              <a:t>индивидуального</a:t>
            </a:r>
            <a:r>
              <a:rPr lang="uk-UA" b="1" smtClean="0">
                <a:effectLst/>
              </a:rPr>
              <a:t> </a:t>
            </a:r>
            <a:r>
              <a:rPr lang="uk-UA" smtClean="0">
                <a:effectLst/>
              </a:rPr>
              <a:t>поведения;</a:t>
            </a:r>
            <a:r>
              <a:rPr lang="uk-UA" b="1" smtClean="0">
                <a:effectLst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smtClean="0">
                <a:effectLst/>
              </a:rPr>
              <a:t> </a:t>
            </a:r>
            <a:r>
              <a:rPr lang="uk-UA" i="1" smtClean="0">
                <a:effectLst/>
              </a:rPr>
              <a:t>особенности</a:t>
            </a:r>
            <a:r>
              <a:rPr lang="uk-UA" b="1" smtClean="0">
                <a:effectLst/>
              </a:rPr>
              <a:t> </a:t>
            </a:r>
            <a:r>
              <a:rPr lang="uk-UA" b="1" i="1" smtClean="0">
                <a:solidFill>
                  <a:srgbClr val="D60093"/>
                </a:solidFill>
                <a:effectLst/>
              </a:rPr>
              <a:t>группового</a:t>
            </a:r>
            <a:r>
              <a:rPr lang="uk-UA" b="1" smtClean="0">
                <a:effectLst/>
              </a:rPr>
              <a:t> </a:t>
            </a:r>
            <a:r>
              <a:rPr lang="uk-UA" i="1" smtClean="0">
                <a:effectLst/>
              </a:rPr>
              <a:t>поведения;</a:t>
            </a:r>
            <a:r>
              <a:rPr lang="uk-UA" b="1" smtClean="0">
                <a:effectLst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smtClean="0">
                <a:effectLst/>
              </a:rPr>
              <a:t> </a:t>
            </a:r>
            <a:r>
              <a:rPr lang="uk-UA" smtClean="0">
                <a:effectLst/>
              </a:rPr>
              <a:t>особенности</a:t>
            </a:r>
            <a:r>
              <a:rPr lang="uk-UA" b="1" smtClean="0">
                <a:effectLst/>
              </a:rPr>
              <a:t> </a:t>
            </a:r>
            <a:r>
              <a:rPr lang="uk-UA" b="1" i="1" smtClean="0">
                <a:solidFill>
                  <a:srgbClr val="D60093"/>
                </a:solidFill>
                <a:effectLst/>
              </a:rPr>
              <a:t>поведения руководителей, членов управленческой команды</a:t>
            </a:r>
            <a:r>
              <a:rPr lang="uk-UA" b="1" smtClean="0">
                <a:effectLst/>
              </a:rPr>
              <a:t>.</a:t>
            </a:r>
            <a:r>
              <a:rPr lang="uk-UA" smtClean="0"/>
              <a:t> </a:t>
            </a:r>
            <a:endParaRPr lang="ru-RU" smtClean="0"/>
          </a:p>
        </p:txBody>
      </p:sp>
      <p:sp>
        <p:nvSpPr>
          <p:cNvPr id="7172" name="AutoShape 4"/>
          <p:cNvSpPr>
            <a:spLocks noChangeArrowheads="1"/>
          </p:cNvSpPr>
          <p:nvPr/>
        </p:nvSpPr>
        <p:spPr bwMode="auto">
          <a:xfrm>
            <a:off x="2195513" y="4437063"/>
            <a:ext cx="360362" cy="358775"/>
          </a:xfrm>
          <a:prstGeom prst="flowChartConnector">
            <a:avLst/>
          </a:prstGeom>
          <a:solidFill>
            <a:srgbClr val="D60093"/>
          </a:solid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2195513" y="3357563"/>
            <a:ext cx="360362" cy="358775"/>
          </a:xfrm>
          <a:prstGeom prst="flowChartConnector">
            <a:avLst/>
          </a:prstGeom>
          <a:solidFill>
            <a:srgbClr val="D60093"/>
          </a:solid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2195513" y="1773238"/>
            <a:ext cx="360362" cy="358775"/>
          </a:xfrm>
          <a:prstGeom prst="flowChartConnector">
            <a:avLst/>
          </a:prstGeom>
          <a:solidFill>
            <a:srgbClr val="CC0099"/>
          </a:solidFill>
          <a:ln w="9525">
            <a:solidFill>
              <a:srgbClr val="FF99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начальник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4075" y="0"/>
            <a:ext cx="7019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260350"/>
            <a:ext cx="6400800" cy="12192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b="1" smtClean="0"/>
              <a:t>Деятельность по управлению персоналом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19475" y="3644900"/>
            <a:ext cx="6400800" cy="4495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uk-UA" sz="3600" b="1" smtClean="0">
                <a:solidFill>
                  <a:schemeClr val="tx2"/>
                </a:solidFill>
                <a:effectLst/>
              </a:rPr>
              <a:t>= целенаправленное воздействие на человеческую составляющую организации</a:t>
            </a:r>
            <a:endParaRPr lang="ru-RU" sz="3600" b="1" smtClean="0">
              <a:solidFill>
                <a:schemeClr val="tx2"/>
              </a:solidFill>
              <a:effectLst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>
                <a:effectLst/>
              </a:rPr>
              <a:t>Основные подходы к управлению персоналом: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 </a:t>
            </a:r>
            <a:r>
              <a:rPr lang="ru-RU" smtClean="0">
                <a:solidFill>
                  <a:srgbClr val="D60093"/>
                </a:solidFill>
              </a:rPr>
              <a:t>Экономический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>
              <a:solidFill>
                <a:srgbClr val="D60093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rgbClr val="D60093"/>
                </a:solidFill>
              </a:rPr>
              <a:t>         Органический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>
              <a:solidFill>
                <a:srgbClr val="D60093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rgbClr val="D60093"/>
                </a:solidFill>
              </a:rPr>
              <a:t>         гуманистический</a:t>
            </a: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2555875" y="1484313"/>
            <a:ext cx="720725" cy="865187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2555875" y="2636838"/>
            <a:ext cx="720725" cy="865187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2555875" y="3789363"/>
            <a:ext cx="720725" cy="865187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260350"/>
            <a:ext cx="6400800" cy="1219200"/>
          </a:xfrm>
        </p:spPr>
        <p:txBody>
          <a:bodyPr/>
          <a:lstStyle/>
          <a:p>
            <a:pPr algn="ctr" eaLnBrk="1" hangingPunct="1"/>
            <a:r>
              <a:rPr lang="ru-RU" b="1" smtClean="0">
                <a:effectLst/>
              </a:rPr>
              <a:t>Экономический подход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smtClean="0">
                <a:solidFill>
                  <a:srgbClr val="D60093"/>
                </a:solidFill>
              </a:rPr>
              <a:t>= использование трудовых ресурсов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mtClean="0">
              <a:solidFill>
                <a:srgbClr val="D60093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mtClean="0">
              <a:solidFill>
                <a:srgbClr val="D60093"/>
              </a:solidFill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987675" y="3284538"/>
            <a:ext cx="560705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000" b="1">
                <a:solidFill>
                  <a:schemeClr val="tx2"/>
                </a:solidFill>
              </a:rPr>
              <a:t>В рамках этого подхода ведущее место занимает техническая (направленная на овладение трудовыми приемами), а не управленческая подготовка людей на предприятии. Организация здесь означает упорядоченность отношений между ясно очерченными частями целого, имеющими определенный порядок</a:t>
            </a:r>
            <a:r>
              <a:rPr lang="uk-UA" sz="2000">
                <a:solidFill>
                  <a:schemeClr val="tx2"/>
                </a:solidFill>
              </a:rPr>
              <a:t>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smtClean="0">
                <a:effectLst/>
              </a:rPr>
              <a:t>Органический подход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800" b="1" smtClean="0">
                <a:solidFill>
                  <a:srgbClr val="CC0099"/>
                </a:solidFill>
                <a:effectLst/>
              </a:rPr>
              <a:t>= </a:t>
            </a:r>
            <a:r>
              <a:rPr lang="uk-UA" sz="2800" b="1" smtClean="0">
                <a:solidFill>
                  <a:srgbClr val="CC0099"/>
                </a:solidFill>
                <a:effectLst/>
              </a:rPr>
              <a:t>концепция </a:t>
            </a:r>
            <a:r>
              <a:rPr lang="uk-UA" sz="2800" b="1" i="1" smtClean="0">
                <a:solidFill>
                  <a:srgbClr val="CC0099"/>
                </a:solidFill>
                <a:effectLst/>
              </a:rPr>
              <a:t>управления персоналом</a:t>
            </a:r>
            <a:r>
              <a:rPr lang="uk-UA" sz="2800" b="1" smtClean="0">
                <a:solidFill>
                  <a:srgbClr val="CC0099"/>
                </a:solidFill>
                <a:effectLst/>
              </a:rPr>
              <a:t> и концепция </a:t>
            </a:r>
            <a:r>
              <a:rPr lang="uk-UA" sz="2800" b="1" i="1" smtClean="0">
                <a:solidFill>
                  <a:srgbClr val="CC0099"/>
                </a:solidFill>
                <a:effectLst/>
              </a:rPr>
              <a:t>управления </a:t>
            </a:r>
            <a:r>
              <a:rPr lang="uk-UA" sz="2800" b="1" smtClean="0">
                <a:solidFill>
                  <a:srgbClr val="CC0099"/>
                </a:solidFill>
                <a:effectLst/>
              </a:rPr>
              <a:t>человеческими</a:t>
            </a:r>
            <a:r>
              <a:rPr lang="uk-UA" sz="2800" b="1" i="1" smtClean="0">
                <a:solidFill>
                  <a:srgbClr val="CC0099"/>
                </a:solidFill>
                <a:effectLst/>
              </a:rPr>
              <a:t> ресурсами</a:t>
            </a:r>
            <a:r>
              <a:rPr lang="uk-UA" sz="2800" b="1" smtClean="0">
                <a:solidFill>
                  <a:srgbClr val="CC0099"/>
                </a:solidFill>
                <a:effectLst/>
              </a:rPr>
              <a:t>.</a:t>
            </a:r>
          </a:p>
          <a:p>
            <a:pPr algn="ctr" eaLnBrk="1" hangingPunct="1">
              <a:buFont typeface="Wingdings" pitchFamily="2" charset="2"/>
              <a:buNone/>
            </a:pPr>
            <a:endParaRPr lang="uk-UA" sz="2800" smtClean="0">
              <a:solidFill>
                <a:srgbClr val="CC0099"/>
              </a:solidFill>
              <a:effectLst/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sz="2800" smtClean="0">
              <a:solidFill>
                <a:srgbClr val="CC0099"/>
              </a:solidFill>
              <a:effectLst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843213" y="3814763"/>
            <a:ext cx="5688012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000" b="1">
                <a:solidFill>
                  <a:schemeClr val="tx2"/>
                </a:solidFill>
              </a:rPr>
              <a:t>Акцентирование внимания на человеческом ресурсе способствовало рождению нового представления об организации. Она стала восприниматься как живая система, существующая в окружающей среде.</a:t>
            </a:r>
            <a:r>
              <a:rPr lang="uk-UA" sz="2000"/>
              <a:t>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1052513"/>
            <a:ext cx="6165850" cy="679450"/>
          </a:xfrm>
        </p:spPr>
        <p:txBody>
          <a:bodyPr/>
          <a:lstStyle/>
          <a:p>
            <a:pPr algn="ctr" eaLnBrk="1" hangingPunct="1"/>
            <a:r>
              <a:rPr lang="ru-RU" b="1" smtClean="0">
                <a:effectLst/>
              </a:rPr>
              <a:t>Гуманистический подход</a:t>
            </a:r>
            <a:r>
              <a:rPr lang="ru-RU" sz="3200" b="1" smtClean="0">
                <a:effectLst/>
              </a:rPr>
              <a:t/>
            </a:r>
            <a:br>
              <a:rPr lang="ru-RU" sz="3200" b="1" smtClean="0">
                <a:effectLst/>
              </a:rPr>
            </a:br>
            <a:r>
              <a:rPr lang="ru-RU" sz="3200" b="1" smtClean="0">
                <a:effectLst/>
              </a:rPr>
              <a:t/>
            </a:r>
            <a:br>
              <a:rPr lang="ru-RU" sz="3200" b="1" smtClean="0">
                <a:effectLst/>
              </a:rPr>
            </a:br>
            <a:r>
              <a:rPr lang="ru-RU" sz="3200" b="1" smtClean="0">
                <a:effectLst/>
              </a:rPr>
              <a:t/>
            </a:r>
            <a:br>
              <a:rPr lang="ru-RU" sz="3200" b="1" smtClean="0">
                <a:effectLst/>
              </a:rPr>
            </a:br>
            <a:endParaRPr lang="ru-RU" sz="3200" b="1" smtClean="0">
              <a:effectLst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3500438"/>
            <a:ext cx="6400800" cy="244951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uk-UA" sz="2400" smtClean="0">
                <a:solidFill>
                  <a:schemeClr val="tx2"/>
                </a:solidFill>
                <a:effectLst/>
              </a:rPr>
              <a:t>Согласно гуманистическому подходу культура может рассматриваться как процесс создания реальности, которая позволяет людям видеть и понимать события, действия, ситуации определенным образом и придавать смысл и значение своему собственному поведению</a:t>
            </a:r>
            <a:r>
              <a:rPr lang="ru-RU" sz="2400" smtClean="0">
                <a:solidFill>
                  <a:schemeClr val="tx2"/>
                </a:solidFill>
                <a:effectLst/>
              </a:rPr>
              <a:t> </a:t>
            </a: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2195513" y="1222375"/>
            <a:ext cx="7345362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uk-UA" sz="2800" b="1" i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= управления человеком</a:t>
            </a:r>
            <a:r>
              <a:rPr lang="uk-UA" sz="28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и из представления об организации как культурном феномене.</a:t>
            </a:r>
            <a:r>
              <a:rPr lang="ru-RU" sz="2800" b="1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Proposal</Template>
  <TotalTime>168</TotalTime>
  <Words>1184</Words>
  <Application>Microsoft Office PowerPoint</Application>
  <PresentationFormat>Екран (4:3)</PresentationFormat>
  <Paragraphs>250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19" baseType="lpstr">
      <vt:lpstr>План</vt:lpstr>
      <vt:lpstr>УПРАВЛЕНИЕ ПЕРСОНАЛОМ</vt:lpstr>
      <vt:lpstr>Презентація PowerPoint</vt:lpstr>
      <vt:lpstr>Презентація PowerPoint</vt:lpstr>
      <vt:lpstr>Особенности персонала организации:</vt:lpstr>
      <vt:lpstr>Деятельность по управлению персоналом</vt:lpstr>
      <vt:lpstr>Основные подходы к управлению персоналом:</vt:lpstr>
      <vt:lpstr>Экономический подход</vt:lpstr>
      <vt:lpstr>Органический подход</vt:lpstr>
      <vt:lpstr>Гуманистический подход   </vt:lpstr>
      <vt:lpstr>Принципы управления персоналом:</vt:lpstr>
      <vt:lpstr>Презентація PowerPoint</vt:lpstr>
      <vt:lpstr>Презентація PowerPoint</vt:lpstr>
      <vt:lpstr>Профессиональная ориентация</vt:lpstr>
      <vt:lpstr>Презентація PowerPoint</vt:lpstr>
      <vt:lpstr>Презентація PowerPoint</vt:lpstr>
      <vt:lpstr>в формальной системе оценки могут быть заинтересованые:</vt:lpstr>
      <vt:lpstr>Цели оценки персонала</vt:lpstr>
      <vt:lpstr>Презентація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ПЕРСОНАЛОМ</dc:title>
  <dc:creator>123</dc:creator>
  <cp:lastModifiedBy>LEGION</cp:lastModifiedBy>
  <cp:revision>14</cp:revision>
  <dcterms:created xsi:type="dcterms:W3CDTF">2009-04-26T09:26:37Z</dcterms:created>
  <dcterms:modified xsi:type="dcterms:W3CDTF">2016-01-11T10:03:38Z</dcterms:modified>
</cp:coreProperties>
</file>