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2" r:id="rId4"/>
    <p:sldId id="258" r:id="rId5"/>
    <p:sldId id="259" r:id="rId6"/>
    <p:sldId id="260" r:id="rId7"/>
    <p:sldId id="264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759CF-0892-4C36-A37A-76BE3FF8CE0F}" type="datetimeFigureOut">
              <a:rPr lang="uk-UA" smtClean="0"/>
              <a:t>11.01.2016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1BB35-018D-4C82-9AC7-D2ABF46DD7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8561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Сущность </a:t>
            </a:r>
            <a:br>
              <a:rPr lang="uk-UA" smtClean="0"/>
            </a:br>
            <a:r>
              <a:rPr lang="uk-UA" smtClean="0"/>
              <a:t>менеджмента</a:t>
            </a:r>
          </a:p>
          <a:p>
            <a:r>
              <a:rPr lang="uk-UA" smtClean="0"/>
              <a:t>Ключевые понятия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Сущность </a:t>
            </a:r>
            <a:br>
              <a:rPr lang="uk-UA" smtClean="0"/>
            </a:br>
            <a:r>
              <a:rPr lang="uk-UA" smtClean="0"/>
              <a:t>менеджмента</a:t>
            </a:r>
          </a:p>
          <a:p>
            <a:r>
              <a:rPr lang="uk-UA" smtClean="0"/>
              <a:t>Ключевые понятия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4987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План лекции:</a:t>
            </a:r>
          </a:p>
          <a:p>
            <a:r>
              <a:rPr lang="ru-RU" smtClean="0"/>
              <a:t>Менеджмент</a:t>
            </a:r>
          </a:p>
          <a:p>
            <a:r>
              <a:rPr lang="ru-RU" smtClean="0"/>
              <a:t>Менеджер </a:t>
            </a:r>
          </a:p>
          <a:p>
            <a:r>
              <a:rPr lang="ru-RU" smtClean="0"/>
              <a:t>Основные функции менеджмента</a:t>
            </a:r>
          </a:p>
          <a:p>
            <a:r>
              <a:rPr lang="ru-RU" smtClean="0"/>
              <a:t>Функции менеджмента </a:t>
            </a:r>
          </a:p>
          <a:p>
            <a:r>
              <a:rPr lang="ru-RU" smtClean="0"/>
              <a:t>Иерархия управления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План лекции:</a:t>
            </a:r>
          </a:p>
          <a:p>
            <a:r>
              <a:rPr lang="ru-RU" smtClean="0"/>
              <a:t>Менеджмент</a:t>
            </a:r>
          </a:p>
          <a:p>
            <a:r>
              <a:rPr lang="ru-RU" smtClean="0"/>
              <a:t>Менеджер </a:t>
            </a:r>
          </a:p>
          <a:p>
            <a:r>
              <a:rPr lang="ru-RU" smtClean="0"/>
              <a:t>Основные функции менеджмента</a:t>
            </a:r>
          </a:p>
          <a:p>
            <a:r>
              <a:rPr lang="ru-RU" smtClean="0"/>
              <a:t>Функции менеджмента </a:t>
            </a:r>
          </a:p>
          <a:p>
            <a:r>
              <a:rPr lang="ru-RU" smtClean="0"/>
              <a:t>Иерархия управления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3093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Менеджмент</a:t>
            </a:r>
          </a:p>
          <a:p>
            <a:r>
              <a:rPr lang="ru-RU" smtClean="0"/>
              <a:t>Менеджмент – совокупность методов, средств и форм управления современным производством с целью повышения его эффективности, увеличения прибыли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Менеджмент</a:t>
            </a:r>
          </a:p>
          <a:p>
            <a:r>
              <a:rPr lang="ru-RU" smtClean="0"/>
              <a:t>Менеджмент – совокупность методов, средств и форм управления современным производством с целью повышения его эффективности, увеличения прибыли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9485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Менеджмент</a:t>
            </a:r>
          </a:p>
          <a:p>
            <a:r>
              <a:rPr lang="ru-RU" smtClean="0"/>
              <a:t>Основатель менеджмента – Ф. Тейлор (1911 г. – «Принципы научного управления»)</a:t>
            </a:r>
          </a:p>
          <a:p>
            <a:r>
              <a:rPr lang="ru-RU" smtClean="0"/>
              <a:t>Отец менеджмента – Анри Файоль (разработал 14 универсальных принципов управления)</a:t>
            </a:r>
          </a:p>
          <a:p>
            <a:r>
              <a:rPr lang="ru-RU" smtClean="0"/>
              <a:t>В России как наука менеджмент оформился в 30-40ые гг. XX века.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Менеджмент</a:t>
            </a:r>
          </a:p>
          <a:p>
            <a:r>
              <a:rPr lang="ru-RU" smtClean="0"/>
              <a:t>Основатель менеджмента – Ф. Тейлор (1911 г. – «Принципы научного управления»)</a:t>
            </a:r>
          </a:p>
          <a:p>
            <a:r>
              <a:rPr lang="ru-RU" smtClean="0"/>
              <a:t>Отец менеджмента – Анри Файоль (разработал 14 универсальных принципов управления)</a:t>
            </a:r>
          </a:p>
          <a:p>
            <a:r>
              <a:rPr lang="ru-RU" smtClean="0"/>
              <a:t>В России как наука менеджмент оформился в 30-40ые гг. XX века.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3068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Менеджер </a:t>
            </a:r>
          </a:p>
          <a:p>
            <a:r>
              <a:rPr lang="ru-RU" smtClean="0"/>
              <a:t>Менеджер – это человек, профессионально занимающийся управленческой деятельностью, наделённый полномочиями принимать управленческие решения и осуществлять их выполнение</a:t>
            </a:r>
          </a:p>
          <a:p>
            <a:r>
              <a:rPr lang="ru-RU" smtClean="0"/>
              <a:t>Цель работы менеджера - обеспечение стабильной конкурентоспособности фирмы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Менеджер </a:t>
            </a:r>
          </a:p>
          <a:p>
            <a:r>
              <a:rPr lang="ru-RU" smtClean="0"/>
              <a:t>Менеджер – это человек, профессионально занимающийся управленческой деятельностью, наделённый полномочиями принимать управленческие решения и осуществлять их выполнение</a:t>
            </a:r>
          </a:p>
          <a:p>
            <a:r>
              <a:rPr lang="ru-RU" smtClean="0"/>
              <a:t>Цель работы менеджера - обеспечение стабильной конкурентоспособности фирмы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6531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Основные функции менеджмента</a:t>
            </a:r>
          </a:p>
          <a:p>
            <a:r>
              <a:rPr lang="ru-RU" smtClean="0"/>
              <a:t>Управление - это процесс планирования, организации, мотивации и контроля, необходимый для того, чтобы сформулировать и достичь целей организации</a:t>
            </a:r>
          </a:p>
          <a:p>
            <a:r>
              <a:rPr lang="ru-RU" smtClean="0"/>
              <a:t>плани-рование</a:t>
            </a:r>
          </a:p>
          <a:p>
            <a:r>
              <a:rPr lang="ru-RU" smtClean="0"/>
              <a:t>органи-зация</a:t>
            </a:r>
          </a:p>
          <a:p>
            <a:r>
              <a:rPr lang="ru-RU" smtClean="0"/>
              <a:t>моти-вация</a:t>
            </a:r>
          </a:p>
          <a:p>
            <a:r>
              <a:rPr lang="ru-RU" smtClean="0"/>
              <a:t>контроль</a:t>
            </a:r>
          </a:p>
          <a:p>
            <a:r>
              <a:rPr lang="ru-RU" smtClean="0"/>
              <a:t>Процесс  управления</a:t>
            </a:r>
          </a:p>
          <a:p>
            <a:r>
              <a:rPr lang="ru-RU" smtClean="0"/>
              <a:t>коммуникации  (обратная связь)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Основные функции менеджмента</a:t>
            </a:r>
          </a:p>
          <a:p>
            <a:r>
              <a:rPr lang="ru-RU" smtClean="0"/>
              <a:t>Управление - это процесс планирования, организации, мотивации и контроля, необходимый для того, чтобы сформулировать и достичь целей организации</a:t>
            </a:r>
          </a:p>
          <a:p>
            <a:r>
              <a:rPr lang="ru-RU" smtClean="0"/>
              <a:t>плани-рование</a:t>
            </a:r>
          </a:p>
          <a:p>
            <a:r>
              <a:rPr lang="ru-RU" smtClean="0"/>
              <a:t>органи-зация</a:t>
            </a:r>
          </a:p>
          <a:p>
            <a:r>
              <a:rPr lang="ru-RU" smtClean="0"/>
              <a:t>моти-вация</a:t>
            </a:r>
          </a:p>
          <a:p>
            <a:r>
              <a:rPr lang="ru-RU" smtClean="0"/>
              <a:t>контроль</a:t>
            </a:r>
          </a:p>
          <a:p>
            <a:r>
              <a:rPr lang="ru-RU" smtClean="0"/>
              <a:t>Процесс  управления</a:t>
            </a:r>
          </a:p>
          <a:p>
            <a:r>
              <a:rPr lang="ru-RU" smtClean="0"/>
              <a:t>коммуникации  (обратная связь)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8253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Функции менеджмента:</a:t>
            </a:r>
          </a:p>
          <a:p>
            <a:r>
              <a:rPr lang="ru-RU" smtClean="0"/>
              <a:t>организация</a:t>
            </a:r>
          </a:p>
          <a:p>
            <a:r>
              <a:rPr lang="ru-RU" smtClean="0"/>
              <a:t>мотивация</a:t>
            </a:r>
          </a:p>
          <a:p>
            <a:r>
              <a:rPr lang="ru-RU" smtClean="0"/>
              <a:t>контроль</a:t>
            </a:r>
          </a:p>
          <a:p>
            <a:r>
              <a:rPr lang="ru-RU" smtClean="0"/>
              <a:t>это формирование цели управления, выбор путей и методов достижения этой цели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планирование</a:t>
            </a:r>
          </a:p>
          <a:p>
            <a:r>
              <a:rPr lang="ru-RU" smtClean="0"/>
              <a:t>это создание оптимальной структуры управления,  направлен-ное на достижение цели организации</a:t>
            </a:r>
          </a:p>
          <a:p>
            <a:r>
              <a:rPr lang="ru-RU" smtClean="0"/>
              <a:t>это совокупность методов, стимули-рующих работников к наиболее эффективной работе</a:t>
            </a:r>
          </a:p>
          <a:p>
            <a:r>
              <a:rPr lang="ru-RU" smtClean="0"/>
              <a:t>это система регулирования деятельности работников по выполнению работы определенно-го количества и качества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Функции менеджмента:</a:t>
            </a:r>
          </a:p>
          <a:p>
            <a:r>
              <a:rPr lang="ru-RU" smtClean="0"/>
              <a:t>организация</a:t>
            </a:r>
          </a:p>
          <a:p>
            <a:r>
              <a:rPr lang="ru-RU" smtClean="0"/>
              <a:t>мотивация</a:t>
            </a:r>
          </a:p>
          <a:p>
            <a:r>
              <a:rPr lang="ru-RU" smtClean="0"/>
              <a:t>контроль</a:t>
            </a:r>
          </a:p>
          <a:p>
            <a:r>
              <a:rPr lang="ru-RU" smtClean="0"/>
              <a:t>это формирование цели управления, выбор путей и методов достижения этой цели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планирование</a:t>
            </a:r>
          </a:p>
          <a:p>
            <a:r>
              <a:rPr lang="ru-RU" smtClean="0"/>
              <a:t>это создание оптимальной структуры управления,  направлен-ное на достижение цели организации</a:t>
            </a:r>
          </a:p>
          <a:p>
            <a:r>
              <a:rPr lang="ru-RU" smtClean="0"/>
              <a:t>это совокупность методов, стимули-рующих работников к наиболее эффективной работе</a:t>
            </a:r>
          </a:p>
          <a:p>
            <a:r>
              <a:rPr lang="ru-RU" smtClean="0"/>
              <a:t>это система регулирования деятельности работников по выполнению работы определенно-го количества и качества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1702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Иерархия управления</a:t>
            </a:r>
          </a:p>
          <a:p>
            <a:r>
              <a:rPr lang="ru-RU" smtClean="0"/>
              <a:t>разработка и реализация стратегии органи-                 зации, принятие важных решений                                    (президент компании, министр, ректор)</a:t>
            </a:r>
          </a:p>
          <a:p>
            <a:endParaRPr lang="ru-RU" smtClean="0"/>
          </a:p>
          <a:p>
            <a:r>
              <a:rPr lang="ru-RU" smtClean="0"/>
              <a:t> контроль работы руководителей низшего звена и передача информации руководителям высшего звена (начальники/ руководители отделов, деканы и т.д.)</a:t>
            </a:r>
          </a:p>
          <a:p>
            <a:r>
              <a:rPr lang="ru-RU" smtClean="0"/>
              <a:t>	 контроль за выполнением производственных заданий, за                 использованием ресурсов: сырья, оборудования, кадров (начальники                   участков, мастера, и т.д.) </a:t>
            </a:r>
          </a:p>
          <a:p>
            <a:r>
              <a:rPr lang="ru-RU" smtClean="0"/>
              <a:t>Институци-ональный </a:t>
            </a:r>
          </a:p>
          <a:p>
            <a:r>
              <a:rPr lang="ru-RU" smtClean="0"/>
              <a:t>уровень</a:t>
            </a:r>
          </a:p>
          <a:p>
            <a:r>
              <a:rPr lang="ru-RU" smtClean="0"/>
              <a:t>Управленческий уровень</a:t>
            </a:r>
          </a:p>
          <a:p>
            <a:r>
              <a:rPr lang="ru-RU" smtClean="0"/>
              <a:t>Технический уровень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Иерархия управления</a:t>
            </a:r>
          </a:p>
          <a:p>
            <a:r>
              <a:rPr lang="ru-RU" smtClean="0"/>
              <a:t>разработка и реализация стратегии органи-                 зации, принятие важных решений                                    (президент компании, министр, ректор)</a:t>
            </a:r>
          </a:p>
          <a:p>
            <a:endParaRPr lang="ru-RU" smtClean="0"/>
          </a:p>
          <a:p>
            <a:r>
              <a:rPr lang="ru-RU" smtClean="0"/>
              <a:t> контроль работы руководителей низшего звена и передача информации руководителям высшего звена (начальники/ руководители отделов, деканы и т.д.)</a:t>
            </a:r>
          </a:p>
          <a:p>
            <a:r>
              <a:rPr lang="ru-RU" smtClean="0"/>
              <a:t>	 контроль за выполнением производственных заданий, за                 использованием ресурсов: сырья, оборудования, кадров (начальники                   участков, мастера, и т.д.) </a:t>
            </a:r>
          </a:p>
          <a:p>
            <a:r>
              <a:rPr lang="ru-RU" smtClean="0"/>
              <a:t>Институци-ональный </a:t>
            </a:r>
          </a:p>
          <a:p>
            <a:r>
              <a:rPr lang="ru-RU" smtClean="0"/>
              <a:t>уровень</a:t>
            </a:r>
          </a:p>
          <a:p>
            <a:r>
              <a:rPr lang="ru-RU" smtClean="0"/>
              <a:t>Управленческий уровень</a:t>
            </a:r>
          </a:p>
          <a:p>
            <a:r>
              <a:rPr lang="ru-RU" smtClean="0"/>
              <a:t>Технический уровень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7229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Благодарим за внимание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Благодарим за внимание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276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B639FAD-E4DC-41E8-83BB-EFCA9B118BDD}" type="datetime1">
              <a:rPr lang="en-US" smtClean="0"/>
              <a:t>1/11/2016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A95C-1B54-48E6-9F28-5205B7F5DA03}" type="datetime1">
              <a:rPr lang="en-US" smtClean="0"/>
              <a:t>1/11/2016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091A7C6-C31F-4809-B0E6-F5BCAB48DAD3}" type="datetime1">
              <a:rPr lang="en-US" smtClean="0"/>
              <a:t>1/11/2016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4ECE-36D2-407F-9CFA-9D4BDF8A9243}" type="datetime1">
              <a:rPr lang="en-US" smtClean="0"/>
              <a:t>1/11/2016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2944-2E9A-47F8-809C-ED62C34537A1}" type="datetime1">
              <a:rPr lang="en-US" smtClean="0"/>
              <a:t>1/11/2016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13A6F34-BD32-4E29-AF82-2D25A71C2E10}" type="datetime1">
              <a:rPr lang="en-US" smtClean="0"/>
              <a:t>1/11/2016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A6ACFBE-2539-4816-9FE1-F3AD36781CA7}" type="datetime1">
              <a:rPr lang="en-US" smtClean="0"/>
              <a:t>1/11/2016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8EFC-A6A2-470A-A4AA-60D5E7475FC8}" type="datetime1">
              <a:rPr lang="en-US" smtClean="0"/>
              <a:t>1/11/2016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DC1C9-B3E7-4361-8050-0EF1359C805C}" type="datetime1">
              <a:rPr lang="en-US" smtClean="0"/>
              <a:t>1/11/2016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6950-EA6B-4632-8AC9-EAAB8CEA2411}" type="datetime1">
              <a:rPr lang="en-US" smtClean="0"/>
              <a:t>1/11/2016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FB3D701-F4A2-4591-BB25-975D9314DE7B}" type="datetime1">
              <a:rPr lang="en-US" smtClean="0"/>
              <a:t>1/11/2016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418187-2E79-43EA-BC30-0764A81375DF}" type="datetime1">
              <a:rPr lang="en-US" smtClean="0"/>
              <a:t>1/11/2016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5.gif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3733800"/>
            <a:ext cx="6858000" cy="1757082"/>
          </a:xfrm>
        </p:spPr>
        <p:txBody>
          <a:bodyPr>
            <a:normAutofit/>
          </a:bodyPr>
          <a:lstStyle/>
          <a:p>
            <a:pPr algn="r"/>
            <a:r>
              <a:rPr lang="ru-RU" sz="4800" dirty="0" smtClean="0">
                <a:solidFill>
                  <a:schemeClr val="bg1"/>
                </a:solidFill>
                <a:latin typeface="Impact" pitchFamily="34" charset="0"/>
              </a:rPr>
              <a:t>Сущность </a:t>
            </a:r>
            <a:br>
              <a:rPr lang="ru-RU" sz="4800" dirty="0" smtClean="0">
                <a:solidFill>
                  <a:schemeClr val="bg1"/>
                </a:solidFill>
                <a:latin typeface="Impact" pitchFamily="34" charset="0"/>
              </a:rPr>
            </a:br>
            <a:r>
              <a:rPr lang="ru-RU" sz="4800" dirty="0" smtClean="0">
                <a:solidFill>
                  <a:schemeClr val="bg1"/>
                </a:solidFill>
                <a:latin typeface="Impact" pitchFamily="34" charset="0"/>
              </a:rPr>
              <a:t>менеджмента</a:t>
            </a:r>
            <a:endParaRPr lang="ru-RU" sz="48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5812781"/>
            <a:ext cx="6705600" cy="658905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latin typeface="Impact" pitchFamily="34" charset="0"/>
              </a:rPr>
              <a:t>Ключевые понятия</a:t>
            </a:r>
            <a:endParaRPr lang="ru-RU" sz="3600" dirty="0">
              <a:latin typeface="Impact" pitchFamily="34" charset="0"/>
            </a:endParaRPr>
          </a:p>
        </p:txBody>
      </p:sp>
      <p:pic>
        <p:nvPicPr>
          <p:cNvPr id="1026" name="Picture 2" descr="D:\клип арт\люди\AbleStock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85693"/>
            <a:ext cx="2855258" cy="4283886"/>
          </a:xfrm>
          <a:prstGeom prst="rect">
            <a:avLst/>
          </a:prstGeom>
          <a:noFill/>
        </p:spPr>
      </p:pic>
      <p:pic>
        <p:nvPicPr>
          <p:cNvPr id="1027" name="Picture 3" descr="D:\клип арт\люди\AbleStock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585694"/>
            <a:ext cx="4200525" cy="280035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План лекции: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730752" cy="44958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ru-RU" dirty="0" smtClean="0">
                <a:hlinkClick r:id="rId4" action="ppaction://hlinksldjump"/>
              </a:rPr>
              <a:t>Менеджмент</a:t>
            </a:r>
            <a:endParaRPr lang="ru-RU" dirty="0" smtClean="0"/>
          </a:p>
          <a:p>
            <a:pPr>
              <a:buBlip>
                <a:blip r:embed="rId3"/>
              </a:buBlip>
            </a:pPr>
            <a:r>
              <a:rPr lang="ru-RU" dirty="0" smtClean="0">
                <a:hlinkClick r:id="rId5" action="ppaction://hlinksldjump"/>
              </a:rPr>
              <a:t>Менеджер </a:t>
            </a:r>
            <a:endParaRPr lang="ru-RU" dirty="0" smtClean="0"/>
          </a:p>
          <a:p>
            <a:pPr>
              <a:buBlip>
                <a:blip r:embed="rId3"/>
              </a:buBlip>
            </a:pPr>
            <a:r>
              <a:rPr lang="ru-RU" dirty="0" smtClean="0">
                <a:hlinkClick r:id="rId6" action="ppaction://hlinksldjump"/>
              </a:rPr>
              <a:t>Основные функции менеджмента</a:t>
            </a:r>
            <a:endParaRPr lang="ru-RU" dirty="0" smtClean="0"/>
          </a:p>
          <a:p>
            <a:pPr>
              <a:buBlip>
                <a:blip r:embed="rId3"/>
              </a:buBlip>
            </a:pPr>
            <a:r>
              <a:rPr lang="ru-RU" dirty="0" smtClean="0">
                <a:hlinkClick r:id="rId7" action="ppaction://hlinksldjump"/>
              </a:rPr>
              <a:t>Функции менеджмента </a:t>
            </a:r>
            <a:endParaRPr lang="ru-RU" dirty="0" smtClean="0"/>
          </a:p>
          <a:p>
            <a:pPr>
              <a:buBlip>
                <a:blip r:embed="rId3"/>
              </a:buBlip>
            </a:pPr>
            <a:r>
              <a:rPr lang="ru-RU" dirty="0" smtClean="0">
                <a:hlinkClick r:id="rId8" action="ppaction://hlinksldjump"/>
              </a:rPr>
              <a:t>Иерархия управления</a:t>
            </a:r>
            <a:endParaRPr lang="ru-RU" dirty="0" smtClean="0"/>
          </a:p>
          <a:p>
            <a:pPr>
              <a:buBlip>
                <a:blip r:embed="rId3"/>
              </a:buBlip>
            </a:pPr>
            <a:endParaRPr lang="ru-RU" dirty="0"/>
          </a:p>
        </p:txBody>
      </p:sp>
      <p:pic>
        <p:nvPicPr>
          <p:cNvPr id="2050" name="Picture 2" descr="D:\клип арт\люди\AbleStock049.jpg"/>
          <p:cNvPicPr>
            <a:picLocks noChangeAspect="1" noChangeArrowheads="1"/>
          </p:cNvPicPr>
          <p:nvPr/>
        </p:nvPicPr>
        <p:blipFill>
          <a:blip r:embed="rId9" cstate="print"/>
          <a:srcRect r="20732" b="43089"/>
          <a:stretch>
            <a:fillRect/>
          </a:stretch>
        </p:blipFill>
        <p:spPr bwMode="auto">
          <a:xfrm>
            <a:off x="4191000" y="1524000"/>
            <a:ext cx="4953000" cy="53340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Менеджмент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879848" y="1905000"/>
            <a:ext cx="4035552" cy="49530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Менеджмент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– совокупность методов, средств и форм управления современным производством с целью повышения его эффективности, увеличения прибыли</a:t>
            </a:r>
            <a:endParaRPr lang="ru-RU" sz="3200" dirty="0"/>
          </a:p>
        </p:txBody>
      </p:sp>
      <p:pic>
        <p:nvPicPr>
          <p:cNvPr id="3074" name="Picture 2" descr="D:\клип арт\люди\AbleStock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3505200" cy="52578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Менеджмент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4800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Основатель менеджмента – Ф. Тейлор (1911 г. – «Принципы научного управления»)</a:t>
            </a:r>
          </a:p>
          <a:p>
            <a:pPr marL="0" indent="0">
              <a:buNone/>
            </a:pPr>
            <a:r>
              <a:rPr lang="ru-RU" dirty="0" smtClean="0"/>
              <a:t>Отец менеджмента – Анри Файоль (разработал 14 универсальных принципов управления)</a:t>
            </a:r>
          </a:p>
          <a:p>
            <a:pPr marL="0" indent="0">
              <a:buNone/>
            </a:pPr>
            <a:r>
              <a:rPr lang="ru-RU" dirty="0" smtClean="0"/>
              <a:t>В России как наука менеджмент оформился в 30-40ые гг. </a:t>
            </a:r>
            <a:r>
              <a:rPr lang="en-US" dirty="0" smtClean="0"/>
              <a:t>XX</a:t>
            </a:r>
            <a:r>
              <a:rPr lang="ru-RU" dirty="0" smtClean="0"/>
              <a:t> века.</a:t>
            </a:r>
            <a:endParaRPr lang="ru-RU" dirty="0"/>
          </a:p>
        </p:txBody>
      </p:sp>
      <p:pic>
        <p:nvPicPr>
          <p:cNvPr id="4099" name="Picture 3" descr="D:\клип арт\люди\AbleStock001.jpg"/>
          <p:cNvPicPr>
            <a:picLocks noChangeAspect="1" noChangeArrowheads="1"/>
          </p:cNvPicPr>
          <p:nvPr/>
        </p:nvPicPr>
        <p:blipFill>
          <a:blip r:embed="rId3" cstate="print"/>
          <a:srcRect l="8537" r="26829" b="46341"/>
          <a:stretch>
            <a:fillRect/>
          </a:stretch>
        </p:blipFill>
        <p:spPr bwMode="auto">
          <a:xfrm>
            <a:off x="5105400" y="1828800"/>
            <a:ext cx="4038600" cy="50292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Менеджер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6448" y="1600200"/>
            <a:ext cx="5178552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Менеджер</a:t>
            </a:r>
            <a:r>
              <a:rPr lang="ru-RU" dirty="0" smtClean="0"/>
              <a:t> – это человек, </a:t>
            </a:r>
            <a:r>
              <a:rPr lang="ru-RU" u="sng" dirty="0" smtClean="0"/>
              <a:t>профессионально занимающийся </a:t>
            </a:r>
            <a:r>
              <a:rPr lang="ru-RU" dirty="0" smtClean="0"/>
              <a:t>управленческой деятельностью, наделённый полномочиями принимать управленческие решения и осуществлять их выполнение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Цель работы менеджера</a:t>
            </a:r>
            <a:r>
              <a:rPr lang="ru-RU" dirty="0" smtClean="0"/>
              <a:t> - обеспечение стабильной конкурентоспособности фирмы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D:\клип арт\люди\AbleStock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62600" y="1600200"/>
            <a:ext cx="3200400" cy="51181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Основные функции менеджмента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198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процесс планирования, организации, мотивации и контроля, необходимый для того, чтобы сформулировать и достичь целей организации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5800" y="4495800"/>
            <a:ext cx="1676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плани-рование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19400" y="4495800"/>
            <a:ext cx="15240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органи-зация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00600" y="4495800"/>
            <a:ext cx="15240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моти-вация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81800" y="4495800"/>
            <a:ext cx="18288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5052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 управления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7" idx="2"/>
          </p:cNvCxnSpPr>
          <p:nvPr/>
        </p:nvCxnSpPr>
        <p:spPr>
          <a:xfrm rot="5400000">
            <a:off x="7543800" y="5486400"/>
            <a:ext cx="3048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1524000" y="5638800"/>
            <a:ext cx="6172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1372394" y="5485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52600" y="5715000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коммуникации  (обратная связь)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>
            <a:stCxn id="4" idx="3"/>
            <a:endCxn id="5" idx="1"/>
          </p:cNvCxnSpPr>
          <p:nvPr/>
        </p:nvCxnSpPr>
        <p:spPr>
          <a:xfrm>
            <a:off x="2362200" y="49149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3"/>
            <a:endCxn id="6" idx="1"/>
          </p:cNvCxnSpPr>
          <p:nvPr/>
        </p:nvCxnSpPr>
        <p:spPr>
          <a:xfrm>
            <a:off x="4343400" y="49149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324600" y="4876800"/>
            <a:ext cx="457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Місце для нижнього колонтитула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Функции менеджмента: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517648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800600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мотивация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6934200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контроль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" y="2971800"/>
            <a:ext cx="16764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формирование цели управления, выбор путей и методов достижения этой цели</a:t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1104900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84048" y="1828800"/>
            <a:ext cx="1825752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90800" y="2971800"/>
            <a:ext cx="17526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создание оптимальной структуры управления,  </a:t>
            </a:r>
            <a:r>
              <a:rPr lang="ru-RU" dirty="0" err="1" smtClean="0"/>
              <a:t>направлен-ное</a:t>
            </a:r>
            <a:r>
              <a:rPr lang="ru-RU" dirty="0" smtClean="0"/>
              <a:t> на достижение цели организации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00600" y="2971800"/>
            <a:ext cx="17526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совокупность методов, </a:t>
            </a:r>
            <a:r>
              <a:rPr lang="ru-RU" dirty="0" err="1" smtClean="0"/>
              <a:t>стимули-рующих</a:t>
            </a:r>
            <a:r>
              <a:rPr lang="ru-RU" dirty="0" smtClean="0"/>
              <a:t> работников к наиболее эффективной работе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10400" y="2971800"/>
            <a:ext cx="1828800" cy="3352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система регулирования деятельности работников по выполнению работы </a:t>
            </a:r>
            <a:r>
              <a:rPr lang="ru-RU" dirty="0" err="1" smtClean="0"/>
              <a:t>определенно-го</a:t>
            </a:r>
            <a:r>
              <a:rPr lang="ru-RU" dirty="0" smtClean="0"/>
              <a:t> количества и качества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31630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54490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7658894" y="2704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4" grpId="0" uiExpand="1" build="p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Иерархия управления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1752600"/>
            <a:ext cx="3505200" cy="46482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38200" y="3886200"/>
            <a:ext cx="17526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57200" y="5181600"/>
            <a:ext cx="2667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4400" y="2819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1752600" y="2057400"/>
            <a:ext cx="1219200" cy="5110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43000" y="1676400"/>
            <a:ext cx="777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lvl="0" indent="354013"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и реализация стратегии органи-                 зации, принятие важных решений                                    (президент компании, министр, ректор)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048000" y="31242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400" b="1" i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контроль работы руководителей низшего звена и передача информации руководителям высшего звена (начальники/ руководители отделов, деканы и т.д.)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2133600" y="3886200"/>
            <a:ext cx="838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362200" y="4919008"/>
            <a:ext cx="647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контроль за выполнением производственных заданий, за                 использованием ресурсов: сырья, оборудования, кадров (начальники                   участков, мастера, и т.д.)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2590800" y="5181600"/>
            <a:ext cx="15240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4800" y="26670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Институци-ональный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уровень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9600" y="43434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Управленческий уровень</a:t>
            </a:r>
            <a:endParaRPr lang="ru-RU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609600" y="53340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Технический уровень </a:t>
            </a:r>
            <a:endParaRPr lang="ru-RU" sz="2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962400"/>
            <a:ext cx="81534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Благодарим за внимание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4">
      <a:dk1>
        <a:sysClr val="windowText" lastClr="000000"/>
      </a:dk1>
      <a:lt1>
        <a:sysClr val="window" lastClr="FFFFFF"/>
      </a:lt1>
      <a:dk2>
        <a:srgbClr val="C1C1C1"/>
      </a:dk2>
      <a:lt2>
        <a:srgbClr val="D2D2D2"/>
      </a:lt2>
      <a:accent1>
        <a:srgbClr val="FF87BA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343434"/>
      </a:hlink>
      <a:folHlink>
        <a:srgbClr val="FF79C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269</TotalTime>
  <Words>657</Words>
  <Application>Microsoft Office PowerPoint</Application>
  <PresentationFormat>Екран (4:3)</PresentationFormat>
  <Paragraphs>140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Обычная</vt:lpstr>
      <vt:lpstr>Сущность  менеджмента</vt:lpstr>
      <vt:lpstr>План лекции:</vt:lpstr>
      <vt:lpstr>Менеджмент</vt:lpstr>
      <vt:lpstr>Менеджмент</vt:lpstr>
      <vt:lpstr>Менеджер </vt:lpstr>
      <vt:lpstr>Основные функции менеджмента</vt:lpstr>
      <vt:lpstr>Функции менеджмента:</vt:lpstr>
      <vt:lpstr>Иерархия управления</vt:lpstr>
      <vt:lpstr>Благодарим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менеджмента</dc:title>
  <cp:lastModifiedBy>LEGION</cp:lastModifiedBy>
  <cp:revision>36</cp:revision>
  <dcterms:modified xsi:type="dcterms:W3CDTF">2016-01-11T10:08:34Z</dcterms:modified>
</cp:coreProperties>
</file>