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5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69944" autoAdjust="0"/>
  </p:normalViewPr>
  <p:slideViewPr>
    <p:cSldViewPr>
      <p:cViewPr varScale="1">
        <p:scale>
          <a:sx n="82" d="100"/>
          <a:sy n="82" d="100"/>
        </p:scale>
        <p:origin x="-24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1AFC3C-A74C-4EC7-9D88-3F3AD1E5110A}" type="datetimeFigureOut">
              <a:rPr lang="uk-UA" smtClean="0"/>
              <a:t>12.11.2014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0C4BC-26E6-4095-9DCC-5B5D523CCD0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6805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auto">
              <a:spcAft>
                <a:spcPts val="0"/>
              </a:spcAft>
              <a:defRPr/>
            </a:pPr>
            <a:r>
              <a:rPr lang="ru-RU" b="1" dirty="0" smtClean="0"/>
              <a:t>Тема:</a:t>
            </a:r>
            <a:r>
              <a:rPr lang="ru-RU" dirty="0" smtClean="0"/>
              <a:t> </a:t>
            </a:r>
            <a:r>
              <a:rPr lang="ru-RU" b="1" i="1" dirty="0" smtClean="0"/>
              <a:t>Личность и личный выбор § 48</a:t>
            </a:r>
            <a:br>
              <a:rPr lang="ru-RU" b="1" i="1" dirty="0" smtClean="0"/>
            </a:br>
            <a:r>
              <a:rPr lang="ru-RU" b="1" i="1" dirty="0" smtClean="0"/>
              <a:t>Что такое мораль? § 49</a:t>
            </a:r>
            <a:br>
              <a:rPr lang="ru-RU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>
                <a:solidFill>
                  <a:schemeClr val="tx2"/>
                </a:solidFill>
              </a:rPr>
              <a:t>«Человек – это знание, которое познает самое себя»</a:t>
            </a:r>
          </a:p>
          <a:p>
            <a:pPr algn="r"/>
            <a:r>
              <a:rPr lang="ru-RU" i="1" dirty="0" smtClean="0">
                <a:solidFill>
                  <a:schemeClr val="tx1"/>
                </a:solidFill>
              </a:rPr>
              <a:t>(</a:t>
            </a:r>
            <a:r>
              <a:rPr lang="ru-RU" i="1" dirty="0" err="1" smtClean="0">
                <a:solidFill>
                  <a:schemeClr val="tx1"/>
                </a:solidFill>
              </a:rPr>
              <a:t>Е.Евтушенко</a:t>
            </a:r>
            <a:r>
              <a:rPr lang="ru-RU" i="1" dirty="0" smtClean="0">
                <a:solidFill>
                  <a:schemeClr val="tx1"/>
                </a:solidFill>
              </a:rPr>
              <a:t>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0C4BC-26E6-4095-9DCC-5B5D523CCD08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15594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Задание: читать учебник стр. 317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0C4BC-26E6-4095-9DCC-5B5D523CCD08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89864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cs typeface="Times New Roman" pitchFamily="18" charset="0"/>
              </a:rPr>
              <a:t>мораль, моральный выбор, моральный контроль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«Добро – то, что служит сохранению и развитию жизни, зло есть то, что уничтожает жизнь или препятствует ей».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 smtClean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</a:rPr>
              <a:t>А.Швейцер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, немецко-франц. философ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0C4BC-26E6-4095-9DCC-5B5D523CCD08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3573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u="sng" dirty="0" smtClean="0">
                <a:solidFill>
                  <a:schemeClr val="accent1">
                    <a:lumMod val="50000"/>
                  </a:schemeClr>
                </a:solidFill>
              </a:rPr>
              <a:t>Мораль (нравственность)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– это правила поведения людей, включающие в себя нормы, обычаи, ценности, которые регулируют отношения в обществе. Нормы морали создаются и охраняются обществом. Это один из видов социальных норм.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Эта способность выражается в таких понятиях, как </a:t>
            </a:r>
            <a:r>
              <a:rPr lang="ru-RU" sz="1200" b="1" dirty="0" smtClean="0">
                <a:solidFill>
                  <a:srgbClr val="FF0000"/>
                </a:solidFill>
              </a:rPr>
              <a:t>совесть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1200" b="1" dirty="0" smtClean="0">
                <a:solidFill>
                  <a:srgbClr val="FF0000"/>
                </a:solidFill>
              </a:rPr>
              <a:t>честь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1200" b="1" dirty="0" smtClean="0">
                <a:solidFill>
                  <a:srgbClr val="FF0000"/>
                </a:solidFill>
              </a:rPr>
              <a:t>достоинство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0C4BC-26E6-4095-9DCC-5B5D523CCD08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07193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Совесть – этическая категория, выражающая ответственность человека за свои поступки перед самим собой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Честь – осознание индивидом своего общественного значения и признания этого значения со стороны общества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Достоинство – самооценка личности, осознание ею своих качеств, способностей, мировоззрения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0C4BC-26E6-4095-9DCC-5B5D523CCD08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96418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Нравственность – это совокупность людских нравов, та часть жизни, которая связана с делами, практическим поведением людей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Нравственность бывает добрая бывает злая: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solidFill>
                  <a:schemeClr val="accent1">
                    <a:lumMod val="75000"/>
                  </a:schemeClr>
                </a:solidFill>
              </a:rPr>
              <a:t>«Человек человеку – волк»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solidFill>
                  <a:schemeClr val="accent1">
                    <a:lumMod val="75000"/>
                  </a:schemeClr>
                </a:solidFill>
              </a:rPr>
              <a:t>«Своя рубашка ближе к телу»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solidFill>
                  <a:schemeClr val="accent1">
                    <a:lumMod val="75000"/>
                  </a:schemeClr>
                </a:solidFill>
              </a:rPr>
              <a:t>«Моя хата с краю»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solidFill>
                  <a:schemeClr val="accent1">
                    <a:lumMod val="75000"/>
                  </a:schemeClr>
                </a:solidFill>
              </a:rPr>
              <a:t>«С волками жить – по-волчьи выть»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0C4BC-26E6-4095-9DCC-5B5D523CCD08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2798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Основные ценности и нормы морали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C00000"/>
                </a:solidFill>
              </a:rPr>
              <a:t>«Не делай другому того, чего не пожелаешь себе»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(золотое правило нравственности)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solidFill>
                  <a:schemeClr val="accent1">
                    <a:lumMod val="75000"/>
                  </a:schemeClr>
                </a:solidFill>
              </a:rPr>
              <a:t>Моральный идеал – это </a:t>
            </a:r>
            <a:r>
              <a:rPr lang="ru-RU" sz="1200" b="1" i="1" dirty="0" smtClean="0">
                <a:solidFill>
                  <a:srgbClr val="FF0000"/>
                </a:solidFill>
              </a:rPr>
              <a:t>человечность, гуманизм!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solidFill>
                  <a:schemeClr val="accent1">
                    <a:lumMod val="75000"/>
                  </a:schemeClr>
                </a:solidFill>
              </a:rPr>
              <a:t>«Возлюби ближнего твоего, как самого себя»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0C4BC-26E6-4095-9DCC-5B5D523CCD08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17023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</a:rPr>
              <a:t>Д.З. § 48-49, повторить: «золотое правило нравственности»;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</a:rPr>
              <a:t>вопрос № 1-2 стр. 328 письменно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0C4BC-26E6-4095-9DCC-5B5D523CCD08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199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u="sng" dirty="0" smtClean="0">
                <a:solidFill>
                  <a:srgbClr val="FF0000"/>
                </a:solidFill>
                <a:latin typeface="Arial Black" pitchFamily="34" charset="0"/>
              </a:rPr>
              <a:t>Гуманизм –</a:t>
            </a:r>
            <a:r>
              <a:rPr lang="ru-RU" sz="1200" b="1" dirty="0" smtClean="0">
                <a:solidFill>
                  <a:schemeClr val="tx1"/>
                </a:solidFill>
                <a:latin typeface="Arial Black" pitchFamily="34" charset="0"/>
              </a:rPr>
              <a:t> система воззрений, признающая ценность человека, его право на свободу, счастье, развитие и проявление своих способностей</a:t>
            </a:r>
            <a:endParaRPr lang="ru-RU" sz="1200" b="1" i="1" u="sng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u="sng" dirty="0" smtClean="0">
                <a:solidFill>
                  <a:srgbClr val="FF0000"/>
                </a:solidFill>
                <a:latin typeface="Arial Black" pitchFamily="34" charset="0"/>
              </a:rPr>
              <a:t>Гуманизм –</a:t>
            </a:r>
            <a:r>
              <a:rPr lang="ru-RU" sz="1200" b="1" dirty="0" smtClean="0">
                <a:solidFill>
                  <a:srgbClr val="FF0000"/>
                </a:solidFill>
                <a:latin typeface="Arial Black" pitchFamily="34" charset="0"/>
              </a:rPr>
              <a:t>  </a:t>
            </a:r>
            <a:r>
              <a:rPr lang="ru-RU" sz="1200" b="1" dirty="0" smtClean="0">
                <a:solidFill>
                  <a:schemeClr val="tx1"/>
                </a:solidFill>
                <a:latin typeface="Arial Black" pitchFamily="34" charset="0"/>
              </a:rPr>
              <a:t>это определённое поведение человека. Гуманное общество – это общество справедливое, в котором главное – человек, его благо. Это ответственность человека за свои дела и поступки. </a:t>
            </a:r>
            <a:endParaRPr lang="ru-RU" sz="1200" b="1" i="1" u="sng" dirty="0" smtClean="0">
              <a:solidFill>
                <a:schemeClr val="tx1"/>
              </a:solidFill>
              <a:latin typeface="Arial Black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0C4BC-26E6-4095-9DCC-5B5D523CCD08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0085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Человек </a:t>
            </a:r>
            <a:r>
              <a:rPr lang="ru-RU" sz="1200" b="1" i="1" dirty="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– </a:t>
            </a:r>
            <a:r>
              <a:rPr lang="ru-RU" sz="1200" b="1" dirty="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высшая ступень развития живых организмов на Земле, принадлежит к высшим млекопитающим, образуя особый вид – Человек Разумный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solidFill>
                  <a:srgbClr val="FF0000"/>
                </a:solidFill>
                <a:latin typeface="Arial Black" pitchFamily="34" charset="0"/>
              </a:rPr>
              <a:t>Антропогенез – </a:t>
            </a:r>
            <a:r>
              <a:rPr lang="ru-RU" sz="1200" b="1" dirty="0" smtClean="0">
                <a:solidFill>
                  <a:schemeClr val="tx1"/>
                </a:solidFill>
                <a:latin typeface="Arial Black" pitchFamily="34" charset="0"/>
              </a:rPr>
              <a:t>процесс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latin typeface="Arial Black" pitchFamily="34" charset="0"/>
              </a:rPr>
              <a:t>                           возникновения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latin typeface="Arial Black" pitchFamily="34" charset="0"/>
              </a:rPr>
              <a:t>                           человека</a:t>
            </a:r>
            <a:endParaRPr lang="ru-RU" sz="1200" b="1" i="1" u="sng" dirty="0" smtClean="0">
              <a:solidFill>
                <a:schemeClr val="tx1"/>
              </a:solidFill>
              <a:latin typeface="Arial Black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0C4BC-26E6-4095-9DCC-5B5D523CCD08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8504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1"/>
                </a:solidFill>
                <a:latin typeface="Arial Black" pitchFamily="34" charset="0"/>
              </a:rPr>
              <a:t>Основные отличия человека от животного: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1"/>
                </a:solidFill>
                <a:latin typeface="Arial Black" pitchFamily="34" charset="0"/>
              </a:rPr>
              <a:t>Человек удовлетворяет не только биологические, но социальные (духовные) потребности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0C4BC-26E6-4095-9DCC-5B5D523CCD08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3954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0C4BC-26E6-4095-9DCC-5B5D523CCD08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7385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 всякий человек является личностью. Человеком рождаются, личностью становятся в процессе социализации</a:t>
            </a:r>
            <a:endParaRPr lang="ru-RU" sz="1200" b="1" i="1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0C4BC-26E6-4095-9DCC-5B5D523CCD08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4018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ЭТАПЫ СОЦИАЛИЗАЦИИ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0C4BC-26E6-4095-9DCC-5B5D523CCD08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5186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Факторы формирования личности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0C4BC-26E6-4095-9DCC-5B5D523CCD08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45743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Агенты социализации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всё, что влияет на процесс социализации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0C4BC-26E6-4095-9DCC-5B5D523CCD08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3431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87CEE-4568-40D8-9073-9384099864BD}" type="datetime1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5C86E-A6D5-45A7-ACD9-B289EC1059E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23DF2-9BCC-408A-8C1B-5BC8F26608B3}" type="datetime1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2F601-0692-47EB-B72F-98EF4DF8BEA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70950-E4B6-4E63-B2C1-6C54A55ED50F}" type="datetime1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8AEF2-F2CC-419E-9679-AAB332A28BE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7E8F3-6446-4404-A364-E028EEE8C785}" type="datetime1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72CB6-C724-44E5-8ACD-01972F26A72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9E6DA-6BDF-4D9A-BF2A-D425B08F032F}" type="datetime1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AD717-09ED-4193-9938-451D419741D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446A0-CF26-48C3-BC55-B28D49A5D778}" type="datetime1">
              <a:rPr lang="ru-RU" smtClean="0"/>
              <a:t>12.11.2014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1E3D7-528C-400B-A1DD-4CD3AA75994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3A965-19E3-451B-9CEA-6B6185C6E39B}" type="datetime1">
              <a:rPr lang="ru-RU" smtClean="0"/>
              <a:t>12.11.2014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8C37D-1449-4202-B617-3CD4B69B415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5E40A-8F08-4B2C-BEA3-447CEB0434D8}" type="datetime1">
              <a:rPr lang="ru-RU" smtClean="0"/>
              <a:t>12.11.2014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C2E88-B6FC-4791-9E63-9F63592C305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6595B-152D-44C8-AECE-AC901E0FA019}" type="datetime1">
              <a:rPr lang="ru-RU" smtClean="0"/>
              <a:t>12.11.2014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AA462-0618-4AF0-B02F-638F05D9B46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2409F-ED72-4D84-8011-6F618085BF2E}" type="datetime1">
              <a:rPr lang="ru-RU" smtClean="0"/>
              <a:t>12.11.2014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C32D3-94DD-4EEC-9072-13CC6C584B9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608B-9E00-417C-A357-7EA551DD9376}" type="datetime1">
              <a:rPr lang="ru-RU" smtClean="0"/>
              <a:t>12.11.2014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1DF23-0821-4488-BAA4-F86E67A150A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79E2386-44B9-4B53-ADCD-E1ED1F3BD2FD}" type="datetime1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85C54A-CA9F-41F3-837F-3FB6B397128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2213" y="1196975"/>
            <a:ext cx="7772400" cy="273685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b="1" dirty="0" smtClean="0"/>
              <a:t>Тема:</a:t>
            </a:r>
            <a:r>
              <a:rPr lang="ru-RU" dirty="0" smtClean="0"/>
              <a:t> </a:t>
            </a:r>
            <a:r>
              <a:rPr lang="ru-RU" b="1" i="1" dirty="0" smtClean="0"/>
              <a:t>Личность и личный выбор § 48</a:t>
            </a:r>
            <a:br>
              <a:rPr lang="ru-RU" b="1" i="1" dirty="0" smtClean="0"/>
            </a:br>
            <a:r>
              <a:rPr lang="ru-RU" b="1" i="1" dirty="0" smtClean="0"/>
              <a:t>Что такое мораль? § 49</a:t>
            </a:r>
            <a:br>
              <a:rPr lang="ru-RU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35250" y="38862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«Человек – это знание, которое познает самое себя»</a:t>
            </a:r>
          </a:p>
          <a:p>
            <a:pPr algn="r"/>
            <a:r>
              <a:rPr lang="ru-RU" i="1" dirty="0" smtClean="0">
                <a:solidFill>
                  <a:schemeClr val="tx1"/>
                </a:solidFill>
              </a:rPr>
              <a:t>(</a:t>
            </a:r>
            <a:r>
              <a:rPr lang="ru-RU" i="1" dirty="0" err="1" smtClean="0">
                <a:solidFill>
                  <a:schemeClr val="tx1"/>
                </a:solidFill>
              </a:rPr>
              <a:t>Е.Евтушенко</a:t>
            </a:r>
            <a:r>
              <a:rPr lang="ru-RU" i="1" dirty="0" smtClean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13315" name="Picture 4" descr="ag0002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52400"/>
            <a:ext cx="1143000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25" y="11588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3.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476375" y="71438"/>
            <a:ext cx="6840538" cy="1628775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 всякий человек является личностью. Человеком рождаются, личностью становятся в процессе социализации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16238" y="1846263"/>
            <a:ext cx="3816350" cy="48958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en-US" sz="2400" b="1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2800" b="1" i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Социализация – </a:t>
            </a:r>
          </a:p>
          <a:p>
            <a:pPr algn="ctr"/>
            <a:endParaRPr lang="ru-RU" sz="2800" b="1" i="1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2300" b="1">
                <a:solidFill>
                  <a:schemeClr val="tx1"/>
                </a:solidFill>
                <a:cs typeface="Arial" charset="0"/>
              </a:rPr>
              <a:t>(от лат. </a:t>
            </a:r>
            <a:r>
              <a:rPr lang="en-US" sz="2300" b="1">
                <a:solidFill>
                  <a:schemeClr val="tx1"/>
                </a:solidFill>
                <a:cs typeface="Arial" charset="0"/>
              </a:rPr>
              <a:t>socialis –</a:t>
            </a:r>
            <a:r>
              <a:rPr lang="ru-RU" sz="2300" b="1">
                <a:solidFill>
                  <a:schemeClr val="tx1"/>
                </a:solidFill>
                <a:cs typeface="Arial" charset="0"/>
              </a:rPr>
              <a:t> общественный)</a:t>
            </a:r>
            <a:r>
              <a:rPr lang="en-US" sz="2300" b="1">
                <a:solidFill>
                  <a:schemeClr val="tx1"/>
                </a:solidFill>
                <a:cs typeface="Arial" charset="0"/>
              </a:rPr>
              <a:t> - </a:t>
            </a:r>
            <a:r>
              <a:rPr lang="ru-RU" sz="2300" b="1">
                <a:solidFill>
                  <a:schemeClr val="tx1"/>
                </a:solidFill>
                <a:cs typeface="Arial" charset="0"/>
              </a:rPr>
              <a:t> процесс усвоения и дальнейшего развития индивидом культурных норм и социального опыта, необходимых для успешного функционирования в обществе</a:t>
            </a:r>
          </a:p>
          <a:p>
            <a:pPr algn="ctr"/>
            <a:endParaRPr lang="ru-RU" sz="2300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16238" y="2781300"/>
            <a:ext cx="3816350" cy="3960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b="1" i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300" b="1" i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25" y="11588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3.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79388" y="2060575"/>
          <a:ext cx="8784976" cy="3355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4608"/>
                <a:gridCol w="6260368"/>
              </a:tblGrid>
              <a:tr h="64392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ЭТАП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ЕГО СОДЕРЖАНИЕ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0149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начальный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Социализация ребёнка, преимущественно в семье</a:t>
                      </a:r>
                      <a:endParaRPr lang="ru-RU" sz="2400" b="1" dirty="0"/>
                    </a:p>
                  </a:txBody>
                  <a:tcPr/>
                </a:tc>
              </a:tr>
              <a:tr h="522295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средний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Обучение в школе</a:t>
                      </a:r>
                      <a:endParaRPr lang="ru-RU" sz="2400" b="1" dirty="0"/>
                    </a:p>
                  </a:txBody>
                  <a:tcPr/>
                </a:tc>
              </a:tr>
              <a:tr h="128785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завершающий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Социализация взрослого человека, осваивающего  новые роли: супруга, родителя, дедушки и т.д.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2916238" y="476250"/>
            <a:ext cx="3887787" cy="9144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ЭТАПЫ СОЦИАЛИЗАЦИИ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25" y="11588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3.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555875" y="188913"/>
            <a:ext cx="4103688" cy="914400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Факторы формирования личности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925" y="2349500"/>
            <a:ext cx="3313113" cy="33115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Наследственные факторы: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3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Особенности физиологии высшей нервной деятельности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3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Анатомо-физиологические особенности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80063" y="2349500"/>
            <a:ext cx="3529012" cy="32400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Социальные факторы: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Макросреда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Микросреда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Деятельность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Общение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Воспитание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самовоспитание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348038" y="2997200"/>
            <a:ext cx="50323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3" idx="0"/>
          </p:cNvCxnSpPr>
          <p:nvPr/>
        </p:nvCxnSpPr>
        <p:spPr>
          <a:xfrm rot="16200000" flipV="1">
            <a:off x="3994944" y="4833144"/>
            <a:ext cx="93503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3709491" y="2611512"/>
            <a:ext cx="1584176" cy="1656184"/>
          </a:xfrm>
          <a:prstGeom prst="ellipse">
            <a:avLst/>
          </a:prstGeom>
          <a:solidFill>
            <a:srgbClr val="C1EFFF"/>
          </a:solidFill>
          <a:ln>
            <a:solidFill>
              <a:schemeClr val="tx2">
                <a:lumMod val="50000"/>
                <a:lumOff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ЛИЧ-НОСТЬ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 rot="10800000">
            <a:off x="5148263" y="2989263"/>
            <a:ext cx="431800" cy="79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3419475" y="5300663"/>
            <a:ext cx="2016125" cy="1223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419475" y="5300663"/>
            <a:ext cx="2016125" cy="12001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Природно-географическая среда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33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25" y="11588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3.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547813" y="115888"/>
            <a:ext cx="6769100" cy="1081087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i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Агенты социализации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всё, что влияет на процесс социализации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950" y="2205038"/>
            <a:ext cx="3311525" cy="10080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51500" y="2133600"/>
            <a:ext cx="3457575" cy="1079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Средства массовой информации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4211637" y="4868863"/>
            <a:ext cx="720725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3635896" y="2636912"/>
            <a:ext cx="1944216" cy="187220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b="1" dirty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индивид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 dirty="0">
              <a:solidFill>
                <a:schemeClr val="tx1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492500" y="5229225"/>
            <a:ext cx="2016125" cy="12239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79388" y="2276475"/>
            <a:ext cx="30241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Национальные традиции и обычаи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580063" y="3716338"/>
            <a:ext cx="3529012" cy="10810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Образование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7950" y="3789363"/>
            <a:ext cx="3529013" cy="1079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Социальное окружение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490913" y="1341438"/>
            <a:ext cx="2089150" cy="12239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779838" y="1412875"/>
            <a:ext cx="15843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Самовоспитание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563938" y="5589588"/>
            <a:ext cx="1924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</a:rPr>
              <a:t>ЛИЧНОСТЬ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33" grpId="0" animBg="1"/>
      <p:bldP spid="16" grpId="0"/>
      <p:bldP spid="17" grpId="0" animBg="1"/>
      <p:bldP spid="18" grpId="0" animBg="1"/>
      <p:bldP spid="19" grpId="0" animBg="1"/>
      <p:bldP spid="20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25" y="11588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3.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547813" y="115888"/>
            <a:ext cx="6769100" cy="1081087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Задание: читать учебник стр. 317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4925" y="1844675"/>
            <a:ext cx="4537075" cy="1079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Что значит быть лично ответственным?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50825" y="2997200"/>
            <a:ext cx="4537075" cy="1079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Какое определение личности дал И.Кант?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84188" y="4149725"/>
            <a:ext cx="4537075" cy="1150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Как вы понимаете выражение «автономная личность»?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84213" y="5445125"/>
            <a:ext cx="4535487" cy="11525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Что значит «твёрдые принципы»?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716463" y="1341438"/>
            <a:ext cx="4248150" cy="11509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Что значит «добровольно выбранные принципы»?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859338" y="2565400"/>
            <a:ext cx="4249737" cy="1150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 чем основывается личность?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5" grpId="0" animBg="1"/>
      <p:bldP spid="22" grpId="0" animBg="1"/>
      <p:bldP spid="24" grpId="0" animBg="1"/>
      <p:bldP spid="25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0040" y="260648"/>
            <a:ext cx="7772400" cy="1470025"/>
          </a:xfrm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i="1" dirty="0" smtClean="0">
                <a:cs typeface="Times New Roman" pitchFamily="18" charset="0"/>
              </a:rPr>
              <a:t>мораль, моральный выбор, моральный контроль</a:t>
            </a:r>
            <a:endParaRPr lang="ru-RU" sz="4000" b="1" i="1" dirty="0"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87675" y="3357563"/>
            <a:ext cx="6048375" cy="28797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«Добро – то, что служит сохранению и развитию жизни, зло есть то, что уничтожает жизнь или препятствует ей».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err="1">
                <a:solidFill>
                  <a:schemeClr val="accent1">
                    <a:lumMod val="50000"/>
                  </a:schemeClr>
                </a:solidFill>
              </a:rPr>
              <a:t>А.Швейцер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b="1" i="1" dirty="0" err="1">
                <a:solidFill>
                  <a:schemeClr val="accent1">
                    <a:lumMod val="50000"/>
                  </a:schemeClr>
                </a:solidFill>
              </a:rPr>
              <a:t>немецко-франц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. философ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43608" y="188640"/>
            <a:ext cx="7128792" cy="28803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chemeClr val="accent1">
                    <a:lumMod val="50000"/>
                  </a:schemeClr>
                </a:solidFill>
              </a:rPr>
              <a:t>Мораль (нравственность) </a:t>
            </a: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</a:rPr>
              <a:t>– это правила поведения людей, включающие в себя нормы, обычаи, ценности, которые регулируют отношения в обществе. Нормы морали создаются и охраняются обществом. Это один из видов социальных норм.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700338" y="3644900"/>
            <a:ext cx="5543550" cy="2160588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Через нормы морали общество оценивает не только практические действия, но и их мотивы, побуждения и намерения.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627313" y="3644900"/>
            <a:ext cx="5626100" cy="2439988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Мораль способствует формированию у каждого индивида умения самостоятельно вырабатывать и направлять свою линию поведения без дополнительного контроля со стороны общества.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627313" y="3644900"/>
            <a:ext cx="5626100" cy="2439988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Эта способность выражается в таких понятиях, как </a:t>
            </a:r>
            <a:r>
              <a:rPr lang="ru-RU" sz="2800" b="1" dirty="0">
                <a:solidFill>
                  <a:srgbClr val="FF0000"/>
                </a:solidFill>
              </a:rPr>
              <a:t>совесть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800" b="1" dirty="0">
                <a:solidFill>
                  <a:srgbClr val="FF0000"/>
                </a:solidFill>
              </a:rPr>
              <a:t>честь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800" b="1" dirty="0">
                <a:solidFill>
                  <a:srgbClr val="FF0000"/>
                </a:solidFill>
              </a:rPr>
              <a:t>достоинство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179512" y="116632"/>
            <a:ext cx="5400600" cy="2160240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Совесть – этическая категория, выражающая ответственность человека за свои поступки перед самим собой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691680" y="2348880"/>
            <a:ext cx="5400600" cy="2160240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Честь – осознание индивидом своего общественного значения и признания этого значения со стороны общества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563888" y="4581128"/>
            <a:ext cx="5400600" cy="2160240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Достоинство – самооценка личности, осознание ею своих качеств, способностей, мировоззрения</a:t>
            </a: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179512" y="116632"/>
            <a:ext cx="5400600" cy="2592288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Нравственность – это совокупность людских нравов, та часть жизни, которая связана с делами, практическим поведением людей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35896" y="2348880"/>
            <a:ext cx="5400600" cy="1368152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Нравственность бывает добрая бывает злая: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275856" y="4149080"/>
            <a:ext cx="5400600" cy="2160240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Честное исполнение долга; веротерпимость; уважение к другим народам; бережное отношение к природе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051720" y="4077072"/>
            <a:ext cx="6624736" cy="2376264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i="1" dirty="0">
                <a:solidFill>
                  <a:schemeClr val="accent1">
                    <a:lumMod val="75000"/>
                  </a:schemeClr>
                </a:solidFill>
              </a:rPr>
              <a:t>«Человек человеку – волк»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i="1" dirty="0">
                <a:solidFill>
                  <a:schemeClr val="accent1">
                    <a:lumMod val="75000"/>
                  </a:schemeClr>
                </a:solidFill>
              </a:rPr>
              <a:t>«Своя рубашка ближе к телу»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i="1" dirty="0">
                <a:solidFill>
                  <a:schemeClr val="accent1">
                    <a:lumMod val="75000"/>
                  </a:schemeClr>
                </a:solidFill>
              </a:rPr>
              <a:t>«Моя хата с краю»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i="1" dirty="0">
                <a:solidFill>
                  <a:schemeClr val="accent1">
                    <a:lumMod val="75000"/>
                  </a:schemeClr>
                </a:solidFill>
              </a:rPr>
              <a:t>«С волками жить – по-волчьи выть»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179512" y="116632"/>
            <a:ext cx="5400600" cy="1512168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Основные ценности и нормы морали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275856" y="1916832"/>
            <a:ext cx="5400600" cy="1368152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</a:rPr>
              <a:t>«Не делай другому того, чего не пожелаешь себе»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(золотое правило нравственности)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275856" y="4077072"/>
            <a:ext cx="5400600" cy="2160240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Честное исполнение долга; веротерпимость; уважение к другим народам; бережное отношение к природе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051720" y="4005064"/>
            <a:ext cx="6624736" cy="2376264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i="1" dirty="0">
                <a:solidFill>
                  <a:schemeClr val="accent1">
                    <a:lumMod val="75000"/>
                  </a:schemeClr>
                </a:solidFill>
              </a:rPr>
              <a:t>Моральный идеал – это </a:t>
            </a:r>
            <a:r>
              <a:rPr lang="ru-RU" sz="3000" b="1" i="1" dirty="0">
                <a:solidFill>
                  <a:srgbClr val="FF0000"/>
                </a:solidFill>
              </a:rPr>
              <a:t>человечность, гуманизм!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i="1" dirty="0">
                <a:solidFill>
                  <a:schemeClr val="accent1">
                    <a:lumMod val="75000"/>
                  </a:schemeClr>
                </a:solidFill>
              </a:rPr>
              <a:t>«Возлюби ближнего твоего, как самого себя»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25" y="11588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1.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476375" y="188913"/>
            <a:ext cx="7127875" cy="2232025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rgbClr val="FF0000"/>
                </a:solidFill>
                <a:latin typeface="Arial Black" pitchFamily="34" charset="0"/>
              </a:rPr>
              <a:t>Гуманизм –</a:t>
            </a:r>
            <a:r>
              <a:rPr lang="ru-RU" sz="2800" b="1" dirty="0">
                <a:solidFill>
                  <a:schemeClr val="tx1"/>
                </a:solidFill>
                <a:latin typeface="Arial Black" pitchFamily="34" charset="0"/>
              </a:rPr>
              <a:t> система воззрений, признающая ценность человека, его право на свободу, счастье, развитие и проявление своих способностей</a:t>
            </a:r>
            <a:endParaRPr lang="ru-RU" sz="2800" b="1" i="1" u="sng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07950" y="3068638"/>
            <a:ext cx="7129463" cy="3024187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rgbClr val="FF0000"/>
                </a:solidFill>
                <a:latin typeface="Arial Black" pitchFamily="34" charset="0"/>
              </a:rPr>
              <a:t>Гуманизм –</a:t>
            </a:r>
            <a:r>
              <a:rPr lang="ru-RU" sz="2800" b="1" dirty="0">
                <a:solidFill>
                  <a:srgbClr val="FF0000"/>
                </a:solidFill>
                <a:latin typeface="Arial Black" pitchFamily="34" charset="0"/>
              </a:rPr>
              <a:t>  </a:t>
            </a:r>
            <a:r>
              <a:rPr lang="ru-RU" sz="2800" b="1" dirty="0">
                <a:solidFill>
                  <a:schemeClr val="tx1"/>
                </a:solidFill>
                <a:latin typeface="Arial Black" pitchFamily="34" charset="0"/>
              </a:rPr>
              <a:t>это определённое поведение человека. Гуманное общество – это общество справедливое, в котором главное – человек, его благо. Это ответственность человека за свои дела и поступки. </a:t>
            </a:r>
            <a:endParaRPr lang="ru-RU" sz="2800" b="1" i="1" u="sng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650" y="1412875"/>
            <a:ext cx="7488238" cy="316865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</a:rPr>
              <a:t>Д.З. § 48-49, повторить: «золотое правило нравственности»;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</a:rPr>
              <a:t>вопрос № 1-2 стр. 328 письменно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2770" name="Picture 7" descr="AG00316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4650" y="4797425"/>
            <a:ext cx="8985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25" y="11588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2.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476375" y="188913"/>
            <a:ext cx="7416800" cy="2808287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Человек </a:t>
            </a:r>
            <a:r>
              <a:rPr lang="ru-RU" sz="2800" b="1" i="1" dirty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– </a:t>
            </a:r>
            <a:r>
              <a:rPr lang="ru-RU" sz="2800" b="1" dirty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высшая ступень развития живых организмов на Земле, принадлежит к высшим млекопитающим, образуя особый вид – Человек Разумный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0825" y="3860800"/>
            <a:ext cx="7129463" cy="2305050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0000"/>
                </a:solidFill>
                <a:latin typeface="Arial Black" pitchFamily="34" charset="0"/>
              </a:rPr>
              <a:t>Антропогенез – </a:t>
            </a:r>
            <a:r>
              <a:rPr lang="ru-RU" sz="2800" b="1" dirty="0">
                <a:solidFill>
                  <a:schemeClr val="tx1"/>
                </a:solidFill>
                <a:latin typeface="Arial Black" pitchFamily="34" charset="0"/>
              </a:rPr>
              <a:t>процесс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 Black" pitchFamily="34" charset="0"/>
              </a:rPr>
              <a:t>                           возникновения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 Black" pitchFamily="34" charset="0"/>
              </a:rPr>
              <a:t>                           человека</a:t>
            </a:r>
            <a:endParaRPr lang="ru-RU" sz="2800" b="1" i="1" u="sng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25" y="11588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2.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555875" y="188913"/>
            <a:ext cx="4103688" cy="914400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Человек – </a:t>
            </a:r>
            <a:r>
              <a:rPr lang="ru-RU" sz="2400" b="1" dirty="0" err="1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биосоциальное</a:t>
            </a: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существо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850" y="1989138"/>
            <a:ext cx="3816350" cy="3743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Биологическое: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Проявляется в анатомии, физиологии: обладает кровеносной, мышечной, нервной системами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9338" y="1989138"/>
            <a:ext cx="3889375" cy="3743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Социальное: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Неразрывно связан с обществом, становится человеком лишь в общении с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другими. Обладает такими свойствами как способность к общественно-полезному труду, сознание и разум</a:t>
            </a:r>
          </a:p>
        </p:txBody>
      </p:sp>
      <p:cxnSp>
        <p:nvCxnSpPr>
          <p:cNvPr id="10" name="Прямая со стрелкой 9"/>
          <p:cNvCxnSpPr>
            <a:stCxn id="5" idx="1"/>
            <a:endCxn id="6" idx="0"/>
          </p:cNvCxnSpPr>
          <p:nvPr/>
        </p:nvCxnSpPr>
        <p:spPr>
          <a:xfrm rot="5400000">
            <a:off x="2977356" y="357982"/>
            <a:ext cx="885825" cy="23764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5" idx="1"/>
            <a:endCxn id="8" idx="0"/>
          </p:cNvCxnSpPr>
          <p:nvPr/>
        </p:nvCxnSpPr>
        <p:spPr>
          <a:xfrm rot="16200000" flipH="1">
            <a:off x="5263356" y="448470"/>
            <a:ext cx="885825" cy="2195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25" y="11588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2.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555875" y="188913"/>
            <a:ext cx="4103688" cy="914400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Человеческий индивид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850" y="1773238"/>
            <a:ext cx="3816350" cy="3743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Биологическое: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человек – часть живой природы;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тело и мозг – результат деятельности природы;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наличие инстинктов;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анатомия и физиология, биологические потребности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9338" y="1773238"/>
            <a:ext cx="3889375" cy="3743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Социальное: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подавление и регулирование инстинктов;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формируются в обществе: речь, мышление, навыки;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 мыслит себя вне общества</a:t>
            </a:r>
          </a:p>
        </p:txBody>
      </p:sp>
      <p:cxnSp>
        <p:nvCxnSpPr>
          <p:cNvPr id="10" name="Прямая со стрелкой 9"/>
          <p:cNvCxnSpPr>
            <a:stCxn id="5" idx="1"/>
            <a:endCxn id="6" idx="0"/>
          </p:cNvCxnSpPr>
          <p:nvPr/>
        </p:nvCxnSpPr>
        <p:spPr>
          <a:xfrm rot="5400000">
            <a:off x="3085306" y="250032"/>
            <a:ext cx="669925" cy="23764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5" idx="1"/>
            <a:endCxn id="8" idx="0"/>
          </p:cNvCxnSpPr>
          <p:nvPr/>
        </p:nvCxnSpPr>
        <p:spPr>
          <a:xfrm rot="16200000" flipH="1">
            <a:off x="5371306" y="340520"/>
            <a:ext cx="669925" cy="2195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Выгнутая влево стрелка 14"/>
          <p:cNvSpPr/>
          <p:nvPr/>
        </p:nvSpPr>
        <p:spPr>
          <a:xfrm>
            <a:off x="2051050" y="5516563"/>
            <a:ext cx="731838" cy="504825"/>
          </a:xfrm>
          <a:prstGeom prst="curvedRightArrow">
            <a:avLst/>
          </a:prstGeom>
          <a:solidFill>
            <a:srgbClr val="C000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право стрелка 15"/>
          <p:cNvSpPr/>
          <p:nvPr/>
        </p:nvSpPr>
        <p:spPr>
          <a:xfrm>
            <a:off x="6372225" y="5516563"/>
            <a:ext cx="731838" cy="504825"/>
          </a:xfrm>
          <a:prstGeom prst="curvedLeftArrow">
            <a:avLst/>
          </a:prstGeom>
          <a:solidFill>
            <a:srgbClr val="C000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ямоугольник с двумя вырезанными противолежащими углами 16"/>
          <p:cNvSpPr/>
          <p:nvPr/>
        </p:nvSpPr>
        <p:spPr>
          <a:xfrm>
            <a:off x="2771775" y="5589588"/>
            <a:ext cx="3600450" cy="1079500"/>
          </a:xfrm>
          <a:prstGeom prst="snip2DiagRect">
            <a:avLst/>
          </a:prstGeom>
          <a:solidFill>
            <a:srgbClr val="C1EFFF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Биологическое и социальное связано; это существо </a:t>
            </a:r>
            <a:r>
              <a:rPr lang="ru-RU" sz="21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биосоциальное</a:t>
            </a:r>
            <a:endParaRPr lang="ru-RU" sz="21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25" y="11588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2.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995738" y="331788"/>
            <a:ext cx="4824412" cy="1584325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 Black" pitchFamily="34" charset="0"/>
              </a:rPr>
              <a:t>Основные отличия человека от животного: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0825" y="2276475"/>
            <a:ext cx="5473700" cy="187325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 Black" pitchFamily="34" charset="0"/>
              </a:rPr>
              <a:t>Обладает большим мозгом мышлением и членораздельной речью; </a:t>
            </a:r>
            <a:r>
              <a:rPr lang="ru-RU" sz="2800" b="1" dirty="0" err="1">
                <a:solidFill>
                  <a:schemeClr val="tx1"/>
                </a:solidFill>
                <a:latin typeface="Arial Black" pitchFamily="34" charset="0"/>
              </a:rPr>
              <a:t>прямохождением</a:t>
            </a:r>
            <a:endParaRPr lang="ru-RU" sz="28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50825" y="2276475"/>
            <a:ext cx="5473700" cy="1944688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 Black" pitchFamily="34" charset="0"/>
              </a:rPr>
              <a:t>Способен к сознательной творческой деятельности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50825" y="2276475"/>
            <a:ext cx="5600700" cy="200025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tx1"/>
                </a:solidFill>
                <a:latin typeface="Arial Black" pitchFamily="34" charset="0"/>
              </a:rPr>
              <a:t>В процессе своей деятельности преобразует окружающую среду, создает все необходимые ему блага</a:t>
            </a: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50825" y="2276475"/>
            <a:ext cx="5600700" cy="200025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tx1"/>
                </a:solidFill>
                <a:latin typeface="Arial Black" pitchFamily="34" charset="0"/>
              </a:rPr>
              <a:t>Способен изготавливать орудия труда с помощью ранее сделанных</a:t>
            </a: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50825" y="2276475"/>
            <a:ext cx="5600700" cy="200025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tx1"/>
                </a:solidFill>
                <a:latin typeface="Arial Black" pitchFamily="34" charset="0"/>
              </a:rPr>
              <a:t>Человек удовлетворяет не только биологические, но социальные (духовные) потребности </a:t>
            </a:r>
          </a:p>
        </p:txBody>
      </p:sp>
      <p:sp>
        <p:nvSpPr>
          <p:cNvPr id="9" name="Місце для нижнього колонтитула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25" y="11588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3.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331913" y="1268413"/>
            <a:ext cx="6696075" cy="2808287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rgbClr val="FF0000"/>
                </a:solidFill>
                <a:latin typeface="Arial Black" pitchFamily="34" charset="0"/>
              </a:rPr>
              <a:t>ИНДИВИД</a:t>
            </a:r>
            <a:r>
              <a:rPr lang="ru-RU" sz="2800" b="1" i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Arial Black" pitchFamily="34" charset="0"/>
              </a:rPr>
              <a:t>–</a:t>
            </a:r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( индивидуум; неделимый, неразделённый) единичный представитель человеческого рода, отдельный человек в среде людей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331913" y="2276475"/>
            <a:ext cx="6696075" cy="3097213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rgbClr val="FF0000"/>
                </a:solidFill>
                <a:latin typeface="Arial Black" pitchFamily="34" charset="0"/>
              </a:rPr>
              <a:t>ИНДИВИДУАЛЬНОСТЬ</a:t>
            </a:r>
            <a:r>
              <a:rPr lang="ru-RU" sz="3000" b="1" i="1" dirty="0">
                <a:solidFill>
                  <a:srgbClr val="002060"/>
                </a:solidFill>
                <a:latin typeface="Arial Black" pitchFamily="34" charset="0"/>
              </a:rPr>
              <a:t>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i="1" dirty="0">
              <a:solidFill>
                <a:srgbClr val="002060"/>
              </a:solidFill>
              <a:latin typeface="Arial Black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  <a:latin typeface="Arial Black" pitchFamily="34" charset="0"/>
              </a:rPr>
              <a:t>это неповторимое своеобразие проявлений человека, подчёркивающая исключительность, непринуждённость его деятельность</a:t>
            </a:r>
            <a:endParaRPr lang="ru-RU" sz="3000" b="1" i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331913" y="2997200"/>
            <a:ext cx="6696075" cy="3311525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rgbClr val="FF0000"/>
                </a:solidFill>
                <a:latin typeface="Arial Black" pitchFamily="34" charset="0"/>
              </a:rPr>
              <a:t>ЛИЧНОСТЬ</a:t>
            </a:r>
            <a:r>
              <a:rPr lang="ru-RU" sz="2800" b="1" i="1" u="sng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latin typeface="Arial Black" pitchFamily="34" charset="0"/>
              </a:rPr>
              <a:t>– (от лат. </a:t>
            </a:r>
            <a:r>
              <a:rPr lang="en-US" sz="2800" b="1" i="1" dirty="0">
                <a:solidFill>
                  <a:srgbClr val="002060"/>
                </a:solidFill>
                <a:latin typeface="Arial Black" pitchFamily="34" charset="0"/>
              </a:rPr>
              <a:t>Persona</a:t>
            </a:r>
            <a:r>
              <a:rPr lang="ru-RU" sz="2800" b="1" i="1" dirty="0">
                <a:solidFill>
                  <a:srgbClr val="002060"/>
                </a:solidFill>
                <a:latin typeface="Arial Black" pitchFamily="34" charset="0"/>
              </a:rPr>
              <a:t>-особа) – это человеческий индивид, обладающий совокупностью социально значимых черт, свойств, которые он реализует в общественной жизни</a:t>
            </a: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2699792" y="188640"/>
            <a:ext cx="4104456" cy="914400"/>
          </a:xfrm>
          <a:prstGeom prst="snip2DiagRect">
            <a:avLst/>
          </a:prstGeom>
          <a:solidFill>
            <a:schemeClr val="bg1">
              <a:lumMod val="95000"/>
              <a:alpha val="50196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Образ человека включает: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25" y="11588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3.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555875" y="188913"/>
            <a:ext cx="4103688" cy="914400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Личность (термин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                   Карамзина)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850" y="1773238"/>
            <a:ext cx="3816350" cy="3743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 Black" pitchFamily="34" charset="0"/>
              </a:rPr>
              <a:t>Понятие социальное, так личностью не рождаются, а становятся в обществе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9338" y="1773238"/>
            <a:ext cx="3889375" cy="3743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Понятие характеризует человека как общественное существо</a:t>
            </a:r>
          </a:p>
        </p:txBody>
      </p:sp>
      <p:cxnSp>
        <p:nvCxnSpPr>
          <p:cNvPr id="10" name="Прямая со стрелкой 9"/>
          <p:cNvCxnSpPr>
            <a:stCxn id="0" idx="1"/>
            <a:endCxn id="6" idx="0"/>
          </p:cNvCxnSpPr>
          <p:nvPr/>
        </p:nvCxnSpPr>
        <p:spPr>
          <a:xfrm rot="5400000">
            <a:off x="3085306" y="250032"/>
            <a:ext cx="669925" cy="23764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0" idx="1"/>
            <a:endCxn id="8" idx="0"/>
          </p:cNvCxnSpPr>
          <p:nvPr/>
        </p:nvCxnSpPr>
        <p:spPr>
          <a:xfrm rot="16200000" flipH="1">
            <a:off x="5371306" y="340520"/>
            <a:ext cx="669925" cy="2195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25" y="115888"/>
            <a:ext cx="914400" cy="914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3.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555875" y="188913"/>
            <a:ext cx="4103688" cy="914400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Определение личности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850" y="1772816"/>
            <a:ext cx="3816350" cy="3743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Личность через социально значимые черты характера индивида: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Разум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Целеустре</a:t>
            </a:r>
            <a:r>
              <a:rPr lang="ru-RU" sz="2400" b="1" dirty="0">
                <a:solidFill>
                  <a:schemeClr val="tx1"/>
                </a:solidFill>
              </a:rPr>
              <a:t>м</a:t>
            </a: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лённость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Доброта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работоспособность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9338" y="1772816"/>
            <a:ext cx="3889375" cy="3743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b="1" i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Личность через набор функций (ролей) в обществе: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300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Работник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300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Семьянин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300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Спортсмен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300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Ученик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300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Родитель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300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Ученый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300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Музыкант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0" name="Прямая со стрелкой 9"/>
          <p:cNvCxnSpPr>
            <a:stCxn id="0" idx="1"/>
            <a:endCxn id="0" idx="0"/>
          </p:cNvCxnSpPr>
          <p:nvPr/>
        </p:nvCxnSpPr>
        <p:spPr>
          <a:xfrm rot="5400000">
            <a:off x="3085306" y="250032"/>
            <a:ext cx="669925" cy="23764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0" idx="1"/>
            <a:endCxn id="0" idx="0"/>
          </p:cNvCxnSpPr>
          <p:nvPr/>
        </p:nvCxnSpPr>
        <p:spPr>
          <a:xfrm rot="16200000" flipH="1">
            <a:off x="5371306" y="340520"/>
            <a:ext cx="669925" cy="2195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Выгнутая влево стрелка 14"/>
          <p:cNvSpPr/>
          <p:nvPr/>
        </p:nvSpPr>
        <p:spPr>
          <a:xfrm>
            <a:off x="2051050" y="5516563"/>
            <a:ext cx="731838" cy="504825"/>
          </a:xfrm>
          <a:prstGeom prst="curvedRightArrow">
            <a:avLst/>
          </a:prstGeom>
          <a:solidFill>
            <a:srgbClr val="C000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право стрелка 15"/>
          <p:cNvSpPr/>
          <p:nvPr/>
        </p:nvSpPr>
        <p:spPr>
          <a:xfrm>
            <a:off x="6372225" y="5516563"/>
            <a:ext cx="731838" cy="504825"/>
          </a:xfrm>
          <a:prstGeom prst="curvedLeftArrow">
            <a:avLst/>
          </a:prstGeom>
          <a:solidFill>
            <a:srgbClr val="C000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ямоугольник с двумя вырезанными противолежащими углами 16"/>
          <p:cNvSpPr/>
          <p:nvPr/>
        </p:nvSpPr>
        <p:spPr>
          <a:xfrm>
            <a:off x="2771800" y="5589240"/>
            <a:ext cx="3600400" cy="1080120"/>
          </a:xfrm>
          <a:prstGeom prst="snip2DiagRect">
            <a:avLst/>
          </a:prstGeom>
          <a:solidFill>
            <a:srgbClr val="E5F8FF"/>
          </a:solidFill>
          <a:ln>
            <a:solidFill>
              <a:schemeClr val="tx2">
                <a:lumMod val="50000"/>
                <a:lumOff val="50000"/>
              </a:schemeClr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i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Любой ли человек является личностью?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</TotalTime>
  <Words>1304</Words>
  <Application>Microsoft Office PowerPoint</Application>
  <PresentationFormat>Екран (4:3)</PresentationFormat>
  <Paragraphs>232</Paragraphs>
  <Slides>20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1" baseType="lpstr">
      <vt:lpstr>Тема Office</vt:lpstr>
      <vt:lpstr>Тема: Личность и личный выбор § 48 Что такое мораль? § 49 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мораль, моральный выбор, моральный контроль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Личность и личный выбор § 48</dc:title>
  <dc:creator>Пользователь</dc:creator>
  <cp:lastModifiedBy>LEGION</cp:lastModifiedBy>
  <cp:revision>11</cp:revision>
  <dcterms:created xsi:type="dcterms:W3CDTF">2011-04-02T04:32:07Z</dcterms:created>
  <dcterms:modified xsi:type="dcterms:W3CDTF">2014-11-12T11:26:00Z</dcterms:modified>
</cp:coreProperties>
</file>