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7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46"/>
    </p:cViewPr>
  </p:outlineViewPr>
  <p:notesTextViewPr>
    <p:cViewPr>
      <p:scale>
        <a:sx n="100" d="100"/>
        <a:sy n="100" d="100"/>
      </p:scale>
      <p:origin x="0" y="11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A4441-63BD-4082-8138-808102149C11}" type="datetimeFigureOut">
              <a:rPr lang="ru-RU" smtClean="0"/>
              <a:t>24.11.2014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EEA34-0936-4564-99A2-FA2BC9333CBD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480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D%D1%85%D0%BE%D0%BB%D0%B0%D0%BB%D0%B8%D1%8F" TargetMode="External"/><Relationship Id="rId3" Type="http://schemas.openxmlformats.org/officeDocument/2006/relationships/hyperlink" Target="http://ru.wikipedia.org/wiki/%D0%A6%D0%9D%D0%A1" TargetMode="External"/><Relationship Id="rId7" Type="http://schemas.openxmlformats.org/officeDocument/2006/relationships/hyperlink" Target="http://ru.wikipedia.org/wiki/1885_%D0%B3%D0%BE%D0%B4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94%D0%B5_%D0%BB%D1%8F_%D0%A2%D1%83%D1%80%D0%B5%D1%82%D1%82,_%D0%96%D0%BE%D1%80%D0%B6_%D0%96%D0%B8%D0%BB%D1%8C" TargetMode="External"/><Relationship Id="rId5" Type="http://schemas.openxmlformats.org/officeDocument/2006/relationships/hyperlink" Target="http://ru.wikipedia.org/wiki/%D0%9F%D0%BE%D0%BB%D0%BE%D1%81%D0%B0%D1%82%D0%BE%D0%B5_%D1%82%D0%B5%D0%BB%D0%BE" TargetMode="External"/><Relationship Id="rId4" Type="http://schemas.openxmlformats.org/officeDocument/2006/relationships/hyperlink" Target="http://ru.wikipedia.org/wiki/%D0%9A%D0%BE%D0%BF%D1%80%D0%BE%D0%BB%D0%B0%D0%BB%D0%B8%D1%8F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5%D1%80%D0%BE%D0%BC%D0%BE%D1%81%D0%BE%D0%BC%D0%BD%D1%8B%D0%B5_%D0%B1%D0%BE%D0%BB%D0%B5%D0%B7%D0%BD%D0%B8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ru.wikipedia.org/wiki/%D0%98%D0%BD%D1%84%D0%B0%D0%BD%D1%82%D0%B8%D0%BB%D0%B8%D0%B7%D0%BC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Генные заболевания.</a:t>
            </a:r>
            <a:endParaRPr lang="ru-RU" sz="12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1200" b="1" dirty="0" smtClean="0">
                <a:solidFill>
                  <a:srgbClr val="FF0000"/>
                </a:solidFill>
              </a:rPr>
              <a:t>Генные болезни </a:t>
            </a:r>
            <a:r>
              <a:rPr lang="ru-RU" sz="1200" dirty="0" smtClean="0"/>
              <a:t>- </a:t>
            </a:r>
            <a:r>
              <a:rPr lang="ru-RU" sz="1200" b="1" dirty="0" smtClean="0"/>
              <a:t>это разнородная по клиническим проявлениям группа заболеваний, обусловленных мутациями на генном уровне</a:t>
            </a:r>
            <a:r>
              <a:rPr lang="ru-RU" sz="1200" dirty="0" smtClean="0"/>
              <a:t>.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Общая частота</a:t>
            </a:r>
            <a:r>
              <a:rPr lang="ru-RU" sz="1200" dirty="0" smtClean="0"/>
              <a:t> генных болезней в популяциях людей - </a:t>
            </a:r>
            <a:r>
              <a:rPr lang="ru-RU" sz="1200" b="1" dirty="0" smtClean="0"/>
              <a:t>2-4%.</a:t>
            </a:r>
          </a:p>
          <a:p>
            <a:r>
              <a:rPr lang="ru-RU" sz="1200" dirty="0" smtClean="0"/>
              <a:t>Генные мутации у человека являются причинами многих форм наследственной патологии. В настоящее время описано более 3 тысяч таких наследственных болезней. Ферментопатия является самым частым проявлением генных болезней. Также мутации, вызывающие наследственные болезни, могут затрагивать структурные, транспортные и эмбриональные белки. Патологические мутации могут реализовываться в разные периоды онтогенеза. Большая часть их проявляется внутриутробно (до 25% всей наследственной патологии) и в </a:t>
            </a:r>
            <a:r>
              <a:rPr lang="ru-RU" sz="1200" dirty="0" err="1" smtClean="0"/>
              <a:t>допубертатном</a:t>
            </a:r>
            <a:r>
              <a:rPr lang="ru-RU" sz="1200" dirty="0" smtClean="0"/>
              <a:t> возрасте (45%). Около 25% патологических мутаций проявляются в пубертатном и юношеском возрасте, и лишь 10% моногенных болезней развиваются в возрасте старше 20 лет. </a:t>
            </a:r>
            <a:br>
              <a:rPr lang="ru-RU" sz="1200" dirty="0" smtClean="0"/>
            </a:b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b="1" dirty="0" err="1" smtClean="0">
                <a:solidFill>
                  <a:srgbClr val="FF0000"/>
                </a:solidFill>
              </a:rPr>
              <a:t>Классифиция</a:t>
            </a:r>
            <a:r>
              <a:rPr lang="ru-RU" sz="1200" b="1" dirty="0" smtClean="0">
                <a:solidFill>
                  <a:srgbClr val="FF0000"/>
                </a:solidFill>
              </a:rPr>
              <a:t> генных болезней</a:t>
            </a:r>
            <a:r>
              <a:rPr lang="ru-RU" sz="1200" dirty="0" smtClean="0">
                <a:solidFill>
                  <a:srgbClr val="FF0000"/>
                </a:solidFill>
              </a:rPr>
              <a:t>:</a:t>
            </a:r>
            <a:r>
              <a:rPr lang="ru-RU" sz="1200" dirty="0" smtClean="0"/>
              <a:t> </a:t>
            </a:r>
            <a:br>
              <a:rPr lang="ru-RU" sz="1200" dirty="0" smtClean="0"/>
            </a:br>
            <a:r>
              <a:rPr lang="ru-RU" sz="1200" dirty="0" smtClean="0"/>
              <a:t>•по типу наследования генные болезни делятся на аутосомно-доминантные, аутосомно-рецессивные, Х-сцепленные доминантные и т.д.</a:t>
            </a:r>
            <a:br>
              <a:rPr lang="ru-RU" sz="1200" dirty="0" smtClean="0"/>
            </a:br>
            <a:r>
              <a:rPr lang="ru-RU" sz="1200" dirty="0" smtClean="0"/>
              <a:t>•в зависимости от системы или органа, наиболее вовлеченного в патологический процесс генные болезни делятся на нервные, нервно-мышечные, кожные, глазные, опорно-двигательного аппарата, эндокринные, крови, легких, сердечно-сосудистой системы, мочеполовой системы, желудочно-кишечного тракта и др.</a:t>
            </a:r>
            <a:br>
              <a:rPr lang="ru-RU" sz="1200" dirty="0" smtClean="0"/>
            </a:br>
            <a:r>
              <a:rPr lang="ru-RU" sz="1200" dirty="0" smtClean="0"/>
              <a:t>•по характеру метаболического дефекта генные болезни делятся на болезни, связанные с нарушением аминокислотного, углеводного, липидного, минерального обменов, обмена нуклеиновых кислот и др. </a:t>
            </a:r>
            <a:br>
              <a:rPr lang="ru-RU" sz="1200" dirty="0" smtClean="0"/>
            </a:br>
            <a:r>
              <a:rPr lang="ru-RU" sz="1200" dirty="0" smtClean="0"/>
              <a:t>•самостоятельную группу составляют наследственно обусловленные заболевания, возникающие при несовместимости матери и плода по антигенам групп крови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1200" b="1" dirty="0" smtClean="0"/>
              <a:t>Синдром </a:t>
            </a:r>
            <a:r>
              <a:rPr lang="ru-RU" sz="1200" b="1" dirty="0" err="1" smtClean="0"/>
              <a:t>Туре́тта</a:t>
            </a:r>
            <a:r>
              <a:rPr lang="ru-RU" sz="1200" dirty="0" smtClean="0"/>
              <a:t> (болезнь </a:t>
            </a:r>
            <a:r>
              <a:rPr lang="ru-RU" sz="1200" dirty="0" err="1" smtClean="0"/>
              <a:t>Туретта</a:t>
            </a:r>
            <a:r>
              <a:rPr lang="ru-RU" sz="1200" dirty="0" smtClean="0"/>
              <a:t>, синдром Жиль де ла </a:t>
            </a:r>
            <a:r>
              <a:rPr lang="ru-RU" sz="1200" dirty="0" err="1" smtClean="0"/>
              <a:t>Туретта</a:t>
            </a:r>
            <a:r>
              <a:rPr lang="ru-RU" sz="1200" dirty="0" smtClean="0"/>
              <a:t>) — расстройство </a:t>
            </a:r>
            <a:r>
              <a:rPr lang="ru-RU" sz="1200" dirty="0" smtClean="0">
                <a:hlinkClick r:id="rId3" tooltip="ЦНС"/>
              </a:rPr>
              <a:t>центральной нервной системы</a:t>
            </a:r>
            <a:r>
              <a:rPr lang="ru-RU" sz="1200" dirty="0" smtClean="0"/>
              <a:t>, в виде сочетания </a:t>
            </a:r>
            <a:r>
              <a:rPr lang="ru-RU" sz="1200" dirty="0" err="1" smtClean="0"/>
              <a:t>тикообразных</a:t>
            </a:r>
            <a:r>
              <a:rPr lang="ru-RU" sz="1200" dirty="0" smtClean="0"/>
              <a:t> подёргиваний мышц лица, шеи и плечевого пояса, непроизвольных движений губ и языка с частым покашливанием и сплевыванием, </a:t>
            </a:r>
            <a:r>
              <a:rPr lang="ru-RU" sz="1200" dirty="0" err="1" smtClean="0">
                <a:hlinkClick r:id="rId4" tooltip="Копролалия"/>
              </a:rPr>
              <a:t>копролалией</a:t>
            </a:r>
            <a:r>
              <a:rPr lang="ru-RU" sz="1200" dirty="0" smtClean="0"/>
              <a:t>. Болезнь может иметь наследственный характер.</a:t>
            </a:r>
          </a:p>
          <a:p>
            <a:r>
              <a:rPr lang="ru-RU" sz="1200" dirty="0" smtClean="0"/>
              <a:t>Синдром обусловлен изменением структуры </a:t>
            </a:r>
            <a:r>
              <a:rPr lang="ru-RU" sz="1200" dirty="0" smtClean="0">
                <a:hlinkClick r:id="rId5" tooltip="Полосатое тело"/>
              </a:rPr>
              <a:t>полосатого тела</a:t>
            </a:r>
            <a:r>
              <a:rPr lang="ru-RU" sz="1200" dirty="0" smtClean="0"/>
              <a:t> мозга, но может носить и функциональный характер. Впервые описан </a:t>
            </a:r>
            <a:r>
              <a:rPr lang="ru-RU" sz="1200" dirty="0" smtClean="0">
                <a:hlinkClick r:id="rId6" tooltip="Де ля Туретт, Жорж Жиль"/>
              </a:rPr>
              <a:t>Жоржем </a:t>
            </a:r>
            <a:r>
              <a:rPr lang="ru-RU" sz="1200" dirty="0" err="1" smtClean="0">
                <a:hlinkClick r:id="rId6" tooltip="Де ля Туретт, Жорж Жиль"/>
              </a:rPr>
              <a:t>Жилем</a:t>
            </a:r>
            <a:r>
              <a:rPr lang="ru-RU" sz="1200" dirty="0" smtClean="0">
                <a:hlinkClick r:id="rId6" tooltip="Де ля Туретт, Жорж Жиль"/>
              </a:rPr>
              <a:t> де ла </a:t>
            </a:r>
            <a:r>
              <a:rPr lang="ru-RU" sz="1200" dirty="0" err="1" smtClean="0">
                <a:hlinkClick r:id="rId6" tooltip="Де ля Туретт, Жорж Жиль"/>
              </a:rPr>
              <a:t>Туреттом</a:t>
            </a:r>
            <a:r>
              <a:rPr lang="ru-RU" sz="1200" dirty="0" smtClean="0"/>
              <a:t> в </a:t>
            </a:r>
            <a:r>
              <a:rPr lang="ru-RU" sz="1200" dirty="0" smtClean="0">
                <a:hlinkClick r:id="rId7" tooltip="1885 &#10;год"/>
              </a:rPr>
              <a:t>1885 году</a:t>
            </a:r>
            <a:r>
              <a:rPr lang="ru-RU" sz="1200" dirty="0" smtClean="0"/>
              <a:t>. Наблюдается у 0,05 % населения, в основном у детей. В 3 раза чаще у мужчин (из них 95 % в возрасте 2-5 лет). Также может наблюдаться у людей в возрасте от 15 до 30 лет.</a:t>
            </a:r>
          </a:p>
          <a:p>
            <a:r>
              <a:rPr lang="ru-RU" sz="1200" dirty="0" smtClean="0"/>
              <a:t>Непроизвольные движения людей страдающих </a:t>
            </a:r>
            <a:r>
              <a:rPr lang="ru-RU" sz="1200" i="1" dirty="0" smtClean="0"/>
              <a:t>синдромом </a:t>
            </a:r>
            <a:r>
              <a:rPr lang="ru-RU" sz="1200" i="1" dirty="0" err="1" smtClean="0"/>
              <a:t>Туретта</a:t>
            </a:r>
            <a:r>
              <a:rPr lang="ru-RU" sz="1200" dirty="0" smtClean="0"/>
              <a:t> однотипны в своих проявлениях (резкие, быстрые, порывистые). Наряду с двигательным тиками проявляются также и звуковые симптомы: произнесение отдельных звуков и нечленораздельных слов является характерной особенностью синдрома. В некоторых случаях может отмечаться так называемая </a:t>
            </a:r>
            <a:r>
              <a:rPr lang="ru-RU" sz="1200" dirty="0" err="1" smtClean="0">
                <a:hlinkClick r:id="rId8" tooltip="Эхолалия"/>
              </a:rPr>
              <a:t>эхолалия</a:t>
            </a:r>
            <a:r>
              <a:rPr lang="ru-RU" sz="1200" dirty="0" smtClean="0"/>
              <a:t>, то есть навязчивое повторение слов, слогов или звуков. В половине случаев при синдроме </a:t>
            </a:r>
            <a:r>
              <a:rPr lang="ru-RU" sz="1200" dirty="0" err="1" smtClean="0"/>
              <a:t>Туретта</a:t>
            </a:r>
            <a:r>
              <a:rPr lang="ru-RU" sz="1200" dirty="0" smtClean="0"/>
              <a:t> возможны вокальные тики с неприличными ругательными словами, а также неприличные жесты. Больные могут нанести себе травмы, поскольку не способны контролировать внезапные движения.</a:t>
            </a:r>
            <a:endParaRPr lang="ru-RU" sz="1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Синдром </a:t>
            </a:r>
            <a:r>
              <a:rPr lang="ru-RU" b="1" dirty="0" err="1" smtClean="0">
                <a:solidFill>
                  <a:schemeClr val="accent1"/>
                </a:solidFill>
              </a:rPr>
              <a:t>Шереше́вского</a:t>
            </a:r>
            <a:r>
              <a:rPr lang="ru-RU" b="1" dirty="0" smtClean="0">
                <a:solidFill>
                  <a:schemeClr val="accent1"/>
                </a:solidFill>
              </a:rPr>
              <a:t> — Тернера</a:t>
            </a:r>
            <a:endParaRPr lang="ru-RU" dirty="0" smtClean="0">
              <a:solidFill>
                <a:schemeClr val="accent1"/>
              </a:solidFill>
            </a:endParaRPr>
          </a:p>
          <a:p>
            <a:r>
              <a:rPr lang="ru-RU" b="1" dirty="0" smtClean="0"/>
              <a:t>Синдром </a:t>
            </a:r>
            <a:r>
              <a:rPr lang="ru-RU" b="1" dirty="0" err="1" smtClean="0"/>
              <a:t>Шереше́вского</a:t>
            </a:r>
            <a:r>
              <a:rPr lang="ru-RU" b="1" dirty="0" smtClean="0"/>
              <a:t> — Тернера</a:t>
            </a:r>
            <a:r>
              <a:rPr lang="ru-RU" dirty="0" smtClean="0"/>
              <a:t> — </a:t>
            </a:r>
            <a:r>
              <a:rPr lang="ru-RU" dirty="0" smtClean="0">
                <a:hlinkClick r:id="rId3" tooltip="Хромосомные болезни"/>
              </a:rPr>
              <a:t>хромосомная болезнь</a:t>
            </a:r>
            <a:r>
              <a:rPr lang="ru-RU" dirty="0" smtClean="0"/>
              <a:t>, сопровождающаяся характерными аномалиями физического развития, низкорослостью и половым </a:t>
            </a:r>
            <a:r>
              <a:rPr lang="ru-RU" dirty="0" smtClean="0">
                <a:hlinkClick r:id="rId4" tooltip="Инфантилизм"/>
              </a:rPr>
              <a:t>инфантилизмом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У ребенка с </a:t>
            </a:r>
            <a:r>
              <a:rPr lang="ru-RU" b="1" dirty="0" smtClean="0"/>
              <a:t>синдромом Шерешевского-Тернера </a:t>
            </a:r>
            <a:r>
              <a:rPr lang="ru-RU" dirty="0" smtClean="0"/>
              <a:t>возникает первичное недоразвитие половых органов. Вместо яичников образуются тяжи из соединительной ткани, матка </a:t>
            </a:r>
            <a:r>
              <a:rPr lang="ru-RU" dirty="0" err="1" smtClean="0"/>
              <a:t>недоразвита.Этот</a:t>
            </a:r>
            <a:r>
              <a:rPr lang="ru-RU" dirty="0" smtClean="0"/>
              <a:t> синдром может сочетаться с недоразвитием других органов. Уже при рождении девочки обнаруживают утолщение кожных складок на затылке, типичный отек кистей рук и стоп. Часто ребенок рождается маленьким, с низкой массой тела. В раннем детском возрасте у ребенка характерный внешний вид: </a:t>
            </a:r>
          </a:p>
          <a:p>
            <a:r>
              <a:rPr lang="ru-RU" dirty="0" smtClean="0"/>
              <a:t>рост маленький </a:t>
            </a:r>
          </a:p>
          <a:p>
            <a:r>
              <a:rPr lang="ru-RU" dirty="0" smtClean="0"/>
              <a:t>маленькая нижняя челюсть </a:t>
            </a:r>
          </a:p>
          <a:p>
            <a:r>
              <a:rPr lang="ru-RU" dirty="0" smtClean="0"/>
              <a:t>оттопыренные уши </a:t>
            </a:r>
          </a:p>
          <a:p>
            <a:r>
              <a:rPr lang="ru-RU" dirty="0" smtClean="0"/>
              <a:t>короткая шей с крыловидными складками </a:t>
            </a:r>
          </a:p>
          <a:p>
            <a:r>
              <a:rPr lang="ru-RU" dirty="0" smtClean="0"/>
              <a:t>низко расположен нижняя линия роста волос на шее </a:t>
            </a:r>
          </a:p>
          <a:p>
            <a:r>
              <a:rPr lang="ru-RU" dirty="0" smtClean="0"/>
              <a:t>широкая грудная клетка с далеко расставленными сосками </a:t>
            </a:r>
          </a:p>
          <a:p>
            <a:r>
              <a:rPr lang="ru-RU" dirty="0" smtClean="0"/>
              <a:t>соски втянуты </a:t>
            </a:r>
          </a:p>
          <a:p>
            <a:r>
              <a:rPr lang="ru-RU" dirty="0" smtClean="0"/>
              <a:t>часто искривление рук в области локтевых суставов </a:t>
            </a:r>
          </a:p>
          <a:p>
            <a:r>
              <a:rPr lang="ru-RU" dirty="0" smtClean="0"/>
              <a:t>выпуклые ногти на коротких пальцах рук.</a:t>
            </a:r>
          </a:p>
          <a:p>
            <a:r>
              <a:rPr lang="ru-RU" dirty="0" smtClean="0"/>
              <a:t>В период полового созревания вторичные половые признаки не развиваются (молочные железы недоразвиты, </a:t>
            </a:r>
            <a:r>
              <a:rPr lang="ru-RU" dirty="0" err="1" smtClean="0"/>
              <a:t>оволосение</a:t>
            </a:r>
            <a:r>
              <a:rPr lang="ru-RU" dirty="0" smtClean="0"/>
              <a:t> на лобке и в подмышечных впадинах не выражено). Менструация отсутствует. </a:t>
            </a:r>
          </a:p>
          <a:p>
            <a:r>
              <a:rPr lang="ru-RU" dirty="0" smtClean="0"/>
              <a:t>У одной трети пациентов присутствуют пороки развития других органов. Часто это пороки со стороны сердечно-сосудистой системы (</a:t>
            </a:r>
            <a:r>
              <a:rPr lang="ru-RU" dirty="0" err="1" smtClean="0"/>
              <a:t>незаращение</a:t>
            </a:r>
            <a:r>
              <a:rPr lang="ru-RU" dirty="0" smtClean="0"/>
              <a:t> межжелудочковой перегородки, открытый </a:t>
            </a:r>
            <a:r>
              <a:rPr lang="ru-RU" dirty="0" err="1" smtClean="0"/>
              <a:t>Боталлов</a:t>
            </a:r>
            <a:r>
              <a:rPr lang="ru-RU" dirty="0" smtClean="0"/>
              <a:t> проток,), пороки развития мочевых путей (недоразвитие почек, удвоение мочеточников, удвоение и подковообразная почка).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</a:rPr>
              <a:t>синдром </a:t>
            </a:r>
            <a:r>
              <a:rPr lang="ru-RU" sz="3200" dirty="0" err="1" smtClean="0">
                <a:solidFill>
                  <a:schemeClr val="accent1"/>
                </a:solidFill>
              </a:rPr>
              <a:t>клайнфелтера</a:t>
            </a:r>
            <a:endParaRPr lang="ru-RU" sz="3200" dirty="0" smtClean="0">
              <a:solidFill>
                <a:schemeClr val="accent1"/>
              </a:solidFill>
            </a:endParaRPr>
          </a:p>
          <a:p>
            <a:r>
              <a:rPr lang="ru-RU" sz="1200" b="1" dirty="0" smtClean="0"/>
              <a:t>Синдром </a:t>
            </a:r>
            <a:r>
              <a:rPr lang="ru-RU" sz="1200" b="1" dirty="0" err="1" smtClean="0"/>
              <a:t>Клайнфелтера</a:t>
            </a:r>
            <a:r>
              <a:rPr lang="ru-RU" sz="1200" b="1" dirty="0" smtClean="0"/>
              <a:t> или </a:t>
            </a:r>
            <a:r>
              <a:rPr lang="ru-RU" sz="1200" b="1" dirty="0" err="1" smtClean="0"/>
              <a:t>дисгенезия</a:t>
            </a:r>
            <a:r>
              <a:rPr lang="ru-RU" sz="1200" b="1" dirty="0" smtClean="0"/>
              <a:t> семенных канальцев</a:t>
            </a:r>
            <a:r>
              <a:rPr lang="ru-RU" sz="1200" dirty="0" smtClean="0"/>
              <a:t> (нарушение развития семенных канальцев). В 1942 году был описан </a:t>
            </a:r>
            <a:r>
              <a:rPr lang="ru-RU" sz="1200" dirty="0" err="1" smtClean="0"/>
              <a:t>Клайнфельтером</a:t>
            </a:r>
            <a:r>
              <a:rPr lang="ru-RU" sz="1200" dirty="0" smtClean="0"/>
              <a:t> как сочетание евнухоидизма, гинекомастии, маленьких яичек, отсутствия выделения спермы и усиленной секреции фолликулостимулирующего гормона. </a:t>
            </a:r>
          </a:p>
          <a:p>
            <a:r>
              <a:rPr lang="ru-RU" sz="1200" dirty="0" smtClean="0"/>
              <a:t>Это заболевание вызвано врожденной аномалией половых хромосом, при которой у пациента имеется одна лишняя Х-хромосома, реже лишних Х-хромосом бывает несколько. В норме нормальный набор половых хромосом у мужчин описывается как ХY. </a:t>
            </a:r>
          </a:p>
          <a:p>
            <a:endParaRPr lang="ru-RU" smtClean="0"/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EEA34-0936-4564-99A2-FA2BC9333CBD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F48FDD5-B277-4E7E-B375-81A43DD002D8}" type="datetime1">
              <a:rPr lang="ru-RU" smtClean="0"/>
              <a:t>24.11.2014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F046-7F3C-4C56-9F4F-E6BA9DE3915D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56FA8-C284-4F30-A0BB-DF5934F694A8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C33AF9-7A55-47B7-AE5B-73B930107EB3}" type="datetime1">
              <a:rPr lang="ru-RU" smtClean="0"/>
              <a:t>24.11.2014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A0AD224-0960-4A38-8F9F-668E1ED2D2F9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A20EC-79B1-4B4E-A8E6-167782640DE8}" type="datetime1">
              <a:rPr lang="ru-RU" smtClean="0"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19C09-EC5C-42B4-BCE8-C9CB2C6B0FD1}" type="datetime1">
              <a:rPr lang="ru-RU" smtClean="0"/>
              <a:t>24.11.2014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64D2DB-EBA5-47F3-AF7A-5D28CC0895F5}" type="datetime1">
              <a:rPr lang="ru-RU" smtClean="0"/>
              <a:t>24.11.2014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8BD1-48B8-4C5C-9C55-96CDED2F4E6B}" type="datetime1">
              <a:rPr lang="ru-RU" smtClean="0"/>
              <a:t>24.11.2014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648D533-8002-4089-86CF-4CF1644BB307}" type="datetime1">
              <a:rPr lang="ru-RU" smtClean="0"/>
              <a:t>24.11.2014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8AD4DD-3197-4DF6-834C-29167024CA7A}" type="datetime1">
              <a:rPr lang="ru-RU" smtClean="0"/>
              <a:t>24.11.2014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CB3C4E-E586-41C9-A4F8-C87C982E03DE}" type="datetime1">
              <a:rPr lang="ru-RU" smtClean="0"/>
              <a:t>24.11.2014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16D18C-881D-40F7-BE31-2CE730AD832F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D%D1%85%D0%BE%D0%BB%D0%B0%D0%BB%D0%B8%D1%8F" TargetMode="External"/><Relationship Id="rId3" Type="http://schemas.openxmlformats.org/officeDocument/2006/relationships/hyperlink" Target="http://ru.wikipedia.org/wiki/%D0%A6%D0%9D%D0%A1" TargetMode="External"/><Relationship Id="rId7" Type="http://schemas.openxmlformats.org/officeDocument/2006/relationships/hyperlink" Target="http://ru.wikipedia.org/wiki/1885_%D0%B3%D0%BE%D0%B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4%D0%B5_%D0%BB%D1%8F_%D0%A2%D1%83%D1%80%D0%B5%D1%82%D1%82,_%D0%96%D0%BE%D1%80%D0%B6_%D0%96%D0%B8%D0%BB%D1%8C" TargetMode="External"/><Relationship Id="rId5" Type="http://schemas.openxmlformats.org/officeDocument/2006/relationships/hyperlink" Target="http://ru.wikipedia.org/wiki/%D0%9F%D0%BE%D0%BB%D0%BE%D1%81%D0%B0%D1%82%D0%BE%D0%B5_%D1%82%D0%B5%D0%BB%D0%BE" TargetMode="External"/><Relationship Id="rId4" Type="http://schemas.openxmlformats.org/officeDocument/2006/relationships/hyperlink" Target="http://ru.wikipedia.org/wiki/%D0%9A%D0%BE%D0%BF%D1%80%D0%BE%D0%BB%D0%B0%D0%BB%D0%B8%D1%8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5%D1%80%D0%BE%D0%BC%D0%BE%D1%81%D0%BE%D0%BC%D0%BD%D1%8B%D0%B5_%D0%B1%D0%BE%D0%BB%D0%B5%D0%B7%D0%BD%D0%B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hyperlink" Target="http://ru.wikipedia.org/wiki/%D0%98%D0%BD%D1%84%D0%B0%D0%BD%D1%82%D0%B8%D0%BB%D0%B8%D0%B7%D0%BC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1071546"/>
            <a:ext cx="6172200" cy="189436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Генные заболевания.</a:t>
            </a:r>
            <a:endParaRPr lang="ru-RU" sz="5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286124"/>
            <a:ext cx="39433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0"/>
            <a:ext cx="80010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</a:t>
            </a:r>
            <a:r>
              <a:rPr lang="ru-RU" b="1" dirty="0" smtClean="0"/>
              <a:t> синдроме </a:t>
            </a:r>
            <a:r>
              <a:rPr lang="ru-RU" b="1" dirty="0" err="1" smtClean="0"/>
              <a:t>Клайнфельтера</a:t>
            </a:r>
            <a:r>
              <a:rPr lang="ru-RU" b="1" dirty="0" smtClean="0"/>
              <a:t> </a:t>
            </a:r>
            <a:r>
              <a:rPr lang="ru-RU" dirty="0" smtClean="0"/>
              <a:t> во внутриутробном периоде развитие яичек происходит нормально и новорожденный ребенок ничем не отличается от других детей практически до подросткового возраста. Во время периода полового созревания размеры яичек не увеличиваются, как это происходит в норме, а уменьшаются. Яички становятся более плотными. В них происходит замещение нормальной ткани яичек фиброзными тяжами, количество клеток продуцирующих мужские половые гормоны резко снижается. </a:t>
            </a:r>
          </a:p>
          <a:p>
            <a:r>
              <a:rPr lang="ru-RU" dirty="0" smtClean="0"/>
              <a:t>Возникает </a:t>
            </a:r>
            <a:r>
              <a:rPr lang="ru-RU" b="1" dirty="0" err="1" smtClean="0"/>
              <a:t>гипогонадизм</a:t>
            </a:r>
            <a:r>
              <a:rPr lang="ru-RU" b="1" dirty="0" smtClean="0"/>
              <a:t> </a:t>
            </a:r>
            <a:r>
              <a:rPr lang="ru-RU" dirty="0" smtClean="0"/>
              <a:t>(недостаточность функции половых желез). Рост костей в длину из-за недостатка андрогенов не прекращается и развиваются «</a:t>
            </a:r>
            <a:r>
              <a:rPr lang="ru-RU" dirty="0" err="1" smtClean="0"/>
              <a:t>евнухоидные</a:t>
            </a:r>
            <a:r>
              <a:rPr lang="ru-RU" dirty="0" smtClean="0"/>
              <a:t>» пропорции тела с длинными конечностями. Рост волос скудный, на лобке рост волос по женскому типу. Половой член обычно нормальных размеров или может быть несколько уменьшен, яички маленькие, дряблые, Половая функция, эрекция снижены, количество </a:t>
            </a:r>
            <a:r>
              <a:rPr lang="ru-RU" dirty="0" err="1" smtClean="0"/>
              <a:t>эякулята</a:t>
            </a:r>
            <a:r>
              <a:rPr lang="ru-RU" dirty="0" smtClean="0"/>
              <a:t> небольшое, оргазм </a:t>
            </a:r>
            <a:r>
              <a:rPr lang="ru-RU" dirty="0" err="1" smtClean="0"/>
              <a:t>слабовыражен</a:t>
            </a:r>
            <a:r>
              <a:rPr lang="ru-RU" dirty="0" smtClean="0"/>
              <a:t>. У пациентов бесплодие. У некоторых больных с синдромом </a:t>
            </a:r>
            <a:r>
              <a:rPr lang="ru-RU" dirty="0" err="1" smtClean="0"/>
              <a:t>Клайнфельтера</a:t>
            </a:r>
            <a:r>
              <a:rPr lang="ru-RU" dirty="0" smtClean="0"/>
              <a:t> встречаются психические нарушения. Больные часто избегают медицинской помощи и утверждают, что они полностью здоровы. У них возможно </a:t>
            </a:r>
            <a:r>
              <a:rPr lang="ru-RU" dirty="0" err="1" smtClean="0"/>
              <a:t>антисоциальное</a:t>
            </a:r>
            <a:r>
              <a:rPr lang="ru-RU" dirty="0" smtClean="0"/>
              <a:t> поведение.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59370" y="2967335"/>
            <a:ext cx="500970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Конец!!!!!!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642918"/>
            <a:ext cx="7467600" cy="5802446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Генные болезни </a:t>
            </a:r>
            <a:r>
              <a:rPr lang="ru-RU" sz="2000" dirty="0" smtClean="0"/>
              <a:t>- </a:t>
            </a:r>
            <a:r>
              <a:rPr lang="ru-RU" sz="2000" b="1" dirty="0" smtClean="0"/>
              <a:t>это разнородная по клиническим проявлениям группа заболеваний, обусловленных мутациями на генном уровне</a:t>
            </a:r>
            <a:r>
              <a:rPr lang="ru-RU" sz="2000" dirty="0" smtClean="0"/>
              <a:t>.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Общая частота</a:t>
            </a:r>
            <a:r>
              <a:rPr lang="ru-RU" sz="2000" dirty="0" smtClean="0"/>
              <a:t> генных болезней в популяциях людей - </a:t>
            </a:r>
            <a:r>
              <a:rPr lang="ru-RU" sz="2000" b="1" dirty="0" smtClean="0"/>
              <a:t>2-4%.</a:t>
            </a:r>
          </a:p>
          <a:p>
            <a:r>
              <a:rPr lang="ru-RU" sz="2000" dirty="0" smtClean="0"/>
              <a:t>Генные мутации у человека являются причинами многих форм наследственной патологии. В настоящее время описано более 3 тысяч таких наследственных болезней. Ферментопатия является самым частым проявлением генных болезней. Также мутации, вызывающие наследственные болезни, могут затрагивать структурные, транспортные и эмбриональные белки. Патологические мутации могут реализовываться в разные периоды онтогенеза. Большая часть их проявляется </a:t>
            </a:r>
            <a:r>
              <a:rPr lang="ru-RU" sz="2000" dirty="0" err="1" smtClean="0"/>
              <a:t>внутриутробно</a:t>
            </a:r>
            <a:r>
              <a:rPr lang="ru-RU" sz="2000" dirty="0" smtClean="0"/>
              <a:t> (до 25% всей наследственной патологии) и в </a:t>
            </a:r>
            <a:r>
              <a:rPr lang="ru-RU" sz="2000" dirty="0" err="1" smtClean="0"/>
              <a:t>допубертатном</a:t>
            </a:r>
            <a:r>
              <a:rPr lang="ru-RU" sz="2000" dirty="0" smtClean="0"/>
              <a:t> возрасте (45%). Около 25% патологических мутаций проявляются в пубертатном и юношеском возрасте, и лишь 10% </a:t>
            </a:r>
            <a:r>
              <a:rPr lang="ru-RU" sz="2000" dirty="0" err="1" smtClean="0"/>
              <a:t>моногенных</a:t>
            </a:r>
            <a:r>
              <a:rPr lang="ru-RU" sz="2000" dirty="0" smtClean="0"/>
              <a:t> болезней развиваются в возрасте старше 20 лет.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3657600" cy="6357982"/>
          </a:xfrm>
        </p:spPr>
        <p:txBody>
          <a:bodyPr>
            <a:norm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err="1" smtClean="0">
                <a:solidFill>
                  <a:srgbClr val="FF0000"/>
                </a:solidFill>
              </a:rPr>
              <a:t>Классифиция</a:t>
            </a:r>
            <a:r>
              <a:rPr lang="ru-RU" sz="1400" b="1" dirty="0" smtClean="0">
                <a:solidFill>
                  <a:srgbClr val="FF0000"/>
                </a:solidFill>
              </a:rPr>
              <a:t> генных болезней</a:t>
            </a:r>
            <a:r>
              <a:rPr lang="ru-RU" sz="1400" dirty="0" smtClean="0">
                <a:solidFill>
                  <a:srgbClr val="FF0000"/>
                </a:solidFill>
              </a:rPr>
              <a:t>:</a:t>
            </a:r>
            <a:r>
              <a:rPr lang="ru-RU" sz="1400" dirty="0" smtClean="0"/>
              <a:t> </a:t>
            </a:r>
            <a:br>
              <a:rPr lang="ru-RU" sz="1400" dirty="0" smtClean="0"/>
            </a:br>
            <a:r>
              <a:rPr lang="ru-RU" sz="1400" dirty="0" smtClean="0"/>
              <a:t>•по типу наследования генные болезни делятся на аутосомно-доминантные, аутосомно-рецессивные, </a:t>
            </a:r>
            <a:r>
              <a:rPr lang="ru-RU" sz="1400" dirty="0" err="1" smtClean="0"/>
              <a:t>Х-сцепленные</a:t>
            </a:r>
            <a:r>
              <a:rPr lang="ru-RU" sz="1400" dirty="0" smtClean="0"/>
              <a:t> доминантные и т.д.</a:t>
            </a:r>
            <a:br>
              <a:rPr lang="ru-RU" sz="1400" dirty="0" smtClean="0"/>
            </a:br>
            <a:r>
              <a:rPr lang="ru-RU" sz="1400" dirty="0" smtClean="0"/>
              <a:t>•в зависимости от системы или органа, наиболее вовлеченного в патологический процесс генные болезни делятся на нервные, нервно-мышечные, кожные, глазные, опорно-двигательного аппарата, эндокринные, крови, легких, </a:t>
            </a:r>
            <a:r>
              <a:rPr lang="ru-RU" sz="1400" dirty="0" err="1" smtClean="0"/>
              <a:t>сердечно-сосудистой</a:t>
            </a:r>
            <a:r>
              <a:rPr lang="ru-RU" sz="1400" dirty="0" smtClean="0"/>
              <a:t> системы, мочеполовой системы, желудочно-кишечного тракта и др.</a:t>
            </a:r>
            <a:br>
              <a:rPr lang="ru-RU" sz="1400" dirty="0" smtClean="0"/>
            </a:br>
            <a:r>
              <a:rPr lang="ru-RU" sz="1400" dirty="0" smtClean="0"/>
              <a:t>•по характеру метаболического дефекта генные болезни делятся на болезни, связанные с нарушением аминокислотного, углеводного, липидного, минерального обменов, обмена нуклеиновых кислот и др. </a:t>
            </a:r>
            <a:br>
              <a:rPr lang="ru-RU" sz="1400" dirty="0" smtClean="0"/>
            </a:br>
            <a:r>
              <a:rPr lang="ru-RU" sz="1400" dirty="0" smtClean="0"/>
              <a:t>•самостоятельную группу составляют наследственно обусловленные заболевания, возникающие при несовместимости матери и плода по антигенам групп крови</a:t>
            </a:r>
            <a:endParaRPr lang="ru-RU" sz="1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48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286124"/>
            <a:ext cx="4145235" cy="310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7467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Синдром </a:t>
            </a:r>
            <a:r>
              <a:rPr lang="ru-RU" sz="1600" b="1" dirty="0" err="1" smtClean="0"/>
              <a:t>Туре́тта</a:t>
            </a:r>
            <a:r>
              <a:rPr lang="ru-RU" sz="1600" dirty="0" smtClean="0"/>
              <a:t> (болезнь </a:t>
            </a:r>
            <a:r>
              <a:rPr lang="ru-RU" sz="1600" dirty="0" err="1" smtClean="0"/>
              <a:t>Туретта</a:t>
            </a:r>
            <a:r>
              <a:rPr lang="ru-RU" sz="1600" dirty="0" smtClean="0"/>
              <a:t>, синдром Жиль де </a:t>
            </a:r>
            <a:r>
              <a:rPr lang="ru-RU" sz="1600" dirty="0" err="1" smtClean="0"/>
              <a:t>ла</a:t>
            </a:r>
            <a:r>
              <a:rPr lang="ru-RU" sz="1600" dirty="0" smtClean="0"/>
              <a:t> </a:t>
            </a:r>
            <a:r>
              <a:rPr lang="ru-RU" sz="1600" dirty="0" err="1" smtClean="0"/>
              <a:t>Туретта</a:t>
            </a:r>
            <a:r>
              <a:rPr lang="ru-RU" sz="1600" dirty="0" smtClean="0"/>
              <a:t>) — расстройство </a:t>
            </a:r>
            <a:r>
              <a:rPr lang="ru-RU" sz="1600" dirty="0" smtClean="0">
                <a:hlinkClick r:id="rId3" tooltip="ЦНС"/>
              </a:rPr>
              <a:t>центральной нервной системы</a:t>
            </a:r>
            <a:r>
              <a:rPr lang="ru-RU" sz="1600" dirty="0" smtClean="0"/>
              <a:t>, в виде сочетания </a:t>
            </a:r>
            <a:r>
              <a:rPr lang="ru-RU" sz="1600" dirty="0" err="1" smtClean="0"/>
              <a:t>тикообразных</a:t>
            </a:r>
            <a:r>
              <a:rPr lang="ru-RU" sz="1600" dirty="0" smtClean="0"/>
              <a:t> подёргиваний мышц лица, шеи и плечевого пояса, непроизвольных движений губ и языка с частым покашливанием и сплевыванием, </a:t>
            </a:r>
            <a:r>
              <a:rPr lang="ru-RU" sz="1600" dirty="0" err="1" smtClean="0">
                <a:hlinkClick r:id="rId4" tooltip="Копролалия"/>
              </a:rPr>
              <a:t>копролалией</a:t>
            </a:r>
            <a:r>
              <a:rPr lang="ru-RU" sz="1600" dirty="0" smtClean="0"/>
              <a:t>. Болезнь может иметь наследственный характер.</a:t>
            </a:r>
          </a:p>
          <a:p>
            <a:r>
              <a:rPr lang="ru-RU" sz="1600" dirty="0" smtClean="0"/>
              <a:t>Синдром обусловлен изменением структуры </a:t>
            </a:r>
            <a:r>
              <a:rPr lang="ru-RU" sz="1600" dirty="0" smtClean="0">
                <a:hlinkClick r:id="rId5" tooltip="Полосатое тело"/>
              </a:rPr>
              <a:t>полосатого тела</a:t>
            </a:r>
            <a:r>
              <a:rPr lang="ru-RU" sz="1600" dirty="0" smtClean="0"/>
              <a:t> мозга, но может носить и функциональный характер. Впервые описан </a:t>
            </a:r>
            <a:r>
              <a:rPr lang="ru-RU" sz="1600" dirty="0" smtClean="0">
                <a:hlinkClick r:id="rId6" tooltip="Де ля Туретт, Жорж Жиль"/>
              </a:rPr>
              <a:t>Жоржем </a:t>
            </a:r>
            <a:r>
              <a:rPr lang="ru-RU" sz="1600" dirty="0" err="1" smtClean="0">
                <a:hlinkClick r:id="rId6" tooltip="Де ля Туретт, Жорж Жиль"/>
              </a:rPr>
              <a:t>Жилем</a:t>
            </a:r>
            <a:r>
              <a:rPr lang="ru-RU" sz="1600" dirty="0" smtClean="0">
                <a:hlinkClick r:id="rId6" tooltip="Де ля Туретт, Жорж Жиль"/>
              </a:rPr>
              <a:t> де </a:t>
            </a:r>
            <a:r>
              <a:rPr lang="ru-RU" sz="1600" dirty="0" err="1" smtClean="0">
                <a:hlinkClick r:id="rId6" tooltip="Де ля Туретт, Жорж Жиль"/>
              </a:rPr>
              <a:t>ла</a:t>
            </a:r>
            <a:r>
              <a:rPr lang="ru-RU" sz="1600" dirty="0" smtClean="0">
                <a:hlinkClick r:id="rId6" tooltip="Де ля Туретт, Жорж Жиль"/>
              </a:rPr>
              <a:t> </a:t>
            </a:r>
            <a:r>
              <a:rPr lang="ru-RU" sz="1600" dirty="0" err="1" smtClean="0">
                <a:hlinkClick r:id="rId6" tooltip="Де ля Туретт, Жорж Жиль"/>
              </a:rPr>
              <a:t>Туреттом</a:t>
            </a:r>
            <a:r>
              <a:rPr lang="ru-RU" sz="1600" dirty="0" smtClean="0"/>
              <a:t> в </a:t>
            </a:r>
            <a:r>
              <a:rPr lang="ru-RU" sz="1600" dirty="0" smtClean="0">
                <a:hlinkClick r:id="rId7" tooltip="1885 &#10;год"/>
              </a:rPr>
              <a:t>1885 году</a:t>
            </a:r>
            <a:r>
              <a:rPr lang="ru-RU" sz="1600" dirty="0" smtClean="0"/>
              <a:t>. Наблюдается у 0,05 % населения, в основном у детей. В 3 раза чаще у мужчин (из них 95 % в возрасте 2-5 лет). Также может наблюдаться у людей в возрасте от 15 до 30 лет.</a:t>
            </a:r>
          </a:p>
          <a:p>
            <a:r>
              <a:rPr lang="ru-RU" sz="1600" dirty="0" smtClean="0"/>
              <a:t>Непроизвольные движения людей страдающих </a:t>
            </a:r>
            <a:r>
              <a:rPr lang="ru-RU" sz="1600" i="1" dirty="0" smtClean="0"/>
              <a:t>синдромом </a:t>
            </a:r>
            <a:r>
              <a:rPr lang="ru-RU" sz="1600" i="1" dirty="0" err="1" smtClean="0"/>
              <a:t>Туретта</a:t>
            </a:r>
            <a:r>
              <a:rPr lang="ru-RU" sz="1600" dirty="0" smtClean="0"/>
              <a:t> однотипны в своих проявлениях (резкие, быстрые, порывистые). Наряду с двигательным тиками проявляются также и звуковые симптомы: произнесение отдельных звуков и нечленораздельных слов является характерной особенностью синдрома. В некоторых случаях может отмечаться так называемая </a:t>
            </a:r>
            <a:r>
              <a:rPr lang="ru-RU" sz="1600" dirty="0" err="1" smtClean="0">
                <a:hlinkClick r:id="rId8" tooltip="Эхолалия"/>
              </a:rPr>
              <a:t>эхолалия</a:t>
            </a:r>
            <a:r>
              <a:rPr lang="ru-RU" sz="1600" dirty="0" smtClean="0"/>
              <a:t>, то есть навязчивое повторение слов, слогов или звуков. В половине случаев при синдроме </a:t>
            </a:r>
            <a:r>
              <a:rPr lang="ru-RU" sz="1600" dirty="0" err="1" smtClean="0"/>
              <a:t>Туретта</a:t>
            </a:r>
            <a:r>
              <a:rPr lang="ru-RU" sz="1600" dirty="0" smtClean="0"/>
              <a:t> возможны вокальные тики с неприличными ругательными словами, а также неприличные жесты. Больные могут нанести себе травмы, поскольку не способны контролировать внезапные движения.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42852"/>
            <a:ext cx="67585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Синдром </a:t>
            </a:r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туретта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ru-R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3400425"/>
            <a:ext cx="27717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Синдром </a:t>
            </a:r>
            <a:r>
              <a:rPr lang="ru-RU" b="1" dirty="0" err="1" smtClean="0">
                <a:solidFill>
                  <a:schemeClr val="accent1"/>
                </a:solidFill>
              </a:rPr>
              <a:t>Шереше́вского</a:t>
            </a:r>
            <a:r>
              <a:rPr lang="ru-RU" b="1" dirty="0" smtClean="0">
                <a:solidFill>
                  <a:schemeClr val="accent1"/>
                </a:solidFill>
              </a:rPr>
              <a:t> — Тернера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Синдром </a:t>
            </a:r>
            <a:r>
              <a:rPr lang="ru-RU" b="1" dirty="0" err="1" smtClean="0"/>
              <a:t>Шереше́вского</a:t>
            </a:r>
            <a:r>
              <a:rPr lang="ru-RU" b="1" dirty="0" smtClean="0"/>
              <a:t> — Тернера</a:t>
            </a:r>
            <a:r>
              <a:rPr lang="ru-RU" dirty="0" smtClean="0"/>
              <a:t> — </a:t>
            </a:r>
            <a:r>
              <a:rPr lang="ru-RU" dirty="0" smtClean="0">
                <a:hlinkClick r:id="rId3" tooltip="Хромосомные болезни"/>
              </a:rPr>
              <a:t>хромосомная болезнь</a:t>
            </a:r>
            <a:r>
              <a:rPr lang="ru-RU" dirty="0" smtClean="0"/>
              <a:t>, сопровождающаяся характерными аномалиями физического развития, низкорослостью и половым </a:t>
            </a:r>
            <a:r>
              <a:rPr lang="ru-RU" dirty="0" smtClean="0">
                <a:hlinkClick r:id="rId4" tooltip="Инфантилизм"/>
              </a:rPr>
              <a:t>инфантилизмом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70425" y="1690687"/>
            <a:ext cx="285750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258204" cy="611678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 ребенка с </a:t>
            </a:r>
            <a:r>
              <a:rPr lang="ru-RU" b="1" dirty="0" smtClean="0"/>
              <a:t>синдромом Шерешевского-Тернера </a:t>
            </a:r>
            <a:r>
              <a:rPr lang="ru-RU" dirty="0" smtClean="0"/>
              <a:t>возникает первичное недоразвитие половых органов. Вместо яичников образуются тяжи из соединительной ткани, матка </a:t>
            </a:r>
            <a:r>
              <a:rPr lang="ru-RU" dirty="0" err="1" smtClean="0"/>
              <a:t>недоразвита.Этот</a:t>
            </a:r>
            <a:r>
              <a:rPr lang="ru-RU" dirty="0" smtClean="0"/>
              <a:t> синдром может сочетаться с недоразвитием других органов. Уже при рождении девочки обнаруживают утолщение кожных складок на затылке, типичный отек кистей рук и стоп. Часто ребенок рождается маленьким, с низкой массой тела. В раннем детском возрасте у ребенка характерный внешний вид: </a:t>
            </a:r>
          </a:p>
          <a:p>
            <a:r>
              <a:rPr lang="ru-RU" dirty="0" smtClean="0"/>
              <a:t>рост маленький </a:t>
            </a:r>
          </a:p>
          <a:p>
            <a:r>
              <a:rPr lang="ru-RU" dirty="0" smtClean="0"/>
              <a:t>маленькая нижняя челюсть </a:t>
            </a:r>
          </a:p>
          <a:p>
            <a:r>
              <a:rPr lang="ru-RU" dirty="0" smtClean="0"/>
              <a:t>оттопыренные уши </a:t>
            </a:r>
          </a:p>
          <a:p>
            <a:r>
              <a:rPr lang="ru-RU" dirty="0" smtClean="0"/>
              <a:t>короткая шей с крыловидными складками </a:t>
            </a:r>
          </a:p>
          <a:p>
            <a:r>
              <a:rPr lang="ru-RU" dirty="0" smtClean="0"/>
              <a:t>низко расположен нижняя линия роста волос на шее </a:t>
            </a:r>
          </a:p>
          <a:p>
            <a:r>
              <a:rPr lang="ru-RU" dirty="0" smtClean="0"/>
              <a:t>широкая грудная клетка с далеко расставленными сосками </a:t>
            </a:r>
          </a:p>
          <a:p>
            <a:r>
              <a:rPr lang="ru-RU" dirty="0" smtClean="0"/>
              <a:t>соски втянуты </a:t>
            </a:r>
          </a:p>
          <a:p>
            <a:r>
              <a:rPr lang="ru-RU" dirty="0" smtClean="0"/>
              <a:t>часто искривление рук в области локтевых суставов </a:t>
            </a:r>
          </a:p>
          <a:p>
            <a:r>
              <a:rPr lang="ru-RU" dirty="0" smtClean="0"/>
              <a:t>выпуклые ногти на коротких пальцах рук.</a:t>
            </a:r>
          </a:p>
          <a:p>
            <a:r>
              <a:rPr lang="ru-RU" dirty="0" smtClean="0"/>
              <a:t>В период полового созревания вторичные половые признаки не развиваются (молочные железы недоразвиты, </a:t>
            </a:r>
            <a:r>
              <a:rPr lang="ru-RU" dirty="0" err="1" smtClean="0"/>
              <a:t>оволосение</a:t>
            </a:r>
            <a:r>
              <a:rPr lang="ru-RU" dirty="0" smtClean="0"/>
              <a:t> на лобке и в подмышечных впадинах не выражено). Менструация отсутствует. </a:t>
            </a:r>
          </a:p>
          <a:p>
            <a:r>
              <a:rPr lang="ru-RU" dirty="0" smtClean="0"/>
              <a:t>У одной трети пациентов присутствуют пороки развития других органов. Часто это пороки со стороны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 системы (</a:t>
            </a:r>
            <a:r>
              <a:rPr lang="ru-RU" dirty="0" err="1" smtClean="0"/>
              <a:t>незаращение</a:t>
            </a:r>
            <a:r>
              <a:rPr lang="ru-RU" dirty="0" smtClean="0"/>
              <a:t> межжелудочковой перегородки, открытый </a:t>
            </a:r>
            <a:r>
              <a:rPr lang="ru-RU" dirty="0" err="1" smtClean="0"/>
              <a:t>Боталлов</a:t>
            </a:r>
            <a:r>
              <a:rPr lang="ru-RU" dirty="0" smtClean="0"/>
              <a:t> проток,), пороки развития мочевых путей (недоразвитие почек, удвоение мочеточников, удвоение и подковообразная почка). 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64294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1"/>
                </a:solidFill>
              </a:rPr>
              <a:t>синдром </a:t>
            </a:r>
            <a:r>
              <a:rPr lang="ru-RU" sz="4000" dirty="0" err="1" smtClean="0">
                <a:solidFill>
                  <a:schemeClr val="accent1"/>
                </a:solidFill>
              </a:rPr>
              <a:t>клайнфелтера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Синдром </a:t>
            </a:r>
            <a:r>
              <a:rPr lang="ru-RU" sz="1600" b="1" dirty="0" err="1" smtClean="0"/>
              <a:t>Клайнфелтера</a:t>
            </a:r>
            <a:r>
              <a:rPr lang="ru-RU" sz="1600" b="1" dirty="0" smtClean="0"/>
              <a:t> или </a:t>
            </a:r>
            <a:r>
              <a:rPr lang="ru-RU" sz="1600" b="1" dirty="0" err="1" smtClean="0"/>
              <a:t>дисгенезия</a:t>
            </a:r>
            <a:r>
              <a:rPr lang="ru-RU" sz="1600" b="1" dirty="0" smtClean="0"/>
              <a:t> семенных канальцев</a:t>
            </a:r>
            <a:r>
              <a:rPr lang="ru-RU" sz="1600" dirty="0" smtClean="0"/>
              <a:t> (нарушение развития семенных канальцев). В 1942 году был описан </a:t>
            </a:r>
            <a:r>
              <a:rPr lang="ru-RU" sz="1600" dirty="0" err="1" smtClean="0"/>
              <a:t>Клайнфельтером</a:t>
            </a:r>
            <a:r>
              <a:rPr lang="ru-RU" sz="1600" dirty="0" smtClean="0"/>
              <a:t> как сочетание евнухоидизма, гинекомастии, маленьких яичек, отсутствия выделения спермы и усиленной секреции фолликулостимулирующего гормона. </a:t>
            </a:r>
          </a:p>
          <a:p>
            <a:r>
              <a:rPr lang="ru-RU" sz="1600" dirty="0" smtClean="0"/>
              <a:t>Это заболевание вызвано врожденной аномалией половых хромосом, при которой у пациента имеется одна лишняя Х-хромосома, реже лишних Х-хромосом бывает несколько. В норме нормальный набор половых хромосом у мужчин описывается как ХY. 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500438"/>
            <a:ext cx="2988124" cy="308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643314"/>
            <a:ext cx="207170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</TotalTime>
  <Words>825</Words>
  <Application>Microsoft Office PowerPoint</Application>
  <PresentationFormat>Екран (4:3)</PresentationFormat>
  <Paragraphs>80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Эркер</vt:lpstr>
      <vt:lpstr>Генные заболевания.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Синдром Шереше́вского — Тернера</vt:lpstr>
      <vt:lpstr>Презентація PowerPoint</vt:lpstr>
      <vt:lpstr>синдром клайнфелтера</vt:lpstr>
      <vt:lpstr>Презентація PowerPoint</vt:lpstr>
      <vt:lpstr>Презентація PowerPoint</vt:lpstr>
    </vt:vector>
  </TitlesOfParts>
  <Company>WareZ Provider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Генные заболевания.</dc:title>
  <dc:creator>www.PHILka.RU</dc:creator>
  <cp:lastModifiedBy>LEGION</cp:lastModifiedBy>
  <cp:revision>10</cp:revision>
  <dcterms:created xsi:type="dcterms:W3CDTF">2010-04-26T14:29:44Z</dcterms:created>
  <dcterms:modified xsi:type="dcterms:W3CDTF">2014-11-24T10:51:47Z</dcterms:modified>
</cp:coreProperties>
</file>