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3503" autoAdjust="0"/>
  </p:normalViewPr>
  <p:slideViewPr>
    <p:cSldViewPr>
      <p:cViewPr varScale="1">
        <p:scale>
          <a:sx n="74" d="100"/>
          <a:sy n="74" d="100"/>
        </p:scale>
        <p:origin x="-15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BE3B8-A0E2-4FAA-BFE7-27E0D9588959}" type="datetimeFigureOut">
              <a:rPr lang="uk-UA" smtClean="0"/>
              <a:t>25.11.2014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8F458-D80D-469E-8BE2-5145505D148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2009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Урок. Генетика пола. Сцепленное с полом наследование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8F458-D80D-469E-8BE2-5145505D1487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5778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Растение с темными дисковидными плодами скрещивается с растением с белыми шарообразными плодами. В потомстве все плоды желтые и дисковидные. Каковы генотипы родителей гибридов?</a:t>
            </a:r>
            <a:br>
              <a:rPr lang="ru-RU" sz="1200" dirty="0" smtClean="0"/>
            </a:b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8F458-D80D-469E-8BE2-5145505D1487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9509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1200" dirty="0" smtClean="0"/>
              <a:t>Фенотипы родителей те же, но результат иной. В потомстве 25% желтых дисковидных, 25% желтых шарообразных, 25% белых дисковидных, 25% белых шарообразных.</a:t>
            </a:r>
            <a:r>
              <a:rPr lang="ru-RU" sz="1050" dirty="0" smtClean="0"/>
              <a:t/>
            </a:r>
            <a:br>
              <a:rPr lang="ru-RU" sz="1050" dirty="0" smtClean="0"/>
            </a:br>
            <a:endParaRPr lang="ru-RU" sz="105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8F458-D80D-469E-8BE2-5145505D1487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5621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Фенотипы родителей те же, но результат иной, в потомстве 50% желтых дисковидных, 50% желтых шарообразных.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8F458-D80D-469E-8BE2-5145505D1487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1869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i="1" dirty="0" smtClean="0">
                <a:solidFill>
                  <a:srgbClr val="FF0000"/>
                </a:solidFill>
              </a:rPr>
              <a:t>Вывод: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Результаты скрещиваний, определенное соотношение по генотипу и фенотипу среди гибридов с определенной долей вероятности говорят о генотипах и фенотипах родительских форм, а также четко характеризует определенный тип последовательности признаков. В данном случае это независимое наследование признаков при </a:t>
            </a:r>
            <a:r>
              <a:rPr lang="ru-RU" sz="1200" dirty="0" err="1" smtClean="0"/>
              <a:t>дигибридном</a:t>
            </a:r>
            <a:r>
              <a:rPr lang="ru-RU" sz="1200" dirty="0" smtClean="0"/>
              <a:t> скрещивании.</a:t>
            </a:r>
            <a:r>
              <a:rPr lang="ru-RU" sz="1000" dirty="0" smtClean="0"/>
              <a:t/>
            </a:r>
            <a:br>
              <a:rPr lang="ru-RU" sz="1000" dirty="0" smtClean="0"/>
            </a:br>
            <a:endParaRPr lang="ru-RU" sz="10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8F458-D80D-469E-8BE2-5145505D1487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0541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Новые понятия:</a:t>
            </a:r>
            <a:br>
              <a:rPr lang="ru-RU" sz="1200" b="1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err="1" smtClean="0"/>
              <a:t>Кроссоверные</a:t>
            </a:r>
            <a:r>
              <a:rPr lang="ru-RU" sz="1200" b="1" dirty="0" smtClean="0"/>
              <a:t> гаметы </a:t>
            </a:r>
            <a:r>
              <a:rPr lang="ru-RU" sz="1200" dirty="0" smtClean="0"/>
              <a:t>— гаметы с хромосомами, претерпевшими кроссинговер </a:t>
            </a:r>
            <a:r>
              <a:rPr lang="ru-RU" sz="1200" b="1" dirty="0" err="1" smtClean="0"/>
              <a:t>Некроссоверные</a:t>
            </a:r>
            <a:r>
              <a:rPr lang="ru-RU" sz="1200" b="1" dirty="0" smtClean="0"/>
              <a:t> гаметы </a:t>
            </a:r>
            <a:r>
              <a:rPr lang="ru-RU" sz="1200" dirty="0" smtClean="0"/>
              <a:t>— гаметы с хромосомами, образованными без кроссинговера;</a:t>
            </a:r>
            <a:br>
              <a:rPr lang="ru-RU" sz="1200" dirty="0" smtClean="0"/>
            </a:br>
            <a:r>
              <a:rPr lang="ru-RU" sz="1200" b="1" dirty="0" smtClean="0"/>
              <a:t>Рекомбинантные (</a:t>
            </a:r>
            <a:r>
              <a:rPr lang="ru-RU" sz="1200" b="1" dirty="0" err="1" smtClean="0"/>
              <a:t>кроссоверные</a:t>
            </a:r>
            <a:r>
              <a:rPr lang="ru-RU" sz="1200" b="1" dirty="0" smtClean="0"/>
              <a:t>) особи </a:t>
            </a:r>
            <a:r>
              <a:rPr lang="ru-RU" sz="1200" dirty="0" smtClean="0"/>
              <a:t>— особи, возникшие с участием </a:t>
            </a:r>
            <a:r>
              <a:rPr lang="ru-RU" sz="1200" dirty="0" err="1" smtClean="0"/>
              <a:t>кроссоверных</a:t>
            </a:r>
            <a:r>
              <a:rPr lang="ru-RU" sz="1200" dirty="0" smtClean="0"/>
              <a:t> гамет;</a:t>
            </a:r>
            <a:br>
              <a:rPr lang="ru-RU" sz="1200" dirty="0" smtClean="0"/>
            </a:br>
            <a:r>
              <a:rPr lang="ru-RU" sz="1200" b="1" dirty="0" err="1" smtClean="0"/>
              <a:t>Нерекомбинантные</a:t>
            </a:r>
            <a:r>
              <a:rPr lang="ru-RU" sz="1200" b="1" dirty="0" smtClean="0"/>
              <a:t> (</a:t>
            </a:r>
            <a:r>
              <a:rPr lang="ru-RU" sz="1200" b="1" dirty="0" err="1" smtClean="0"/>
              <a:t>некроссоверные</a:t>
            </a:r>
            <a:r>
              <a:rPr lang="ru-RU" sz="1200" b="1" dirty="0" smtClean="0"/>
              <a:t>) особи </a:t>
            </a:r>
            <a:r>
              <a:rPr lang="ru-RU" sz="1200" dirty="0" smtClean="0"/>
              <a:t>— возникшие без участия </a:t>
            </a:r>
            <a:r>
              <a:rPr lang="ru-RU" sz="1200" dirty="0" err="1" smtClean="0"/>
              <a:t>кроссоверных</a:t>
            </a:r>
            <a:r>
              <a:rPr lang="ru-RU" sz="1200" dirty="0" smtClean="0"/>
              <a:t> гамет;</a:t>
            </a:r>
            <a:br>
              <a:rPr lang="ru-RU" sz="1200" dirty="0" smtClean="0"/>
            </a:br>
            <a:r>
              <a:rPr lang="ru-RU" sz="1200" b="1" dirty="0" smtClean="0"/>
              <a:t>Полное сцепление- </a:t>
            </a:r>
            <a:r>
              <a:rPr lang="ru-RU" sz="1200" dirty="0" smtClean="0"/>
              <a:t>сцепление генов, при котором между генами, относящимися к одной группе сцепления, рекомбинация невозможна.</a:t>
            </a:r>
            <a:br>
              <a:rPr lang="ru-RU" sz="1200" dirty="0" smtClean="0"/>
            </a:br>
            <a:r>
              <a:rPr lang="ru-RU" sz="1200" b="1" dirty="0" smtClean="0"/>
              <a:t>Неполное сцепление - </a:t>
            </a:r>
            <a:r>
              <a:rPr lang="ru-RU" sz="1200" dirty="0" smtClean="0"/>
              <a:t>если между генами, относящимися к одной группе сцепления, возможна рекомбинация.</a:t>
            </a:r>
            <a:br>
              <a:rPr lang="ru-RU" sz="1200" dirty="0" smtClean="0"/>
            </a:br>
            <a:r>
              <a:rPr lang="ru-RU" sz="1200" b="1" dirty="0" smtClean="0"/>
              <a:t>Частота перекреста </a:t>
            </a:r>
            <a:r>
              <a:rPr lang="ru-RU" sz="1200" dirty="0" smtClean="0"/>
              <a:t>между двумя сцепленными генами, расположенными в одной хромосоме, пропорциональна расстоянию между ними. Чем ближе расположены гены в хромосоме, тем реже они разделяются при кроссинговере. Чем дальше гены друг от друга, тем чаще осуществляется перекрест между ними. Следовательно, по частоте кроссинговера можно судить о расстоянии между генами в хромосоме. </a:t>
            </a:r>
            <a:r>
              <a:rPr lang="ru-RU" sz="1200" smtClean="0"/>
              <a:t>Изучив явления сцепления и перекреста, можно построить карты хромосом с нанесенным на них порядком расположения генов.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8F458-D80D-469E-8BE2-5145505D1487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9462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CB7FE-878A-4985-9FED-AA72C1FCC012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2E4D-BF75-4BF0-88A8-4E718FCCD36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6752-67B5-4619-99A6-73DA116FE91C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2E4D-BF75-4BF0-88A8-4E718FCCD36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DDD8-51E3-48F9-849D-C766E0FA8C0C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2E4D-BF75-4BF0-88A8-4E718FCCD36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B156A-B350-4DA0-9F68-93091C533F31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2E4D-BF75-4BF0-88A8-4E718FCCD36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5DC-78E4-4E9A-BC2A-0BD469ACF93A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2E4D-BF75-4BF0-88A8-4E718FCCD36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CE54F-6B50-4E20-9CF8-5EB6E81C837E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2E4D-BF75-4BF0-88A8-4E718FCCD36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C659-B32B-4F8D-AFF9-0E99B1EB82C6}" type="datetime1">
              <a:rPr lang="ru-RU" smtClean="0"/>
              <a:t>25.11.2014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2E4D-BF75-4BF0-88A8-4E718FCCD36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80B0-1EB4-4B4F-AC63-18918165644B}" type="datetime1">
              <a:rPr lang="ru-RU" smtClean="0"/>
              <a:t>25.11.2014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2E4D-BF75-4BF0-88A8-4E718FCCD36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EC491-E256-4141-96DD-5884BA286022}" type="datetime1">
              <a:rPr lang="ru-RU" smtClean="0"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2E4D-BF75-4BF0-88A8-4E718FCCD36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4D8E0-0E67-49C1-BBEE-F024BA8B6F69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2E4D-BF75-4BF0-88A8-4E718FCCD36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DFCA-0427-4BCD-BAF6-D02376CAE5B8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2E4D-BF75-4BF0-88A8-4E718FCCD36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D266E-A362-4BA4-8922-4FC880E5EE46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42E4D-BF75-4BF0-88A8-4E718FCCD36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001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Урок. Генетика пола. Сцепленное с полом наследование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Основные </a:t>
            </a:r>
            <a:r>
              <a:rPr lang="ru-RU" sz="2200" b="1" dirty="0"/>
              <a:t>положения хромосомной теории наследственности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/>
              <a:t>1. </a:t>
            </a:r>
            <a:r>
              <a:rPr lang="ru-RU" sz="2200" dirty="0"/>
              <a:t>Гены располагаются в хромосомах; различные хромосомы содержат </a:t>
            </a:r>
            <a:r>
              <a:rPr lang="ru-RU" sz="2200" dirty="0" smtClean="0"/>
              <a:t>неодинаковое </a:t>
            </a:r>
            <a:r>
              <a:rPr lang="ru-RU" sz="2200" dirty="0"/>
              <a:t>число генов, причем набор генов каждой из негомологичных хромосом уникален.</a:t>
            </a:r>
            <a:br>
              <a:rPr lang="ru-RU" sz="2200" dirty="0"/>
            </a:br>
            <a:r>
              <a:rPr lang="ru-RU" sz="2200" b="1" dirty="0"/>
              <a:t>2. </a:t>
            </a:r>
            <a:r>
              <a:rPr lang="ru-RU" sz="2200" dirty="0"/>
              <a:t>Каждый ген имеет определенное место (локус) в хромосоме; в одинаковых локусах гомологичных хромосом находятся аллельные гены.</a:t>
            </a:r>
            <a:br>
              <a:rPr lang="ru-RU" sz="2200" dirty="0"/>
            </a:br>
            <a:r>
              <a:rPr lang="ru-RU" sz="2200" b="1" dirty="0"/>
              <a:t>3. </a:t>
            </a:r>
            <a:r>
              <a:rPr lang="ru-RU" sz="2200" dirty="0"/>
              <a:t>Гены расположены в хромосомах в определенной линейной </a:t>
            </a:r>
            <a:r>
              <a:rPr lang="ru-RU" sz="2200" dirty="0" smtClean="0"/>
              <a:t>последовательности</a:t>
            </a:r>
            <a:r>
              <a:rPr lang="ru-RU" sz="2200" dirty="0"/>
              <a:t>.</a:t>
            </a:r>
            <a:br>
              <a:rPr lang="ru-RU" sz="2200" dirty="0"/>
            </a:br>
            <a:r>
              <a:rPr lang="ru-RU" sz="2200" b="1" dirty="0"/>
              <a:t>4</a:t>
            </a:r>
            <a:r>
              <a:rPr lang="ru-RU" sz="2200" dirty="0"/>
              <a:t>. Гены, локализованные в одной хромосоме, наследуются совместно образуя одну группу сцепления; число групп сцепления равно гаплоидному набору </a:t>
            </a:r>
            <a:r>
              <a:rPr lang="ru-RU" sz="2200" dirty="0" smtClean="0"/>
              <a:t>хромосом </a:t>
            </a:r>
            <a:r>
              <a:rPr lang="ru-RU" sz="2200" dirty="0"/>
              <a:t>и постоянно для каждого вида организмов.</a:t>
            </a:r>
            <a:br>
              <a:rPr lang="ru-RU" sz="2200" dirty="0"/>
            </a:br>
            <a:r>
              <a:rPr lang="ru-RU" sz="2200" b="1" dirty="0"/>
              <a:t>5. </a:t>
            </a:r>
            <a:r>
              <a:rPr lang="ru-RU" sz="2200" dirty="0"/>
              <a:t>Сцепление генов может нарушаться в процессе кроссинговера; это </a:t>
            </a:r>
            <a:r>
              <a:rPr lang="ru-RU" sz="2200" dirty="0" smtClean="0"/>
              <a:t>приводит </a:t>
            </a:r>
            <a:r>
              <a:rPr lang="ru-RU" sz="2200" dirty="0"/>
              <a:t>к образованию </a:t>
            </a:r>
            <a:r>
              <a:rPr lang="ru-RU" sz="2200" dirty="0" err="1"/>
              <a:t>рекомбинатных</a:t>
            </a:r>
            <a:r>
              <a:rPr lang="ru-RU" sz="2200" dirty="0"/>
              <a:t> (</a:t>
            </a:r>
            <a:r>
              <a:rPr lang="ru-RU" sz="2200" dirty="0" err="1"/>
              <a:t>кроссоверных</a:t>
            </a:r>
            <a:r>
              <a:rPr lang="ru-RU" sz="2200" dirty="0"/>
              <a:t>) хромосом.</a:t>
            </a:r>
            <a:br>
              <a:rPr lang="ru-RU" sz="2200" dirty="0"/>
            </a:br>
            <a:r>
              <a:rPr lang="ru-RU" sz="2200" b="1" dirty="0"/>
              <a:t>6. </a:t>
            </a:r>
            <a:r>
              <a:rPr lang="ru-RU" sz="2200" dirty="0"/>
              <a:t>Частота кроссинговера является функцией расстояния между генами - чем больше расстояние, тем больше величина кроссинговера (прямая зависимость)</a:t>
            </a:r>
            <a:br>
              <a:rPr lang="ru-RU" sz="2200" dirty="0"/>
            </a:br>
            <a:r>
              <a:rPr lang="ru-RU" sz="2200" b="1" dirty="0"/>
              <a:t>7. </a:t>
            </a:r>
            <a:r>
              <a:rPr lang="ru-RU" sz="2200" dirty="0"/>
              <a:t>Каждый вид имеет характерный только для него набор хромосом - </a:t>
            </a:r>
            <a:r>
              <a:rPr lang="ru-RU" sz="2200" dirty="0" smtClean="0"/>
              <a:t>кариотип</a:t>
            </a:r>
            <a:r>
              <a:rPr lang="ru-RU" sz="2200" dirty="0"/>
              <a:t>.</a:t>
            </a:r>
            <a:br>
              <a:rPr lang="ru-RU" sz="2200" dirty="0"/>
            </a:br>
            <a:r>
              <a:rPr lang="ru-RU" sz="2200" b="1" dirty="0" smtClean="0"/>
              <a:t>(Т. </a:t>
            </a:r>
            <a:r>
              <a:rPr lang="ru-RU" sz="2200" b="1" i="1" dirty="0" smtClean="0"/>
              <a:t>Морган)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743" y="928670"/>
            <a:ext cx="8613257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Растение </a:t>
            </a:r>
            <a:r>
              <a:rPr lang="ru-RU" sz="2000" dirty="0"/>
              <a:t>с темными дисковидными плодами скрещивается с растением с белыми шарообразными плодами. В потомстве все </a:t>
            </a:r>
            <a:r>
              <a:rPr lang="ru-RU" sz="2000" dirty="0" smtClean="0"/>
              <a:t>плоды </a:t>
            </a:r>
            <a:r>
              <a:rPr lang="ru-RU" sz="2000" dirty="0"/>
              <a:t>желтые и дисковидные. Каковы генотипы родителей гибридов?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500306"/>
            <a:ext cx="748114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Autofit/>
          </a:bodyPr>
          <a:lstStyle/>
          <a:p>
            <a:pPr lvl="0"/>
            <a:r>
              <a:rPr lang="ru-RU" sz="2800" dirty="0"/>
              <a:t>Фенотипы родителей те же, но результат иной. В потомстве 25% желтых дисковидных, 25% желтых шарообразных, 25% белых дисковидных, 25% белых шарообразных.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643182"/>
            <a:ext cx="749549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Фенотипы </a:t>
            </a:r>
            <a:r>
              <a:rPr lang="ru-RU" sz="3100" dirty="0"/>
              <a:t>родителей те же, но результат иной, в потомстве 50% желтых дисковидных, 50% желтых шарообразных.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073963"/>
            <a:ext cx="8309431" cy="3783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Вывод: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Результаты скрещиваний, определенное соотношение по </a:t>
            </a:r>
            <a:r>
              <a:rPr lang="ru-RU" sz="3200" dirty="0" smtClean="0"/>
              <a:t>генотипу </a:t>
            </a:r>
            <a:r>
              <a:rPr lang="ru-RU" sz="3200" dirty="0"/>
              <a:t>и фенотипу среди гибридов с определенной долей вероятности говорят о генотипах и фенотипах родительских форм, а также </a:t>
            </a:r>
            <a:r>
              <a:rPr lang="ru-RU" sz="3200" dirty="0" smtClean="0"/>
              <a:t>четко </a:t>
            </a:r>
            <a:r>
              <a:rPr lang="ru-RU" sz="3200" dirty="0"/>
              <a:t>характеризует определенный тип </a:t>
            </a:r>
            <a:r>
              <a:rPr lang="ru-RU" sz="3200" dirty="0" smtClean="0"/>
              <a:t>последовательности </a:t>
            </a:r>
            <a:r>
              <a:rPr lang="ru-RU" sz="3200" dirty="0"/>
              <a:t>признаков. В данном случае это независимое </a:t>
            </a:r>
            <a:r>
              <a:rPr lang="ru-RU" sz="3200" dirty="0" smtClean="0"/>
              <a:t>наследование </a:t>
            </a:r>
            <a:r>
              <a:rPr lang="ru-RU" sz="3200" dirty="0"/>
              <a:t>признаков при </a:t>
            </a:r>
            <a:r>
              <a:rPr lang="ru-RU" sz="3200" dirty="0" err="1"/>
              <a:t>дигибридном</a:t>
            </a:r>
            <a:r>
              <a:rPr lang="ru-RU" sz="3200" dirty="0"/>
              <a:t> скрещивании.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183" y="428604"/>
            <a:ext cx="7909469" cy="585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733398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31062"/>
            <a:ext cx="7858180" cy="5888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/>
              <a:t>Н</a:t>
            </a:r>
            <a:r>
              <a:rPr lang="ru-RU" sz="2000" b="1" dirty="0" smtClean="0"/>
              <a:t>овые </a:t>
            </a:r>
            <a:r>
              <a:rPr lang="ru-RU" sz="2000" b="1" dirty="0"/>
              <a:t>понятия</a:t>
            </a:r>
            <a:r>
              <a:rPr lang="ru-RU" sz="2000" b="1" dirty="0" smtClean="0"/>
              <a:t>:</a:t>
            </a:r>
            <a:br>
              <a:rPr lang="ru-RU" sz="2000" b="1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err="1"/>
              <a:t>Кроссоверные</a:t>
            </a:r>
            <a:r>
              <a:rPr lang="ru-RU" sz="2000" b="1" dirty="0"/>
              <a:t> гаметы </a:t>
            </a:r>
            <a:r>
              <a:rPr lang="ru-RU" sz="2000" dirty="0"/>
              <a:t>— </a:t>
            </a:r>
            <a:r>
              <a:rPr lang="ru-RU" sz="2000" dirty="0" err="1"/>
              <a:t>гаметы</a:t>
            </a:r>
            <a:r>
              <a:rPr lang="ru-RU" sz="2000" dirty="0"/>
              <a:t> с хромосомами, </a:t>
            </a:r>
            <a:r>
              <a:rPr lang="ru-RU" sz="2000" dirty="0" smtClean="0"/>
              <a:t>претерпевшими кроссинговер </a:t>
            </a:r>
            <a:r>
              <a:rPr lang="ru-RU" sz="2000" b="1" dirty="0" err="1" smtClean="0"/>
              <a:t>Некроссоверные</a:t>
            </a:r>
            <a:r>
              <a:rPr lang="ru-RU" sz="2000" b="1" dirty="0" smtClean="0"/>
              <a:t> </a:t>
            </a:r>
            <a:r>
              <a:rPr lang="ru-RU" sz="2000" b="1" dirty="0"/>
              <a:t>гаметы </a:t>
            </a:r>
            <a:r>
              <a:rPr lang="ru-RU" sz="2000" dirty="0"/>
              <a:t>— </a:t>
            </a:r>
            <a:r>
              <a:rPr lang="ru-RU" sz="2000" dirty="0" err="1"/>
              <a:t>гаметы</a:t>
            </a:r>
            <a:r>
              <a:rPr lang="ru-RU" sz="2000" dirty="0"/>
              <a:t> с хромосомами, </a:t>
            </a:r>
            <a:r>
              <a:rPr lang="ru-RU" sz="2000" dirty="0" smtClean="0"/>
              <a:t>образованными </a:t>
            </a:r>
            <a:r>
              <a:rPr lang="ru-RU" sz="2000" dirty="0"/>
              <a:t>без кроссинговера;</a:t>
            </a:r>
            <a:br>
              <a:rPr lang="ru-RU" sz="2000" dirty="0"/>
            </a:br>
            <a:r>
              <a:rPr lang="ru-RU" sz="2000" b="1" dirty="0" err="1"/>
              <a:t>Рекомбинантные</a:t>
            </a:r>
            <a:r>
              <a:rPr lang="ru-RU" sz="2000" b="1" dirty="0"/>
              <a:t> (</a:t>
            </a:r>
            <a:r>
              <a:rPr lang="ru-RU" sz="2000" b="1" dirty="0" err="1"/>
              <a:t>кроссоверные</a:t>
            </a:r>
            <a:r>
              <a:rPr lang="ru-RU" sz="2000" b="1" dirty="0"/>
              <a:t>) особи </a:t>
            </a:r>
            <a:r>
              <a:rPr lang="ru-RU" sz="2000" dirty="0" smtClean="0"/>
              <a:t>— </a:t>
            </a:r>
            <a:r>
              <a:rPr lang="ru-RU" sz="2000" dirty="0" err="1"/>
              <a:t>особи</a:t>
            </a:r>
            <a:r>
              <a:rPr lang="ru-RU" sz="2000" dirty="0"/>
              <a:t>, </a:t>
            </a:r>
            <a:r>
              <a:rPr lang="ru-RU" sz="2000" dirty="0" smtClean="0"/>
              <a:t>возникшие </a:t>
            </a:r>
            <a:r>
              <a:rPr lang="ru-RU" sz="2000" dirty="0"/>
              <a:t>с участием </a:t>
            </a:r>
            <a:r>
              <a:rPr lang="ru-RU" sz="2000" dirty="0" err="1"/>
              <a:t>кроссоверных</a:t>
            </a:r>
            <a:r>
              <a:rPr lang="ru-RU" sz="2000" dirty="0"/>
              <a:t> гамет;</a:t>
            </a:r>
            <a:br>
              <a:rPr lang="ru-RU" sz="2000" dirty="0"/>
            </a:br>
            <a:r>
              <a:rPr lang="ru-RU" sz="2000" b="1" dirty="0" err="1"/>
              <a:t>Нерекомбинантные</a:t>
            </a:r>
            <a:r>
              <a:rPr lang="ru-RU" sz="2000" b="1" dirty="0"/>
              <a:t> (</a:t>
            </a:r>
            <a:r>
              <a:rPr lang="ru-RU" sz="2000" b="1" dirty="0" err="1"/>
              <a:t>некроссоверные</a:t>
            </a:r>
            <a:r>
              <a:rPr lang="ru-RU" sz="2000" b="1" dirty="0"/>
              <a:t>) особи </a:t>
            </a:r>
            <a:r>
              <a:rPr lang="ru-RU" sz="2000" dirty="0"/>
              <a:t>— </a:t>
            </a:r>
            <a:r>
              <a:rPr lang="ru-RU" sz="2000" dirty="0" smtClean="0"/>
              <a:t>возникшие </a:t>
            </a:r>
            <a:r>
              <a:rPr lang="ru-RU" sz="2000" dirty="0"/>
              <a:t>без участия </a:t>
            </a:r>
            <a:r>
              <a:rPr lang="ru-RU" sz="2000" dirty="0" err="1"/>
              <a:t>кроссоверных</a:t>
            </a:r>
            <a:r>
              <a:rPr lang="ru-RU" sz="2000" dirty="0"/>
              <a:t> гамет;</a:t>
            </a:r>
            <a:br>
              <a:rPr lang="ru-RU" sz="2000" dirty="0"/>
            </a:br>
            <a:r>
              <a:rPr lang="ru-RU" sz="2000" b="1" dirty="0"/>
              <a:t>Полное сцепление- </a:t>
            </a:r>
            <a:r>
              <a:rPr lang="ru-RU" sz="2000" dirty="0"/>
              <a:t>сцепление генов, при котором </a:t>
            </a:r>
            <a:r>
              <a:rPr lang="ru-RU" sz="2000" dirty="0" smtClean="0"/>
              <a:t>между генами, </a:t>
            </a:r>
            <a:r>
              <a:rPr lang="ru-RU" sz="2000" dirty="0"/>
              <a:t>относящимися к одной группе сцепления, рекомбинация </a:t>
            </a:r>
            <a:r>
              <a:rPr lang="ru-RU" sz="2000" dirty="0" smtClean="0"/>
              <a:t>невозможна</a:t>
            </a:r>
            <a:r>
              <a:rPr lang="ru-RU" sz="2000" dirty="0"/>
              <a:t>.</a:t>
            </a:r>
            <a:br>
              <a:rPr lang="ru-RU" sz="2000" dirty="0"/>
            </a:br>
            <a:r>
              <a:rPr lang="ru-RU" sz="2000" b="1" dirty="0"/>
              <a:t>Неполное сцепление - </a:t>
            </a:r>
            <a:r>
              <a:rPr lang="ru-RU" sz="2000" dirty="0"/>
              <a:t>если между генами, относящимися к одной группе сцепления, возможна рекомбинация.</a:t>
            </a:r>
            <a:br>
              <a:rPr lang="ru-RU" sz="2000" dirty="0"/>
            </a:br>
            <a:r>
              <a:rPr lang="ru-RU" sz="2000" b="1" dirty="0"/>
              <a:t>Частота перекреста </a:t>
            </a:r>
            <a:r>
              <a:rPr lang="ru-RU" sz="2000" dirty="0"/>
              <a:t>между двумя сцепленными генами, расположенными в одной хромосоме, </a:t>
            </a:r>
            <a:r>
              <a:rPr lang="ru-RU" sz="2000" dirty="0" smtClean="0"/>
              <a:t>пропорциональна </a:t>
            </a:r>
            <a:r>
              <a:rPr lang="ru-RU" sz="2000" dirty="0"/>
              <a:t>расстоянию между ними. Чем ближе расположены </a:t>
            </a:r>
            <a:r>
              <a:rPr lang="ru-RU" sz="2000" dirty="0" smtClean="0"/>
              <a:t>гены </a:t>
            </a:r>
            <a:r>
              <a:rPr lang="ru-RU" sz="2000" dirty="0"/>
              <a:t>в хромосоме, тем реже они разделяются при кроссинговере. Чем дальше гены друг от друга, тем чаще осуществляется перекрест между ними. Следовательно, по частоте </a:t>
            </a:r>
            <a:r>
              <a:rPr lang="ru-RU" sz="2000" dirty="0" smtClean="0"/>
              <a:t>кроссинговера </a:t>
            </a:r>
            <a:r>
              <a:rPr lang="ru-RU" sz="2000" dirty="0"/>
              <a:t>можно судить о расстоянии между генами в хромосоме. Изучив явления сцепления и перекреста, можно построить карты хромосом с нанесенным на них порядком </a:t>
            </a:r>
            <a:r>
              <a:rPr lang="ru-RU" sz="2000" dirty="0" smtClean="0"/>
              <a:t>расположения </a:t>
            </a:r>
            <a:r>
              <a:rPr lang="ru-RU" sz="2000" dirty="0"/>
              <a:t>генов.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107</Words>
  <Application>Microsoft Office PowerPoint</Application>
  <PresentationFormat>Екран (4:3)</PresentationFormat>
  <Paragraphs>30</Paragraphs>
  <Slides>11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Тема Office</vt:lpstr>
      <vt:lpstr>Урок. Генетика пола. Сцепленное с полом наследование </vt:lpstr>
      <vt:lpstr> Растение с темными дисковидными плодами скрещивается с растением с белыми шарообразными плодами. В потомстве все плоды желтые и дисковидные. Каковы генотипы родителей гибридов? </vt:lpstr>
      <vt:lpstr>Фенотипы родителей те же, но результат иной. В потомстве 25% желтых дисковидных, 25% желтых шарообразных, 25% белых дисковидных, 25% белых шарообразных. </vt:lpstr>
      <vt:lpstr> Фенотипы родителей те же, но результат иной, в потомстве 50% желтых дисковидных, 50% желтых шарообразных. </vt:lpstr>
      <vt:lpstr>Вывод: Результаты скрещиваний, определенное соотношение по генотипу и фенотипу среди гибридов с определенной долей вероятности говорят о генотипах и фенотипах родительских форм, а также четко характеризует определенный тип последовательности признаков. В данном случае это независимое наследование признаков при дигибридном скрещивании. </vt:lpstr>
      <vt:lpstr>Презентація PowerPoint</vt:lpstr>
      <vt:lpstr>Презентація PowerPoint</vt:lpstr>
      <vt:lpstr>Презентація PowerPoint</vt:lpstr>
      <vt:lpstr>Новые понятия:  Кроссоверные гаметы — гаметы с хромосомами, претерпевшими кроссинговер Некроссоверные гаметы — гаметы с хромосомами, образованными без кроссинговера; Рекомбинантные (кроссоверные) особи — особи, возникшие с участием кроссоверных гамет; Нерекомбинантные (некроссоверные) особи — возникшие без участия кроссоверных гамет; Полное сцепление- сцепление генов, при котором между генами, относящимися к одной группе сцепления, рекомбинация невозможна. Неполное сцепление - если между генами, относящимися к одной группе сцепления, возможна рекомбинация. Частота перекреста между двумя сцепленными генами, расположенными в одной хромосоме, пропорциональна расстоянию между ними. Чем ближе расположены гены в хромосоме, тем реже они разделяются при кроссинговере. Чем дальше гены друг от друга, тем чаще осуществляется перекрест между ними. Следовательно, по частоте кроссинговера можно судить о расстоянии между генами в хромосоме. Изучив явления сцепления и перекреста, можно построить карты хромосом с нанесенным на них порядком расположения генов. </vt:lpstr>
      <vt:lpstr> Основные положения хромосомной теории наследственности 1. Гены располагаются в хромосомах; различные хромосомы содержат неодинаковое число генов, причем набор генов каждой из негомологичных хромосом уникален. 2. Каждый ген имеет определенное место (локус) в хромосоме; в одинаковых локусах гомологичных хромосом находятся аллельные гены. 3. Гены расположены в хромосомах в определенной линейной последовательности. 4. Гены, локализованные в одной хромосоме, наследуются совместно образуя одну группу сцепления; число групп сцепления равно гаплоидному набору хромосом и постоянно для каждого вида организмов. 5. Сцепление генов может нарушаться в процессе кроссинговера; это приводит к образованию рекомбинатных (кроссоверных) хромосом. 6. Частота кроссинговера является функцией расстояния между генами - чем больше расстояние, тем больше величина кроссинговера (прямая зависимость) 7. Каждый вид имеет характерный только для него набор хромосом - кариотип. (Т. Морган) </vt:lpstr>
      <vt:lpstr>Презентація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Урок. Генетика пола. Сцепленное с полом наследование</dc:title>
  <dc:creator>Костя</dc:creator>
  <cp:lastModifiedBy>LEGION</cp:lastModifiedBy>
  <cp:revision>6</cp:revision>
  <dcterms:created xsi:type="dcterms:W3CDTF">2010-12-12T14:05:23Z</dcterms:created>
  <dcterms:modified xsi:type="dcterms:W3CDTF">2014-11-25T09:22:52Z</dcterms:modified>
</cp:coreProperties>
</file>