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3"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7" autoAdjust="0"/>
    <p:restoredTop sz="64972" autoAdjust="0"/>
  </p:normalViewPr>
  <p:slideViewPr>
    <p:cSldViewPr>
      <p:cViewPr>
        <p:scale>
          <a:sx n="100" d="100"/>
          <a:sy n="100" d="100"/>
        </p:scale>
        <p:origin x="-828" y="-72"/>
      </p:cViewPr>
      <p:guideLst>
        <p:guide orient="horz" pos="2160"/>
        <p:guide pos="2880"/>
      </p:guideLst>
    </p:cSldViewPr>
  </p:slideViewPr>
  <p:outlineViewPr>
    <p:cViewPr>
      <p:scale>
        <a:sx n="33" d="100"/>
        <a:sy n="33" d="100"/>
      </p:scale>
      <p:origin x="0" y="52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C2BB1A-AC1E-4C96-BFD1-49365056363B}" type="datetimeFigureOut">
              <a:rPr lang="uk-UA" smtClean="0"/>
              <a:t>25.11.2014</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141DC2-C5F6-4221-B166-7DCEBF9EBAF0}" type="slidenum">
              <a:rPr lang="uk-UA" smtClean="0"/>
              <a:t>‹№›</a:t>
            </a:fld>
            <a:endParaRPr lang="uk-UA"/>
          </a:p>
        </p:txBody>
      </p:sp>
    </p:spTree>
    <p:extLst>
      <p:ext uri="{BB962C8B-B14F-4D97-AF65-F5344CB8AC3E}">
        <p14:creationId xmlns:p14="http://schemas.microsoft.com/office/powerpoint/2010/main" val="4066438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800" dirty="0" smtClean="0">
                <a:solidFill>
                  <a:srgbClr val="FFFF00"/>
                </a:solidFill>
              </a:rPr>
              <a:t>Семейство</a:t>
            </a:r>
            <a:r>
              <a:rPr lang="ru-RU" sz="3200" dirty="0" smtClean="0">
                <a:solidFill>
                  <a:srgbClr val="FFFF00"/>
                </a:solidFill>
              </a:rPr>
              <a:t/>
            </a:r>
            <a:br>
              <a:rPr lang="ru-RU" sz="3200" dirty="0" smtClean="0">
                <a:solidFill>
                  <a:srgbClr val="FFFF00"/>
                </a:solidFill>
              </a:rPr>
            </a:br>
            <a:r>
              <a:rPr lang="ru-RU" sz="3600" dirty="0" smtClean="0">
                <a:solidFill>
                  <a:srgbClr val="FFFF00"/>
                </a:solidFill>
              </a:rPr>
              <a:t>Папоротниковые</a:t>
            </a:r>
            <a:r>
              <a:rPr lang="ru-RU" dirty="0" smtClean="0"/>
              <a:t/>
            </a:r>
            <a:br>
              <a:rPr lang="ru-RU" dirty="0" smtClean="0"/>
            </a:br>
            <a:endParaRPr lang="ru-RU" dirty="0" smtClean="0"/>
          </a:p>
          <a:p>
            <a:pPr algn="r"/>
            <a:r>
              <a:rPr lang="ru-RU" sz="1200" dirty="0" smtClean="0"/>
              <a:t>Работу выполнила:</a:t>
            </a:r>
            <a:endParaRPr lang="ru-RU" sz="1200" dirty="0" smtClean="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1</a:t>
            </a:fld>
            <a:endParaRPr lang="uk-UA"/>
          </a:p>
        </p:txBody>
      </p:sp>
    </p:spTree>
    <p:extLst>
      <p:ext uri="{BB962C8B-B14F-4D97-AF65-F5344CB8AC3E}">
        <p14:creationId xmlns:p14="http://schemas.microsoft.com/office/powerpoint/2010/main" val="2855061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Папоротники</a:t>
            </a:r>
          </a:p>
          <a:p>
            <a:pPr algn="just"/>
            <a:r>
              <a:rPr lang="ru-RU" dirty="0" smtClean="0"/>
              <a:t>Папоротники (папоротниковидные растения) – это отдел сосудистых растений, которые занимают промежуточную позицию между </a:t>
            </a:r>
            <a:r>
              <a:rPr lang="ru-RU" dirty="0" err="1" smtClean="0"/>
              <a:t>риниофитами</a:t>
            </a:r>
            <a:r>
              <a:rPr lang="ru-RU" dirty="0" smtClean="0"/>
              <a:t> и голосеменными растениями. В эту группу входят современные папоротники и древние высшие растения, появление которых на Земле произошло около 400 млн. лет назад в процессе эволюции от древних </a:t>
            </a:r>
            <a:r>
              <a:rPr lang="ru-RU" dirty="0" err="1" smtClean="0"/>
              <a:t>риниофитов</a:t>
            </a:r>
            <a:r>
              <a:rPr lang="ru-RU" dirty="0" smtClean="0"/>
              <a:t>. Основное отличие папоротников от </a:t>
            </a:r>
            <a:r>
              <a:rPr lang="ru-RU" dirty="0" err="1" smtClean="0"/>
              <a:t>риниофитов</a:t>
            </a:r>
            <a:r>
              <a:rPr lang="ru-RU" dirty="0" smtClean="0"/>
              <a:t> – наличие листьев и корневой системы, а от голосеменных – отсутствие семян. Древовидные папоротники в конце палеозойской – начале мезозойской эры занимали господствующее положение среди флоры нашей планеты. Позднее в девонском периоде от папоротников произошли голосеменные растения, впоследствии давшие начало группе покрытосеменных.</a:t>
            </a:r>
          </a:p>
          <a:p>
            <a:pPr algn="just"/>
            <a:r>
              <a:rPr lang="ru-RU" dirty="0" smtClean="0"/>
              <a:t>В отдел папоротников входит один класс </a:t>
            </a:r>
            <a:r>
              <a:rPr lang="ru-RU" dirty="0" err="1" smtClean="0"/>
              <a:t>Polypodiopsida</a:t>
            </a:r>
            <a:r>
              <a:rPr lang="ru-RU" dirty="0" smtClean="0"/>
              <a:t>, который делится на 8 подклассов, причем растения трех из них вымерли в девоне. В настоящее время известно 300 родов папоротников, объединяющих около 10000 видов.</a:t>
            </a:r>
          </a:p>
          <a:p>
            <a:endParaRPr lang="ru-RU"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2</a:t>
            </a:fld>
            <a:endParaRPr lang="uk-UA"/>
          </a:p>
        </p:txBody>
      </p:sp>
    </p:spTree>
    <p:extLst>
      <p:ext uri="{BB962C8B-B14F-4D97-AF65-F5344CB8AC3E}">
        <p14:creationId xmlns:p14="http://schemas.microsoft.com/office/powerpoint/2010/main" val="2900861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Папоротники</a:t>
            </a:r>
          </a:p>
          <a:p>
            <a:pPr algn="just"/>
            <a:r>
              <a:rPr lang="ru-RU" dirty="0" smtClean="0"/>
              <a:t>Папоротниковые растения или папоротники чаще растут в тенистых влажных лесах и на дне сырых оврагов. Гораздо реже они встречаются на открытых местах. </a:t>
            </a:r>
          </a:p>
          <a:p>
            <a:pPr algn="just"/>
            <a:r>
              <a:rPr lang="ru-RU" dirty="0" smtClean="0"/>
              <a:t>Папоротник имеет укороченный надземный стебель. От него отходят длинные и широкие перистые листья. Надземный стебель у папоротника является продолжением подземного побега - корневища. От корневища отходят придаточные корни.</a:t>
            </a:r>
          </a:p>
          <a:p>
            <a:pPr algn="just"/>
            <a:r>
              <a:rPr lang="ru-RU" dirty="0" smtClean="0"/>
              <a:t>Папоротники питаются так же, как и другие зелёные растения: в листьях на свету они образуют органические вещества. Органические вещества идут не только на питание растения, но часть их откладывается в корневище.</a:t>
            </a:r>
          </a:p>
          <a:p>
            <a:pPr algn="just"/>
            <a:r>
              <a:rPr lang="ru-RU" dirty="0" smtClean="0"/>
              <a:t>Папоротник является многолетним растением. Поздней осенью надземные части его отмирают, а корневище перезимовывает под снегом. Весной, когда оттает и согреется почва, из верхушечной почки корневища вырастает укороченный стебель с листьями.</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3</a:t>
            </a:fld>
            <a:endParaRPr lang="uk-UA"/>
          </a:p>
        </p:txBody>
      </p:sp>
    </p:spTree>
    <p:extLst>
      <p:ext uri="{BB962C8B-B14F-4D97-AF65-F5344CB8AC3E}">
        <p14:creationId xmlns:p14="http://schemas.microsoft.com/office/powerpoint/2010/main" val="1657167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Папоротники отличаются…</a:t>
            </a:r>
          </a:p>
          <a:p>
            <a:pPr algn="just"/>
            <a:r>
              <a:rPr lang="ru-RU" dirty="0" smtClean="0"/>
              <a:t>Папоротники отличаются друг от друга по размерам, жизненным формам и циклам, некоторым другим особенностям. Но все эти растения имеют ряд характерных признаков, что позволяет легко отличить их от растений других групп. К папоротникам относятся травянистые и древесные формы. Растение папоротника состоит из листовых пластинок, черешка, видоизмененного побега и корневой системы, включающей вегетативный и придаточный корень.</a:t>
            </a:r>
          </a:p>
          <a:p>
            <a:pPr algn="just"/>
            <a:r>
              <a:rPr lang="ru-RU" dirty="0" smtClean="0"/>
              <a:t>Лист папоротника имеет характерное строение, точнее у этих растений нет истинных листьев. В ходе эволюционных преобразований у папоротников появились прообразы листьев, представляющих собой систему ветвей, лежащих в одной плоскости. Ботаническое название этому – </a:t>
            </a:r>
            <a:r>
              <a:rPr lang="ru-RU" dirty="0" err="1" smtClean="0"/>
              <a:t>плосковетка</a:t>
            </a:r>
            <a:r>
              <a:rPr lang="ru-RU" dirty="0" smtClean="0"/>
              <a:t>, или вайя, или </a:t>
            </a:r>
            <a:r>
              <a:rPr lang="ru-RU" dirty="0" err="1" smtClean="0"/>
              <a:t>предпобег</a:t>
            </a:r>
            <a:r>
              <a:rPr lang="ru-RU" dirty="0" smtClean="0"/>
              <a:t>. Этот </a:t>
            </a:r>
            <a:r>
              <a:rPr lang="ru-RU" dirty="0" err="1" smtClean="0"/>
              <a:t>предпобег</a:t>
            </a:r>
            <a:r>
              <a:rPr lang="ru-RU" dirty="0" smtClean="0"/>
              <a:t> выглядит как листовая пластинка современного цветкового растения. Четкие контуры листовых пластинок определяются у появившихся позднее голосеменных растений.</a:t>
            </a:r>
          </a:p>
          <a:p>
            <a:endParaRPr lang="ru-RU"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4</a:t>
            </a:fld>
            <a:endParaRPr lang="uk-UA"/>
          </a:p>
        </p:txBody>
      </p:sp>
    </p:spTree>
    <p:extLst>
      <p:ext uri="{BB962C8B-B14F-4D97-AF65-F5344CB8AC3E}">
        <p14:creationId xmlns:p14="http://schemas.microsoft.com/office/powerpoint/2010/main" val="2862119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800" dirty="0" smtClean="0"/>
              <a:t>О папоротниках</a:t>
            </a:r>
          </a:p>
          <a:p>
            <a:pPr algn="just"/>
            <a:r>
              <a:rPr lang="ru-RU" dirty="0" smtClean="0"/>
              <a:t>Размножение папоротников осуществляется спорами и вегетативным способом (корневищами, </a:t>
            </a:r>
            <a:r>
              <a:rPr lang="ru-RU" dirty="0" err="1" smtClean="0"/>
              <a:t>плосковетками</a:t>
            </a:r>
            <a:r>
              <a:rPr lang="ru-RU" dirty="0" smtClean="0"/>
              <a:t>, почками, т.д.). Помимо этого папоротники способны размножаться половым путем.</a:t>
            </a:r>
          </a:p>
          <a:p>
            <a:pPr algn="just"/>
            <a:r>
              <a:rPr lang="ru-RU" dirty="0" smtClean="0"/>
              <a:t>Жизненный цикл папоротника делится на две фазы: спорофита (бесполого поколения) и гаметофита (полового поколения), причем фаза спорофита продолжительнее.</a:t>
            </a:r>
          </a:p>
          <a:p>
            <a:pPr algn="just"/>
            <a:r>
              <a:rPr lang="ru-RU" dirty="0" smtClean="0"/>
              <a:t>На нижней поверхности листа имеется спорангий. Когда он раскрывается, споры падают на землю, прорастают в виде заростка с гаметами. После оплодотворения образуется молодое растение. У равноспоровых папоротников гаметофиты обоеполые. У разноспоровых папоротников мужской гаметофит сильно редуцирован, а женский хорошо развит и содержит питательные вещества для развития будущего зародыша спорофита.</a:t>
            </a:r>
          </a:p>
          <a:p>
            <a:endParaRPr lang="ru-RU"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5</a:t>
            </a:fld>
            <a:endParaRPr lang="uk-UA"/>
          </a:p>
        </p:txBody>
      </p:sp>
    </p:spTree>
    <p:extLst>
      <p:ext uri="{BB962C8B-B14F-4D97-AF65-F5344CB8AC3E}">
        <p14:creationId xmlns:p14="http://schemas.microsoft.com/office/powerpoint/2010/main" val="2686259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600" dirty="0" smtClean="0"/>
              <a:t>По сравнению</a:t>
            </a:r>
          </a:p>
          <a:p>
            <a:pPr algn="just"/>
            <a:r>
              <a:rPr lang="ru-RU" dirty="0" smtClean="0"/>
              <a:t>По сравнению со мхами строение папоротников более сложное: у них имеются не только стебель и листья, но и корни. На нижней стороне листьев папоротника летом появляются коричневые бугорки. При рассмотрении под микроскопом препарата (поперечного разреза листа) эти бугорки имеют вид маленьких зонтиков. Под прикрытием их находятся кучки мелких мешочков со спорами. При помощи спор папоротник размножается. После созревания, попадая на влажную, не занятую другими растениями почву, споры прорастают.</a:t>
            </a:r>
          </a:p>
          <a:p>
            <a:pPr algn="just"/>
            <a:r>
              <a:rPr lang="ru-RU" dirty="0" smtClean="0"/>
              <a:t>Хвощи — растения, родственные папоротникам. Они встречаются в сырых борах, на болотах, на влажных лугах и полях. Хвощи выглядят как маленькие зелёные ёлочки. Стебли их растут вертикально вверх, а в стороны от главного стебля расходятся боковые побеги. Они расположены на стебле </a:t>
            </a:r>
            <a:r>
              <a:rPr lang="ru-RU" dirty="0" err="1" smtClean="0"/>
              <a:t>мутовчато</a:t>
            </a:r>
            <a:r>
              <a:rPr lang="ru-RU" dirty="0" smtClean="0"/>
              <a:t>. При внимательном осмотре стебля и боковых побегов можно увидеть зачаточные листочки, сросшиеся в чешуйчатые бахромки вокруг стебля. На верхушке стеблей у хвощей имеются колоски с мешочками спор. Как и папоротники, хвощи размножаются спорами. Кроме надземных побегов, у хвоща имеется длинное ветвящееся корневище, от которого отходят корни.</a:t>
            </a:r>
          </a:p>
          <a:p>
            <a:endParaRPr lang="ru-RU"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6</a:t>
            </a:fld>
            <a:endParaRPr lang="uk-UA"/>
          </a:p>
        </p:txBody>
      </p:sp>
    </p:spTree>
    <p:extLst>
      <p:ext uri="{BB962C8B-B14F-4D97-AF65-F5344CB8AC3E}">
        <p14:creationId xmlns:p14="http://schemas.microsoft.com/office/powerpoint/2010/main" val="1953129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600" dirty="0" smtClean="0"/>
              <a:t>По сравнению</a:t>
            </a:r>
          </a:p>
          <a:p>
            <a:pPr algn="just"/>
            <a:r>
              <a:rPr lang="ru-RU" dirty="0" smtClean="0"/>
              <a:t>Плауны встречаются большей частью в хвойных лесах. Они имеют длинные ползучие стебли, густо покрытые узкими зелёными листочками. У плаунов на верхушках стеблей имеются длинные колоски, состоящие из мелких листочков. На верхней стороне листочков расположены мешочки со спорами.</a:t>
            </a:r>
          </a:p>
          <a:p>
            <a:pPr algn="just"/>
            <a:r>
              <a:rPr lang="ru-RU" dirty="0" smtClean="0"/>
              <a:t>Папоротники, хвощи и плауны имеют определенные особенности строения. Эти растения по внешнему виду мало сходны между собой. Но все они имеют настоящие стебли, надземные и подземные, строение которых сходно со строением стеблей цветковых растений. У всех имеются листья и настоящие корни, а не ризоиды.</a:t>
            </a:r>
          </a:p>
          <a:p>
            <a:pPr algn="just"/>
            <a:r>
              <a:rPr lang="ru-RU" dirty="0" smtClean="0"/>
              <a:t>По сравнению с водорослями и мхами папоротникообразные имеют более сложное строение. Однако к цветковым растениям их отнести нельзя, так как они размножаются не семенами, а спорами.</a:t>
            </a:r>
          </a:p>
          <a:p>
            <a:pPr algn="just"/>
            <a:r>
              <a:rPr lang="ru-RU" dirty="0" smtClean="0"/>
              <a:t>В доисторические времена наблюдался расцвет древних папоротникообразных. Папоротники, хвощи и плауны появились на Земле в очень далёкие от нас времена — сотни миллионов лет назад. Они пышно разрослись, образовав лесные заросли на огромных пространствах.</a:t>
            </a:r>
          </a:p>
          <a:p>
            <a:endParaRPr lang="ru-RU" dirty="0"/>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7</a:t>
            </a:fld>
            <a:endParaRPr lang="uk-UA"/>
          </a:p>
        </p:txBody>
      </p:sp>
    </p:spTree>
    <p:extLst>
      <p:ext uri="{BB962C8B-B14F-4D97-AF65-F5344CB8AC3E}">
        <p14:creationId xmlns:p14="http://schemas.microsoft.com/office/powerpoint/2010/main" val="3255492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600" dirty="0" smtClean="0"/>
              <a:t>Значение папоротников</a:t>
            </a:r>
          </a:p>
          <a:p>
            <a:pPr algn="just"/>
            <a:r>
              <a:rPr lang="ru-RU" dirty="0" smtClean="0"/>
              <a:t>Значение папоротников менее существенно в жизни человека по сравнению с покрытосеменными растениями. Некоторые виды папоротников, такие как орляк обыкновенный, </a:t>
            </a:r>
            <a:r>
              <a:rPr lang="ru-RU" dirty="0" err="1" smtClean="0"/>
              <a:t>осмунда</a:t>
            </a:r>
            <a:r>
              <a:rPr lang="ru-RU" dirty="0" smtClean="0"/>
              <a:t> коричная, </a:t>
            </a:r>
            <a:r>
              <a:rPr lang="ru-RU" dirty="0" err="1" smtClean="0"/>
              <a:t>страусник</a:t>
            </a:r>
            <a:r>
              <a:rPr lang="ru-RU" dirty="0" smtClean="0"/>
              <a:t> обыкновенный, человек употребляет в пищу. Отдельные виды папоротников ядовитые. Многие из этих растений используют в медицине и фармацевтической промышленности. Такие папоротники, как </a:t>
            </a:r>
            <a:r>
              <a:rPr lang="ru-RU" dirty="0" err="1" smtClean="0"/>
              <a:t>нефролепис</a:t>
            </a:r>
            <a:r>
              <a:rPr lang="ru-RU" dirty="0" smtClean="0"/>
              <a:t>, </a:t>
            </a:r>
            <a:r>
              <a:rPr lang="ru-RU" dirty="0" err="1" smtClean="0"/>
              <a:t>птерис</a:t>
            </a:r>
            <a:r>
              <a:rPr lang="ru-RU" dirty="0" smtClean="0"/>
              <a:t>, </a:t>
            </a:r>
            <a:r>
              <a:rPr lang="ru-RU" dirty="0" err="1" smtClean="0"/>
              <a:t>костенец</a:t>
            </a:r>
            <a:r>
              <a:rPr lang="ru-RU" dirty="0" smtClean="0"/>
              <a:t>, выращивают как комнатные растения. А вайи щитовников применяют как зеленый элемент флористических композиций. </a:t>
            </a:r>
            <a:r>
              <a:rPr lang="ru-RU" smtClean="0"/>
              <a:t>В тропическом поясе стволы древовидных папоротников являются строительным материалом, а сердцевину некоторых из них можно использовать в пищу.</a:t>
            </a:r>
          </a:p>
          <a:p>
            <a:endParaRPr lang="uk-UA"/>
          </a:p>
        </p:txBody>
      </p:sp>
      <p:sp>
        <p:nvSpPr>
          <p:cNvPr id="4" name="Місце для номера слайда 3"/>
          <p:cNvSpPr>
            <a:spLocks noGrp="1"/>
          </p:cNvSpPr>
          <p:nvPr>
            <p:ph type="sldNum" sz="quarter" idx="10"/>
          </p:nvPr>
        </p:nvSpPr>
        <p:spPr/>
        <p:txBody>
          <a:bodyPr/>
          <a:lstStyle/>
          <a:p>
            <a:fld id="{F9141DC2-C5F6-4221-B166-7DCEBF9EBAF0}" type="slidenum">
              <a:rPr lang="uk-UA" smtClean="0"/>
              <a:t>8</a:t>
            </a:fld>
            <a:endParaRPr lang="uk-UA"/>
          </a:p>
        </p:txBody>
      </p:sp>
    </p:spTree>
    <p:extLst>
      <p:ext uri="{BB962C8B-B14F-4D97-AF65-F5344CB8AC3E}">
        <p14:creationId xmlns:p14="http://schemas.microsoft.com/office/powerpoint/2010/main" val="3326031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ACE03B8-833F-4E73-9481-F689C129DBBE}" type="datetime1">
              <a:rPr lang="ru-RU" smtClean="0"/>
              <a:t>25.11.2014</a:t>
            </a:fld>
            <a:endParaRPr lang="ru-RU"/>
          </a:p>
        </p:txBody>
      </p:sp>
      <p:sp>
        <p:nvSpPr>
          <p:cNvPr id="17" name="Нижний колонтитул 16"/>
          <p:cNvSpPr>
            <a:spLocks noGrp="1"/>
          </p:cNvSpPr>
          <p:nvPr>
            <p:ph type="ftr" sz="quarter" idx="11"/>
          </p:nvPr>
        </p:nvSpPr>
        <p:spPr/>
        <p:txBody>
          <a:bodyPr/>
          <a:lstStyle/>
          <a:p>
            <a:r>
              <a:rPr lang="en-US" smtClean="0"/>
              <a:t>www.sliderpoint.org</a:t>
            </a:r>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131618D-2D52-40FA-8ADE-243FBBEB10D6}" type="datetime1">
              <a:rPr lang="ru-RU" smtClean="0"/>
              <a:t>25.11.2014</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F77C5C-55AD-46CB-8DD5-1473E6C5FE7B}" type="datetime1">
              <a:rPr lang="ru-RU" smtClean="0"/>
              <a:t>25.11.2014</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462A00-943F-4E94-8A08-24EFEC916E02}" type="datetime1">
              <a:rPr lang="ru-RU" smtClean="0"/>
              <a:t>25.11.2014</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1E79EBB-0FB2-4122-B4FD-01D87A5677B7}" type="datetime1">
              <a:rPr lang="ru-RU" smtClean="0"/>
              <a:t>25.11.2014</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9B566B2-6F93-4693-A23B-386986070A66}" type="datetime1">
              <a:rPr lang="ru-RU" smtClean="0"/>
              <a:t>25.11.2014</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CD08DDF-AD22-4A1F-A5FB-8A0C36B8F7C4}" type="datetime1">
              <a:rPr lang="ru-RU" smtClean="0"/>
              <a:t>25.11.2014</a:t>
            </a:fld>
            <a:endParaRPr lang="ru-RU"/>
          </a:p>
        </p:txBody>
      </p:sp>
      <p:sp>
        <p:nvSpPr>
          <p:cNvPr id="8" name="Нижний колонтитул 7"/>
          <p:cNvSpPr>
            <a:spLocks noGrp="1"/>
          </p:cNvSpPr>
          <p:nvPr>
            <p:ph type="ftr" sz="quarter" idx="11"/>
          </p:nvPr>
        </p:nvSpPr>
        <p:spPr/>
        <p:txBody>
          <a:bodyPr/>
          <a:lstStyle/>
          <a:p>
            <a:r>
              <a:rPr lang="en-US" smtClean="0"/>
              <a:t>www.sliderpoint.org</a:t>
            </a:r>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2F15040-C6AA-44D9-AE2D-C677F8C5E935}" type="datetime1">
              <a:rPr lang="ru-RU" smtClean="0"/>
              <a:t>25.11.2014</a:t>
            </a:fld>
            <a:endParaRPr lang="ru-RU"/>
          </a:p>
        </p:txBody>
      </p:sp>
      <p:sp>
        <p:nvSpPr>
          <p:cNvPr id="4" name="Нижний колонтитул 3"/>
          <p:cNvSpPr>
            <a:spLocks noGrp="1"/>
          </p:cNvSpPr>
          <p:nvPr>
            <p:ph type="ftr" sz="quarter" idx="11"/>
          </p:nvPr>
        </p:nvSpPr>
        <p:spPr/>
        <p:txBody>
          <a:bodyPr/>
          <a:lstStyle/>
          <a:p>
            <a:r>
              <a:rPr lang="en-US" smtClean="0"/>
              <a:t>www.sliderpoint.org</a:t>
            </a:r>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A363FD-1AE4-47ED-A56A-C78EB2FAE072}" type="datetime1">
              <a:rPr lang="ru-RU" smtClean="0"/>
              <a:t>25.11.2014</a:t>
            </a:fld>
            <a:endParaRPr lang="ru-RU"/>
          </a:p>
        </p:txBody>
      </p:sp>
      <p:sp>
        <p:nvSpPr>
          <p:cNvPr id="3" name="Нижний колонтитул 2"/>
          <p:cNvSpPr>
            <a:spLocks noGrp="1"/>
          </p:cNvSpPr>
          <p:nvPr>
            <p:ph type="ftr" sz="quarter" idx="11"/>
          </p:nvPr>
        </p:nvSpPr>
        <p:spPr/>
        <p:txBody>
          <a:bodyPr/>
          <a:lstStyle/>
          <a:p>
            <a:r>
              <a:rPr lang="en-US" smtClean="0"/>
              <a:t>www.sliderpoint.org</a:t>
            </a:r>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3CF5E45-CA69-49AA-BB11-1F1FA357ACAA}" type="datetime1">
              <a:rPr lang="ru-RU" smtClean="0"/>
              <a:t>25.11.2014</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991BE27-A227-4F80-AF54-0FA308B2BD52}" type="datetime1">
              <a:rPr lang="ru-RU" smtClean="0"/>
              <a:t>25.11.2014</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492A0FB-C58A-4881-9D5E-419E79C4C892}" type="datetime1">
              <a:rPr lang="ru-RU" smtClean="0"/>
              <a:t>25.11.2014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n-US" smtClean="0"/>
              <a:t>www.sliderpoint.org</a:t>
            </a: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000108"/>
            <a:ext cx="8229600" cy="1828800"/>
          </a:xfrm>
        </p:spPr>
        <p:txBody>
          <a:bodyPr>
            <a:normAutofit fontScale="90000"/>
          </a:bodyPr>
          <a:lstStyle/>
          <a:p>
            <a:r>
              <a:rPr lang="ru-RU" sz="3600" dirty="0" smtClean="0">
                <a:solidFill>
                  <a:srgbClr val="FFFF00"/>
                </a:solidFill>
              </a:rPr>
              <a:t>Семейство</a:t>
            </a:r>
            <a:r>
              <a:rPr lang="ru-RU" sz="5400" dirty="0" smtClean="0">
                <a:solidFill>
                  <a:srgbClr val="FFFF00"/>
                </a:solidFill>
              </a:rPr>
              <a:t/>
            </a:r>
            <a:br>
              <a:rPr lang="ru-RU" sz="5400" dirty="0" smtClean="0">
                <a:solidFill>
                  <a:srgbClr val="FFFF00"/>
                </a:solidFill>
              </a:rPr>
            </a:br>
            <a:r>
              <a:rPr lang="ru-RU" sz="5600" dirty="0" smtClean="0">
                <a:solidFill>
                  <a:srgbClr val="FFFF00"/>
                </a:solidFill>
              </a:rPr>
              <a:t>Папоротниковые</a:t>
            </a:r>
            <a:r>
              <a:rPr lang="ru-RU" dirty="0" smtClean="0"/>
              <a:t/>
            </a:r>
            <a:br>
              <a:rPr lang="ru-RU" dirty="0" smtClean="0"/>
            </a:br>
            <a:endParaRPr lang="ru-RU" dirty="0"/>
          </a:p>
        </p:txBody>
      </p:sp>
      <p:sp>
        <p:nvSpPr>
          <p:cNvPr id="3" name="Подзаголовок 2"/>
          <p:cNvSpPr>
            <a:spLocks noGrp="1"/>
          </p:cNvSpPr>
          <p:nvPr>
            <p:ph type="subTitle" idx="1"/>
          </p:nvPr>
        </p:nvSpPr>
        <p:spPr>
          <a:xfrm>
            <a:off x="5429256" y="3643314"/>
            <a:ext cx="3343276" cy="1752600"/>
          </a:xfrm>
        </p:spPr>
        <p:txBody>
          <a:bodyPr/>
          <a:lstStyle/>
          <a:p>
            <a:pPr algn="r"/>
            <a:r>
              <a:rPr lang="ru-RU" sz="2400" dirty="0" smtClean="0"/>
              <a:t>Работу выполнила:</a:t>
            </a:r>
          </a:p>
        </p:txBody>
      </p:sp>
      <p:pic>
        <p:nvPicPr>
          <p:cNvPr id="14338" name="Picture 2" descr="http://content.foto.mail.ru/list/marinaclub/_answers/i-1145.jpg"/>
          <p:cNvPicPr>
            <a:picLocks noChangeAspect="1" noChangeArrowheads="1"/>
          </p:cNvPicPr>
          <p:nvPr/>
        </p:nvPicPr>
        <p:blipFill>
          <a:blip r:embed="rId3" cstate="print"/>
          <a:srcRect/>
          <a:stretch>
            <a:fillRect/>
          </a:stretch>
        </p:blipFill>
        <p:spPr bwMode="auto">
          <a:xfrm>
            <a:off x="571472" y="3071810"/>
            <a:ext cx="3071834" cy="3264921"/>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gallery.forum-grad.ru/files/4/8/3/6/4/photo-05-adiantum-adiantovye.jpg"/>
          <p:cNvPicPr>
            <a:picLocks noChangeAspect="1" noChangeArrowheads="1"/>
          </p:cNvPicPr>
          <p:nvPr/>
        </p:nvPicPr>
        <p:blipFill>
          <a:blip r:embed="rId3" cstate="print"/>
          <a:srcRect/>
          <a:stretch>
            <a:fillRect/>
          </a:stretch>
        </p:blipFill>
        <p:spPr bwMode="auto">
          <a:xfrm>
            <a:off x="5715008" y="4857760"/>
            <a:ext cx="3007916" cy="2143140"/>
          </a:xfrm>
          <a:prstGeom prst="rect">
            <a:avLst/>
          </a:prstGeom>
          <a:noFill/>
        </p:spPr>
      </p:pic>
      <p:sp>
        <p:nvSpPr>
          <p:cNvPr id="2" name="Заголовок 1"/>
          <p:cNvSpPr>
            <a:spLocks noGrp="1"/>
          </p:cNvSpPr>
          <p:nvPr>
            <p:ph type="title"/>
          </p:nvPr>
        </p:nvSpPr>
        <p:spPr>
          <a:xfrm>
            <a:off x="428596" y="0"/>
            <a:ext cx="8229600" cy="1143000"/>
          </a:xfrm>
        </p:spPr>
        <p:txBody>
          <a:bodyPr/>
          <a:lstStyle/>
          <a:p>
            <a:r>
              <a:rPr lang="ru-RU" dirty="0" smtClean="0"/>
              <a:t>Папоротники</a:t>
            </a:r>
            <a:endParaRPr lang="ru-RU" dirty="0"/>
          </a:p>
        </p:txBody>
      </p:sp>
      <p:sp>
        <p:nvSpPr>
          <p:cNvPr id="3" name="Содержимое 2"/>
          <p:cNvSpPr>
            <a:spLocks noGrp="1"/>
          </p:cNvSpPr>
          <p:nvPr>
            <p:ph idx="1"/>
          </p:nvPr>
        </p:nvSpPr>
        <p:spPr>
          <a:xfrm>
            <a:off x="285720" y="1142984"/>
            <a:ext cx="8286808" cy="4214842"/>
          </a:xfrm>
        </p:spPr>
        <p:txBody>
          <a:bodyPr>
            <a:normAutofit fontScale="70000" lnSpcReduction="20000"/>
          </a:bodyPr>
          <a:lstStyle/>
          <a:p>
            <a:pPr algn="just"/>
            <a:r>
              <a:rPr lang="ru-RU" dirty="0" smtClean="0"/>
              <a:t>Папоротники (папоротниковидные растения) – это отдел сосудистых растений, которые занимают промежуточную позицию между риниофитами и голосеменными растениями. В эту группу входят современные папоротники и древние высшие растения, появление которых на Земле произошло около 400 млн. лет назад в процессе эволюции от древних риниофитов. Основное отличие папоротников от риниофитов – наличие листьев и корневой системы, а от голосеменных – отсутствие семян. Древовидные папоротники в конце палеозойской – начале мезозойской эры занимали господствующее положение среди флоры нашей планеты. Позднее в девонском периоде от папоротников произошли голосеменные растения, впоследствии давшие начало группе покрытосеменных.</a:t>
            </a:r>
          </a:p>
          <a:p>
            <a:pPr algn="just"/>
            <a:r>
              <a:rPr lang="ru-RU" dirty="0" smtClean="0"/>
              <a:t>В отдел папоротников входит один класс Polypodiopsida, который делится на 8 подклассов, причем растения трех из них вымерли в девоне. В настоящее время известно 300 родов папоротников, объединяющих около 10000 видов.</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funflowers.ru/files/images/pyatnadcat-samyh-tenelyubivyh-rasteniy-10.jpg"/>
          <p:cNvPicPr>
            <a:picLocks noChangeAspect="1" noChangeArrowheads="1"/>
          </p:cNvPicPr>
          <p:nvPr/>
        </p:nvPicPr>
        <p:blipFill>
          <a:blip r:embed="rId3" cstate="print"/>
          <a:srcRect/>
          <a:stretch>
            <a:fillRect/>
          </a:stretch>
        </p:blipFill>
        <p:spPr bwMode="auto">
          <a:xfrm>
            <a:off x="6000760" y="0"/>
            <a:ext cx="3143239" cy="2357430"/>
          </a:xfrm>
          <a:prstGeom prst="rect">
            <a:avLst/>
          </a:prstGeom>
          <a:noFill/>
        </p:spPr>
      </p:pic>
      <p:sp>
        <p:nvSpPr>
          <p:cNvPr id="2" name="Заголовок 1"/>
          <p:cNvSpPr>
            <a:spLocks noGrp="1"/>
          </p:cNvSpPr>
          <p:nvPr>
            <p:ph type="title"/>
          </p:nvPr>
        </p:nvSpPr>
        <p:spPr>
          <a:xfrm>
            <a:off x="214282" y="0"/>
            <a:ext cx="6872278" cy="1143000"/>
          </a:xfrm>
        </p:spPr>
        <p:txBody>
          <a:bodyPr/>
          <a:lstStyle/>
          <a:p>
            <a:r>
              <a:rPr lang="ru-RU" dirty="0" smtClean="0"/>
              <a:t>Папоротники</a:t>
            </a:r>
            <a:endParaRPr lang="ru-RU" dirty="0"/>
          </a:p>
        </p:txBody>
      </p:sp>
      <p:sp>
        <p:nvSpPr>
          <p:cNvPr id="3" name="Содержимое 2"/>
          <p:cNvSpPr>
            <a:spLocks noGrp="1"/>
          </p:cNvSpPr>
          <p:nvPr>
            <p:ph idx="1"/>
          </p:nvPr>
        </p:nvSpPr>
        <p:spPr>
          <a:xfrm>
            <a:off x="142844" y="1428736"/>
            <a:ext cx="8072494" cy="5429264"/>
          </a:xfrm>
        </p:spPr>
        <p:txBody>
          <a:bodyPr>
            <a:normAutofit fontScale="77500" lnSpcReduction="20000"/>
          </a:bodyPr>
          <a:lstStyle/>
          <a:p>
            <a:pPr algn="just"/>
            <a:r>
              <a:rPr lang="ru-RU" dirty="0" smtClean="0"/>
              <a:t>Папоротниковые растения или папоротники чаще растут в тенистых влажных лесах и на дне сырых оврагов. Гораздо реже они встречаются на открытых местах. </a:t>
            </a:r>
          </a:p>
          <a:p>
            <a:pPr algn="just"/>
            <a:r>
              <a:rPr lang="ru-RU" dirty="0" smtClean="0"/>
              <a:t>Папоротник имеет укороченный надземный стебель. От него отходят длинные и широкие перистые листья. Надземный стебель у папоротника является продолжением подземного побега - корневища. От корневища отходят придаточные корни.</a:t>
            </a:r>
          </a:p>
          <a:p>
            <a:pPr algn="just"/>
            <a:r>
              <a:rPr lang="ru-RU" dirty="0" smtClean="0"/>
              <a:t>Папоротники питаются так же, как и другие зелёные растения: в листьях на свету они образуют органические вещества. Органические вещества идут не только на питание растения, но часть их откладывается в корневище.</a:t>
            </a:r>
          </a:p>
          <a:p>
            <a:pPr algn="just"/>
            <a:r>
              <a:rPr lang="ru-RU" dirty="0" smtClean="0"/>
              <a:t>Папоротник является многолетним растением. Поздней осенью надземные части его отмирают, а корневище перезимовывает под снегом. Весной, когда оттает и согреется почва, из верхушечной почки корневища вырастает укороченный стебель с листьями.</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777.agroblogs.com/upload/images/2013/04/19/6a6a89d79fcb343d718aa2a4cc88d86c.jpg"/>
          <p:cNvPicPr>
            <a:picLocks noChangeAspect="1" noChangeArrowheads="1"/>
          </p:cNvPicPr>
          <p:nvPr/>
        </p:nvPicPr>
        <p:blipFill>
          <a:blip r:embed="rId3" cstate="print"/>
          <a:srcRect/>
          <a:stretch>
            <a:fillRect/>
          </a:stretch>
        </p:blipFill>
        <p:spPr bwMode="auto">
          <a:xfrm>
            <a:off x="-357222" y="4143374"/>
            <a:ext cx="2286000" cy="2714626"/>
          </a:xfrm>
          <a:prstGeom prst="rect">
            <a:avLst/>
          </a:prstGeom>
          <a:noFill/>
        </p:spPr>
      </p:pic>
      <p:sp>
        <p:nvSpPr>
          <p:cNvPr id="2" name="Заголовок 1"/>
          <p:cNvSpPr>
            <a:spLocks noGrp="1"/>
          </p:cNvSpPr>
          <p:nvPr>
            <p:ph type="title"/>
          </p:nvPr>
        </p:nvSpPr>
        <p:spPr>
          <a:xfrm>
            <a:off x="500034" y="0"/>
            <a:ext cx="8229600" cy="989034"/>
          </a:xfrm>
        </p:spPr>
        <p:txBody>
          <a:bodyPr/>
          <a:lstStyle/>
          <a:p>
            <a:r>
              <a:rPr lang="ru-RU" dirty="0" smtClean="0"/>
              <a:t>Папоротники отличаются…</a:t>
            </a:r>
            <a:endParaRPr lang="ru-RU" dirty="0"/>
          </a:p>
        </p:txBody>
      </p:sp>
      <p:sp>
        <p:nvSpPr>
          <p:cNvPr id="3" name="Содержимое 2"/>
          <p:cNvSpPr>
            <a:spLocks noGrp="1"/>
          </p:cNvSpPr>
          <p:nvPr>
            <p:ph idx="1"/>
          </p:nvPr>
        </p:nvSpPr>
        <p:spPr>
          <a:xfrm>
            <a:off x="642910" y="1071546"/>
            <a:ext cx="7929618" cy="5286412"/>
          </a:xfrm>
        </p:spPr>
        <p:txBody>
          <a:bodyPr>
            <a:normAutofit fontScale="77500" lnSpcReduction="20000"/>
          </a:bodyPr>
          <a:lstStyle/>
          <a:p>
            <a:pPr algn="just"/>
            <a:r>
              <a:rPr lang="ru-RU" dirty="0" smtClean="0"/>
              <a:t>Папоротники отличаются друг от друга по размерам, жизненным формам и циклам, некоторым другим особенностям. Но все эти растения имеют ряд характерных признаков, что позволяет легко отличить их от растений других групп. К папоротникам относятся травянистые и древесные формы. Растение папоротника состоит из листовых пластинок, черешка, видоизмененного побега и корневой системы, включающей вегетативный и придаточный корень.</a:t>
            </a:r>
          </a:p>
          <a:p>
            <a:pPr algn="just"/>
            <a:r>
              <a:rPr lang="ru-RU" dirty="0" smtClean="0"/>
              <a:t>Лист папоротника имеет характерное строение, точнее у этих растений нет истинных листьев. В ходе эволюционных преобразований у папоротников появились прообразы листьев, представляющих собой систему ветвей, лежащих в одной плоскости. Ботаническое название этому – плосковетка, или вайя, или предпобег. Этот предпобег выглядит как листовая пластинка современного цветкового растения. Четкие контуры листовых пластинок определяются у появившихся позднее голосеменных растений.</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http://jardinplantas.com/wp-content/2010/12/Asplenium_nidus.jpg"/>
          <p:cNvPicPr>
            <a:picLocks noChangeAspect="1" noChangeArrowheads="1"/>
          </p:cNvPicPr>
          <p:nvPr/>
        </p:nvPicPr>
        <p:blipFill>
          <a:blip r:embed="rId3" cstate="print"/>
          <a:srcRect/>
          <a:stretch>
            <a:fillRect/>
          </a:stretch>
        </p:blipFill>
        <p:spPr bwMode="auto">
          <a:xfrm>
            <a:off x="0" y="4714884"/>
            <a:ext cx="3357554" cy="2143116"/>
          </a:xfrm>
          <a:prstGeom prst="rect">
            <a:avLst/>
          </a:prstGeom>
          <a:noFill/>
        </p:spPr>
      </p:pic>
      <p:pic>
        <p:nvPicPr>
          <p:cNvPr id="32770" name="Picture 2" descr="http://aquater.at.ua/_ld/5/99050096.jpg"/>
          <p:cNvPicPr>
            <a:picLocks noChangeAspect="1" noChangeArrowheads="1"/>
          </p:cNvPicPr>
          <p:nvPr/>
        </p:nvPicPr>
        <p:blipFill>
          <a:blip r:embed="rId4" cstate="print"/>
          <a:srcRect/>
          <a:stretch>
            <a:fillRect/>
          </a:stretch>
        </p:blipFill>
        <p:spPr bwMode="auto">
          <a:xfrm>
            <a:off x="5643570" y="4786322"/>
            <a:ext cx="3500430" cy="2250297"/>
          </a:xfrm>
          <a:prstGeom prst="rect">
            <a:avLst/>
          </a:prstGeom>
          <a:noFill/>
        </p:spPr>
      </p:pic>
      <p:sp>
        <p:nvSpPr>
          <p:cNvPr id="2" name="Заголовок 1"/>
          <p:cNvSpPr>
            <a:spLocks noGrp="1"/>
          </p:cNvSpPr>
          <p:nvPr>
            <p:ph type="title"/>
          </p:nvPr>
        </p:nvSpPr>
        <p:spPr>
          <a:xfrm>
            <a:off x="500034" y="0"/>
            <a:ext cx="8229600" cy="1011222"/>
          </a:xfrm>
        </p:spPr>
        <p:txBody>
          <a:bodyPr>
            <a:normAutofit/>
          </a:bodyPr>
          <a:lstStyle/>
          <a:p>
            <a:r>
              <a:rPr lang="ru-RU" sz="4000" dirty="0" smtClean="0"/>
              <a:t>О папоротниках</a:t>
            </a:r>
            <a:endParaRPr lang="ru-RU" sz="4000" dirty="0"/>
          </a:p>
        </p:txBody>
      </p:sp>
      <p:sp>
        <p:nvSpPr>
          <p:cNvPr id="3" name="Содержимое 2"/>
          <p:cNvSpPr>
            <a:spLocks noGrp="1"/>
          </p:cNvSpPr>
          <p:nvPr>
            <p:ph idx="1"/>
          </p:nvPr>
        </p:nvSpPr>
        <p:spPr>
          <a:xfrm>
            <a:off x="457200" y="1071546"/>
            <a:ext cx="7901014" cy="4786346"/>
          </a:xfrm>
        </p:spPr>
        <p:txBody>
          <a:bodyPr>
            <a:normAutofit fontScale="77500" lnSpcReduction="20000"/>
          </a:bodyPr>
          <a:lstStyle/>
          <a:p>
            <a:pPr algn="just"/>
            <a:r>
              <a:rPr lang="ru-RU" dirty="0" smtClean="0"/>
              <a:t>Размножение папоротников осуществляется спорами и вегетативным способом (корневищами, плосковетками, почками, т.д.). Помимо этого папоротники способны размножаться половым путем.</a:t>
            </a:r>
          </a:p>
          <a:p>
            <a:pPr algn="just"/>
            <a:r>
              <a:rPr lang="ru-RU" dirty="0" smtClean="0"/>
              <a:t>Жизненный цикл папоротника делится на две фазы: спорофита (бесполого поколения) и гаметофита (полового поколения), причем фаза спорофита продолжительнее.</a:t>
            </a:r>
          </a:p>
          <a:p>
            <a:pPr algn="just"/>
            <a:r>
              <a:rPr lang="ru-RU" dirty="0" smtClean="0"/>
              <a:t>На нижней поверхности листа имеется спорангий. Когда он раскрывается, споры падают на землю, прорастают в виде заростка с гаметами. После оплодотворения образуется молодое растение. У равноспоровых папоротников гаметофиты обоеполые. У разноспоровых папоротников мужской гаметофит сильно редуцирован, а женский хорошо развит и содержит питательные вещества для развития будущего зародыша спорофита.</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f11.ifotki.info/org/9994eba4df73d3761824de617db58020bc133f136514994.jpg"/>
          <p:cNvPicPr>
            <a:picLocks noChangeAspect="1" noChangeArrowheads="1"/>
          </p:cNvPicPr>
          <p:nvPr/>
        </p:nvPicPr>
        <p:blipFill>
          <a:blip r:embed="rId3" cstate="print"/>
          <a:srcRect/>
          <a:stretch>
            <a:fillRect/>
          </a:stretch>
        </p:blipFill>
        <p:spPr bwMode="auto">
          <a:xfrm>
            <a:off x="-285784" y="0"/>
            <a:ext cx="2857503" cy="4286256"/>
          </a:xfrm>
          <a:prstGeom prst="rect">
            <a:avLst/>
          </a:prstGeom>
          <a:noFill/>
        </p:spPr>
      </p:pic>
      <p:sp>
        <p:nvSpPr>
          <p:cNvPr id="2" name="Заголовок 1"/>
          <p:cNvSpPr>
            <a:spLocks noGrp="1"/>
          </p:cNvSpPr>
          <p:nvPr>
            <p:ph type="title"/>
          </p:nvPr>
        </p:nvSpPr>
        <p:spPr>
          <a:xfrm>
            <a:off x="1357290" y="285728"/>
            <a:ext cx="8229600" cy="989034"/>
          </a:xfrm>
        </p:spPr>
        <p:txBody>
          <a:bodyPr>
            <a:normAutofit/>
          </a:bodyPr>
          <a:lstStyle/>
          <a:p>
            <a:r>
              <a:rPr lang="ru-RU" sz="3600" dirty="0" smtClean="0"/>
              <a:t>По сравнению</a:t>
            </a:r>
            <a:endParaRPr lang="ru-RU" sz="3600" dirty="0"/>
          </a:p>
        </p:txBody>
      </p:sp>
      <p:sp>
        <p:nvSpPr>
          <p:cNvPr id="3" name="Содержимое 2"/>
          <p:cNvSpPr>
            <a:spLocks noGrp="1"/>
          </p:cNvSpPr>
          <p:nvPr>
            <p:ph idx="1"/>
          </p:nvPr>
        </p:nvSpPr>
        <p:spPr>
          <a:xfrm>
            <a:off x="714348" y="1285860"/>
            <a:ext cx="8043890" cy="5929354"/>
          </a:xfrm>
        </p:spPr>
        <p:txBody>
          <a:bodyPr>
            <a:normAutofit fontScale="70000" lnSpcReduction="20000"/>
          </a:bodyPr>
          <a:lstStyle/>
          <a:p>
            <a:pPr algn="just"/>
            <a:r>
              <a:rPr lang="ru-RU" dirty="0" smtClean="0"/>
              <a:t>По сравнению со мхами строение папоротников более сложное: у них имеются не только стебель и листья, но и корни. На нижней стороне листьев папоротника летом появляются коричневые бугорки. При рассмотрении под микроскопом препарата (поперечного разреза листа) эти бугорки имеют вид маленьких зонтиков. Под прикрытием их находятся кучки мелких мешочков со спорами. При помощи спор папоротник размножается. После созревания, попадая на влажную, не занятую другими растениями почву, споры прорастают.</a:t>
            </a:r>
          </a:p>
          <a:p>
            <a:pPr algn="just"/>
            <a:r>
              <a:rPr lang="ru-RU" dirty="0" smtClean="0"/>
              <a:t>Хвощи — растения, родственные папоротникам. Они встречаются в сырых борах, на болотах, на влажных лугах и полях. Хвощи выглядят как маленькие зелёные ёлочки. Стебли их растут вертикально вверх, а в стороны от главного стебля расходятся боковые побеги. Они расположены на стебле </a:t>
            </a:r>
            <a:r>
              <a:rPr lang="ru-RU" dirty="0" err="1" smtClean="0"/>
              <a:t>мутовчато</a:t>
            </a:r>
            <a:r>
              <a:rPr lang="ru-RU" dirty="0" smtClean="0"/>
              <a:t>. При внимательном осмотре стебля и боковых побегов можно увидеть зачаточные листочки, сросшиеся в чешуйчатые бахромки вокруг стебля. На верхушке стеблей у хвощей имеются колоски с мешочками спор. Как и папоротники, хвощи размножаются спорами. Кроме надземных побегов, у хвоща имеется длинное ветвящееся корневище, от которого отходят корни.</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http://www.leksad.ru/himage/135_383.jpg"/>
          <p:cNvPicPr>
            <a:picLocks noChangeAspect="1" noChangeArrowheads="1"/>
          </p:cNvPicPr>
          <p:nvPr/>
        </p:nvPicPr>
        <p:blipFill>
          <a:blip r:embed="rId3" cstate="print"/>
          <a:srcRect/>
          <a:stretch>
            <a:fillRect/>
          </a:stretch>
        </p:blipFill>
        <p:spPr bwMode="auto">
          <a:xfrm>
            <a:off x="7358082" y="4357694"/>
            <a:ext cx="2236854" cy="2786082"/>
          </a:xfrm>
          <a:prstGeom prst="rect">
            <a:avLst/>
          </a:prstGeom>
          <a:noFill/>
        </p:spPr>
      </p:pic>
      <p:pic>
        <p:nvPicPr>
          <p:cNvPr id="28674" name="Picture 2" descr="http://s013.radikal.ru/i322/1010/40/6b5746b6ce30.jpg"/>
          <p:cNvPicPr>
            <a:picLocks noChangeAspect="1" noChangeArrowheads="1"/>
          </p:cNvPicPr>
          <p:nvPr/>
        </p:nvPicPr>
        <p:blipFill>
          <a:blip r:embed="rId4" cstate="print"/>
          <a:srcRect/>
          <a:stretch>
            <a:fillRect/>
          </a:stretch>
        </p:blipFill>
        <p:spPr bwMode="auto">
          <a:xfrm>
            <a:off x="-357222" y="3714752"/>
            <a:ext cx="2500330" cy="3329796"/>
          </a:xfrm>
          <a:prstGeom prst="rect">
            <a:avLst/>
          </a:prstGeom>
          <a:noFill/>
        </p:spPr>
      </p:pic>
      <p:sp>
        <p:nvSpPr>
          <p:cNvPr id="2" name="Заголовок 1"/>
          <p:cNvSpPr>
            <a:spLocks noGrp="1"/>
          </p:cNvSpPr>
          <p:nvPr>
            <p:ph type="title"/>
          </p:nvPr>
        </p:nvSpPr>
        <p:spPr>
          <a:xfrm>
            <a:off x="428596" y="0"/>
            <a:ext cx="8229600" cy="989034"/>
          </a:xfrm>
        </p:spPr>
        <p:txBody>
          <a:bodyPr>
            <a:normAutofit/>
          </a:bodyPr>
          <a:lstStyle/>
          <a:p>
            <a:r>
              <a:rPr lang="ru-RU" sz="3600" dirty="0" smtClean="0"/>
              <a:t>По сравнению</a:t>
            </a:r>
            <a:endParaRPr lang="ru-RU" sz="3600" dirty="0"/>
          </a:p>
        </p:txBody>
      </p:sp>
      <p:sp>
        <p:nvSpPr>
          <p:cNvPr id="3" name="Содержимое 2"/>
          <p:cNvSpPr>
            <a:spLocks noGrp="1"/>
          </p:cNvSpPr>
          <p:nvPr>
            <p:ph idx="1"/>
          </p:nvPr>
        </p:nvSpPr>
        <p:spPr>
          <a:xfrm>
            <a:off x="357158" y="1071546"/>
            <a:ext cx="8072494" cy="5643602"/>
          </a:xfrm>
        </p:spPr>
        <p:txBody>
          <a:bodyPr>
            <a:normAutofit fontScale="70000" lnSpcReduction="20000"/>
          </a:bodyPr>
          <a:lstStyle/>
          <a:p>
            <a:pPr algn="just"/>
            <a:r>
              <a:rPr lang="ru-RU" dirty="0" smtClean="0"/>
              <a:t>Плауны встречаются большей частью в хвойных лесах. Они имеют длинные ползучие стебли, густо покрытые узкими зелёными листочками. У плаунов на верхушках стеблей имеются длинные колоски, состоящие из мелких листочков. На верхней стороне листочков расположены мешочки со спорами.</a:t>
            </a:r>
          </a:p>
          <a:p>
            <a:pPr algn="just"/>
            <a:r>
              <a:rPr lang="ru-RU" dirty="0" smtClean="0"/>
              <a:t>Папоротники, хвощи и плауны имеют определенные особенности строения. Эти растения по внешнему виду мало сходны между собой. Но все они имеют настоящие стебли, надземные и подземные, строение которых сходно со строением стеблей цветковых растений. У всех имеются листья и настоящие корни, а не ризоиды.</a:t>
            </a:r>
          </a:p>
          <a:p>
            <a:pPr algn="just"/>
            <a:r>
              <a:rPr lang="ru-RU" dirty="0" smtClean="0"/>
              <a:t>По сравнению с водорослями и мхами папоротникообразные имеют более сложное строение. Однако к цветковым растениям их отнести нельзя, так как они размножаются не семенами, а спорами.</a:t>
            </a:r>
          </a:p>
          <a:p>
            <a:pPr algn="just"/>
            <a:r>
              <a:rPr lang="ru-RU" dirty="0" smtClean="0"/>
              <a:t>В доисторические времена наблюдался расцвет древних папоротникообразных. Папоротники, хвощи и плауны появились на Земле в очень далёкие от нас времена — сотни миллионов лет назад. Они пышно разрослись, образовав лесные заросли на огромных пространствах.</a:t>
            </a:r>
          </a:p>
          <a:p>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tat19.privet.ru/lr/0b18100b43dc9371a119252b5de39faa"/>
          <p:cNvPicPr>
            <a:picLocks noChangeAspect="1" noChangeArrowheads="1"/>
          </p:cNvPicPr>
          <p:nvPr/>
        </p:nvPicPr>
        <p:blipFill>
          <a:blip r:embed="rId3" cstate="print"/>
          <a:srcRect/>
          <a:stretch>
            <a:fillRect/>
          </a:stretch>
        </p:blipFill>
        <p:spPr bwMode="auto">
          <a:xfrm>
            <a:off x="2357422" y="4357694"/>
            <a:ext cx="4238399" cy="2790837"/>
          </a:xfrm>
          <a:prstGeom prst="rect">
            <a:avLst/>
          </a:prstGeom>
          <a:noFill/>
        </p:spPr>
      </p:pic>
      <p:sp>
        <p:nvSpPr>
          <p:cNvPr id="2" name="Заголовок 1"/>
          <p:cNvSpPr>
            <a:spLocks noGrp="1"/>
          </p:cNvSpPr>
          <p:nvPr>
            <p:ph type="title"/>
          </p:nvPr>
        </p:nvSpPr>
        <p:spPr>
          <a:xfrm>
            <a:off x="500034" y="0"/>
            <a:ext cx="8229600" cy="1011222"/>
          </a:xfrm>
        </p:spPr>
        <p:txBody>
          <a:bodyPr>
            <a:normAutofit/>
          </a:bodyPr>
          <a:lstStyle/>
          <a:p>
            <a:r>
              <a:rPr lang="ru-RU" sz="3600" dirty="0" smtClean="0"/>
              <a:t>Значение папоротников</a:t>
            </a:r>
            <a:endParaRPr lang="ru-RU" sz="3600" dirty="0"/>
          </a:p>
        </p:txBody>
      </p:sp>
      <p:sp>
        <p:nvSpPr>
          <p:cNvPr id="3" name="Содержимое 2"/>
          <p:cNvSpPr>
            <a:spLocks noGrp="1"/>
          </p:cNvSpPr>
          <p:nvPr>
            <p:ph idx="1"/>
          </p:nvPr>
        </p:nvSpPr>
        <p:spPr>
          <a:xfrm>
            <a:off x="457200" y="1000108"/>
            <a:ext cx="8043890" cy="4572032"/>
          </a:xfrm>
        </p:spPr>
        <p:txBody>
          <a:bodyPr>
            <a:normAutofit fontScale="85000" lnSpcReduction="20000"/>
          </a:bodyPr>
          <a:lstStyle/>
          <a:p>
            <a:pPr algn="just"/>
            <a:r>
              <a:rPr lang="ru-RU" dirty="0" smtClean="0"/>
              <a:t>Значение папоротников менее существенно в жизни человека по сравнению с покрытосеменными растениями. Некоторые виды папоротников, такие как орляк обыкновенный, осмунда коричная, страусник обыкновенный, человек употребляет в пищу. Отдельные виды папоротников ядовитые. Многие из этих растений используют в медицине и фармацевтической промышленности. Такие папоротники, как нефролепис, птерис, костенец, выращивают как комнатные растения. А вайи щитовников применяют как зеленый элемент флористических композиций. В тропическом поясе стволы древовидных папоротников являются строительным материалом, а сердцевину некоторых из них можно использовать в пищу.</a:t>
            </a:r>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78</TotalTime>
  <Words>1941</Words>
  <Application>Microsoft Office PowerPoint</Application>
  <PresentationFormat>Екран (4:3)</PresentationFormat>
  <Paragraphs>70</Paragraphs>
  <Slides>8</Slides>
  <Notes>8</Notes>
  <HiddenSlides>0</HiddenSlides>
  <MMClips>0</MMClips>
  <ScaleCrop>false</ScaleCrop>
  <HeadingPairs>
    <vt:vector size="4" baseType="variant">
      <vt:variant>
        <vt:lpstr>Тема</vt:lpstr>
      </vt:variant>
      <vt:variant>
        <vt:i4>1</vt:i4>
      </vt:variant>
      <vt:variant>
        <vt:lpstr>Заголовки слайдів</vt:lpstr>
      </vt:variant>
      <vt:variant>
        <vt:i4>8</vt:i4>
      </vt:variant>
    </vt:vector>
  </HeadingPairs>
  <TitlesOfParts>
    <vt:vector size="9" baseType="lpstr">
      <vt:lpstr>Апекс</vt:lpstr>
      <vt:lpstr>Семейство Папоротниковые </vt:lpstr>
      <vt:lpstr>Папоротники</vt:lpstr>
      <vt:lpstr>Папоротники</vt:lpstr>
      <vt:lpstr>Папоротники отличаются…</vt:lpstr>
      <vt:lpstr>О папоротниках</vt:lpstr>
      <vt:lpstr>По сравнению</vt:lpstr>
      <vt:lpstr>По сравнению</vt:lpstr>
      <vt:lpstr>Значение папоротников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Семейство Папоротниковые </dc:title>
  <dc:creator>Гуля</dc:creator>
  <cp:lastModifiedBy>LEGION</cp:lastModifiedBy>
  <cp:revision>12</cp:revision>
  <dcterms:created xsi:type="dcterms:W3CDTF">2014-04-02T15:41:00Z</dcterms:created>
  <dcterms:modified xsi:type="dcterms:W3CDTF">2014-11-25T09:31:05Z</dcterms:modified>
</cp:coreProperties>
</file>