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8"/>
  </p:notesMasterIdLst>
  <p:sldIdLst>
    <p:sldId id="258" r:id="rId3"/>
    <p:sldId id="259" r:id="rId4"/>
    <p:sldId id="260" r:id="rId5"/>
    <p:sldId id="256" r:id="rId6"/>
    <p:sldId id="257" r:id="rId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64181" autoAdjust="0"/>
  </p:normalViewPr>
  <p:slideViewPr>
    <p:cSldViewPr>
      <p:cViewPr varScale="1">
        <p:scale>
          <a:sx n="75" d="100"/>
          <a:sy n="75" d="100"/>
        </p:scale>
        <p:origin x="-1548" y="-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5493869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/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1" kern="10" dirty="0" smtClean="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Рабочая программа по географии.</a:t>
            </a:r>
          </a:p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1" u="sng" dirty="0" smtClean="0"/>
              <a:t>РАБОЧАЯ ПРОГРАММА</a:t>
            </a:r>
            <a:r>
              <a:rPr lang="ru-RU" sz="1200" b="1" dirty="0" smtClean="0"/>
              <a:t>  для учащихся 6– 9 классов       разработана на основе   авторских   программ      под руководством  И.В. </a:t>
            </a:r>
            <a:r>
              <a:rPr lang="ru-RU" sz="1200" b="1" dirty="0" err="1" smtClean="0"/>
              <a:t>Душиной</a:t>
            </a:r>
            <a:r>
              <a:rPr lang="ru-RU" sz="1200" b="1" dirty="0" smtClean="0"/>
              <a:t>;   Климановой О.А.  и     примерной программы    федерального       государственного образовательного   стандарта    общего образования.    Базовый уровень. 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</a:t>
            </a:r>
            <a:r>
              <a:rPr lang="ru-RU" sz="1200" b="1" u="sng" dirty="0" smtClean="0"/>
              <a:t>УЧЕБНИКИ: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а)  для преподавания учебного предмета «География» 6 класс основного общего образования   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используется УМК:  </a:t>
            </a:r>
          </a:p>
          <a:p>
            <a:pPr marL="342900" indent="-342900">
              <a:tabLst>
                <a:tab pos="571500" algn="l"/>
              </a:tabLst>
            </a:pPr>
            <a:endParaRPr lang="ru-RU" sz="1200" b="1" dirty="0" smtClean="0"/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   1. </a:t>
            </a:r>
            <a:r>
              <a:rPr lang="ru-RU" sz="1200" b="1" dirty="0" err="1" smtClean="0"/>
              <a:t>Т.П.Герасимова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Н.П.Неклюкова</a:t>
            </a:r>
            <a:r>
              <a:rPr lang="ru-RU" sz="1200" b="1" dirty="0" smtClean="0"/>
              <a:t>. Начальный курс географии. 6 класс –      М.: Дрофа, 2007.</a:t>
            </a:r>
          </a:p>
          <a:p>
            <a:pPr marL="342900" indent="-342900">
              <a:tabLst>
                <a:tab pos="571500" algn="l"/>
              </a:tabLst>
            </a:pPr>
            <a:endParaRPr lang="ru-RU" sz="1200" b="1" dirty="0" smtClean="0"/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    2. </a:t>
            </a:r>
            <a:r>
              <a:rPr lang="ru-RU" sz="1200" b="1" dirty="0" err="1" smtClean="0"/>
              <a:t>В.И.Сиротин</a:t>
            </a:r>
            <a:r>
              <a:rPr lang="ru-RU" sz="1200" b="1" dirty="0" smtClean="0"/>
              <a:t>. География. Рабочая тетрадь с комплектом контурных карт „Физическая  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        география,    начальный курс“. 6 класс – М.: Дрофа, 2007. </a:t>
            </a:r>
          </a:p>
          <a:p>
            <a:pPr marL="342900" indent="-342900">
              <a:tabLst>
                <a:tab pos="571500" algn="l"/>
              </a:tabLst>
            </a:pPr>
            <a:endParaRPr lang="ru-RU" sz="1200" b="1" dirty="0" smtClean="0"/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      3. Атлас. Физическая география, начальный курс. 6 класс. </a:t>
            </a:r>
          </a:p>
          <a:p>
            <a:pPr marL="342900" indent="-342900">
              <a:tabLst>
                <a:tab pos="571500" algn="l"/>
              </a:tabLst>
            </a:pPr>
            <a:endParaRPr lang="ru-RU" sz="1200" b="1" dirty="0" smtClean="0"/>
          </a:p>
          <a:p>
            <a:pPr marL="342900" indent="-342900">
              <a:tabLst>
                <a:tab pos="571500" algn="l"/>
              </a:tabLst>
            </a:pPr>
            <a:r>
              <a:rPr lang="ru-RU" sz="1200" b="1" dirty="0" smtClean="0"/>
              <a:t>                 4. Мультимедийная обучающая  программа: География 6-10 класс. </a:t>
            </a:r>
            <a:endParaRPr lang="en-US" sz="1200" b="1" dirty="0" smtClean="0"/>
          </a:p>
          <a:p>
            <a:pPr marL="342900" indent="-342900">
              <a:tabLst>
                <a:tab pos="571500" algn="l"/>
              </a:tabLst>
            </a:pPr>
            <a:endParaRPr lang="en-US" sz="1200" b="1" dirty="0" smtClean="0"/>
          </a:p>
          <a:p>
            <a:pPr indent="457200"/>
            <a:r>
              <a:rPr lang="ru-RU" sz="1200" b="1" dirty="0" smtClean="0"/>
              <a:t> б)  для преподавания учебного предмета «География» 7 класс основного общего образования  </a:t>
            </a:r>
          </a:p>
          <a:p>
            <a:pPr indent="457200"/>
            <a:r>
              <a:rPr lang="ru-RU" sz="1200" b="1" dirty="0" smtClean="0"/>
              <a:t>         используется УМК:</a:t>
            </a:r>
          </a:p>
          <a:p>
            <a:pPr indent="457200"/>
            <a:endParaRPr lang="ru-RU" sz="1200" b="1" dirty="0" smtClean="0"/>
          </a:p>
          <a:p>
            <a:pPr indent="457200"/>
            <a:r>
              <a:rPr lang="ru-RU" sz="1200" b="1" dirty="0" smtClean="0"/>
              <a:t>       1. </a:t>
            </a:r>
            <a:r>
              <a:rPr lang="ru-RU" sz="1200" b="1" dirty="0" err="1" smtClean="0"/>
              <a:t>В.А.Коринская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И.В.Душина</a:t>
            </a:r>
            <a:r>
              <a:rPr lang="ru-RU" sz="1200" b="1" dirty="0" smtClean="0"/>
              <a:t>, </a:t>
            </a:r>
            <a:r>
              <a:rPr lang="ru-RU" sz="1200" b="1" dirty="0" err="1" smtClean="0"/>
              <a:t>В.А.Щенев</a:t>
            </a:r>
            <a:r>
              <a:rPr lang="ru-RU" sz="1200" b="1" dirty="0" smtClean="0"/>
              <a:t>. География материков и океанов, 7 класс </a:t>
            </a:r>
          </a:p>
          <a:p>
            <a:pPr indent="457200"/>
            <a:r>
              <a:rPr lang="ru-RU" sz="1200" b="1" dirty="0" smtClean="0"/>
              <a:t>           – М.:  Дрофа,            2008.</a:t>
            </a:r>
          </a:p>
          <a:p>
            <a:pPr indent="457200"/>
            <a:endParaRPr lang="ru-RU" sz="1200" b="1" dirty="0" smtClean="0"/>
          </a:p>
          <a:p>
            <a:pPr indent="457200"/>
            <a:r>
              <a:rPr lang="ru-RU" sz="1200" b="1" dirty="0" smtClean="0"/>
              <a:t>       2. </a:t>
            </a:r>
            <a:r>
              <a:rPr lang="ru-RU" sz="1200" b="1" dirty="0" err="1" smtClean="0"/>
              <a:t>В.И.Сиротин</a:t>
            </a:r>
            <a:r>
              <a:rPr lang="ru-RU" sz="1200" b="1" dirty="0" smtClean="0"/>
              <a:t>. География. Рабочая тетрадь с комплектом контурных     карт „География </a:t>
            </a:r>
          </a:p>
          <a:p>
            <a:pPr indent="457200"/>
            <a:r>
              <a:rPr lang="ru-RU" sz="1200" b="1" dirty="0" smtClean="0"/>
              <a:t>          материков и океанов“. 7 класс – М.: Дрофа, 2008. </a:t>
            </a:r>
          </a:p>
          <a:p>
            <a:pPr indent="457200"/>
            <a:endParaRPr lang="ru-RU" sz="1200" b="1" dirty="0" smtClean="0"/>
          </a:p>
          <a:p>
            <a:pPr indent="457200"/>
            <a:r>
              <a:rPr lang="ru-RU" sz="1200" b="1" dirty="0" smtClean="0"/>
              <a:t>       3. Атлас. География материков и океанов. 7 класс.</a:t>
            </a:r>
          </a:p>
          <a:p>
            <a:pPr marL="342900" indent="-342900">
              <a:tabLst>
                <a:tab pos="571500" algn="l"/>
              </a:tabLst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663154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ru-RU" b="1" dirty="0" smtClean="0"/>
              <a:t>Методическое пособие. – М.: Дрофа, 2000.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в)  для преподавания учебного предмета география 8 класс основного общего образования 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используется УМК: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1. </a:t>
            </a:r>
            <a:r>
              <a:rPr lang="ru-RU" sz="1100" b="1" dirty="0" err="1" smtClean="0"/>
              <a:t>И.И.Баринова</a:t>
            </a:r>
            <a:r>
              <a:rPr lang="ru-RU" sz="1100" b="1" dirty="0" smtClean="0"/>
              <a:t>. География. Природа России. 8 класс – М.: Дрофа, 2010.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2. </a:t>
            </a:r>
            <a:r>
              <a:rPr lang="ru-RU" sz="1100" b="1" dirty="0" err="1" smtClean="0"/>
              <a:t>И.И.Баринова</a:t>
            </a:r>
            <a:r>
              <a:rPr lang="ru-RU" sz="1100" b="1" dirty="0" smtClean="0"/>
              <a:t>, География. Природа России. Рабочая тетрадь к учебнику </a:t>
            </a:r>
            <a:r>
              <a:rPr lang="ru-RU" sz="1100" b="1" dirty="0" err="1" smtClean="0"/>
              <a:t>И.И.Бариновой</a:t>
            </a:r>
            <a:r>
              <a:rPr lang="ru-RU" sz="1100" b="1" dirty="0" smtClean="0"/>
              <a:t>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  «География России». Природа.“ 8 класс – М.: Дрофа, 2010. 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3. </a:t>
            </a:r>
            <a:r>
              <a:rPr lang="ru-RU" sz="1100" b="1" dirty="0" err="1" smtClean="0"/>
              <a:t>В.И.Сиротин</a:t>
            </a:r>
            <a:r>
              <a:rPr lang="ru-RU" sz="1100" b="1" dirty="0" smtClean="0"/>
              <a:t>. География. Рабочая тетрадь с комплектом контурных карт „География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   России. Природа.“  8 класс – М.: Дрофа, 2010.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050" b="1" dirty="0" smtClean="0"/>
              <a:t> </a:t>
            </a:r>
            <a:r>
              <a:rPr lang="ru-RU" sz="1100" b="1" dirty="0" smtClean="0"/>
              <a:t>4. Атлас. География России. Природа. 8 класс.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5. Контурные карты. 8 класс – М.: Дрофа, 2008.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6. Мультимедийная программа: География 6-10 класс. 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г)  для преподавания учебного предмета география 9 класс основного общего образования  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используется УМК: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1. В.П. Дронов, </a:t>
            </a:r>
            <a:r>
              <a:rPr lang="ru-RU" sz="1100" b="1" dirty="0" err="1" smtClean="0"/>
              <a:t>В.Я.Ром</a:t>
            </a:r>
            <a:r>
              <a:rPr lang="ru-RU" sz="1100" b="1" dirty="0" smtClean="0"/>
              <a:t>. География России. Население и хозяйство. 9  класс – М.: Дрофа, 2008.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2. </a:t>
            </a:r>
            <a:r>
              <a:rPr lang="ru-RU" sz="1100" b="1" dirty="0" err="1" smtClean="0"/>
              <a:t>В.П.Дронов</a:t>
            </a:r>
            <a:r>
              <a:rPr lang="ru-RU" sz="1100" b="1" dirty="0" smtClean="0"/>
              <a:t>. География. Рабочая тетрадь. Население и хозяйство России. К учебнику  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 </a:t>
            </a:r>
            <a:r>
              <a:rPr lang="ru-RU" sz="1100" b="1" dirty="0" err="1" smtClean="0"/>
              <a:t>В.Я.Рома</a:t>
            </a:r>
            <a:r>
              <a:rPr lang="ru-RU" sz="1100" b="1" dirty="0" smtClean="0"/>
              <a:t>, </a:t>
            </a:r>
            <a:r>
              <a:rPr lang="ru-RU" sz="1100" b="1" dirty="0" err="1" smtClean="0"/>
              <a:t>В.П.Дронова</a:t>
            </a:r>
            <a:r>
              <a:rPr lang="ru-RU" sz="1100" b="1" dirty="0" smtClean="0"/>
              <a:t> „География России. Население и хозяйство“. 9 класс – М.: Дрофа, 2008. 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3. </a:t>
            </a:r>
            <a:r>
              <a:rPr lang="ru-RU" sz="1100" b="1" dirty="0" err="1" smtClean="0"/>
              <a:t>В.И.Сиротин</a:t>
            </a:r>
            <a:r>
              <a:rPr lang="ru-RU" sz="1100" b="1" dirty="0" smtClean="0"/>
              <a:t>. География. Рабочая тетрадь с комплектом контурных карт „География России. 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 Население и хозяйство“. 9 класс – М.: Дрофа, 2008. </a:t>
            </a:r>
          </a:p>
          <a:p>
            <a:pPr>
              <a:tabLst>
                <a:tab pos="571500" algn="l"/>
              </a:tabLst>
            </a:pPr>
            <a:endParaRPr lang="ru-RU" sz="1100" b="1" dirty="0" smtClean="0"/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4. Атлас. Экономическая и социальная география России. 9 класс. Мультимедийная программа: </a:t>
            </a:r>
          </a:p>
          <a:p>
            <a:pPr>
              <a:tabLst>
                <a:tab pos="571500" algn="l"/>
              </a:tabLst>
            </a:pPr>
            <a:r>
              <a:rPr lang="ru-RU" sz="1100" b="1" dirty="0" smtClean="0"/>
              <a:t>       География 6-10 класс. </a:t>
            </a:r>
          </a:p>
          <a:p>
            <a:pPr>
              <a:spcBef>
                <a:spcPct val="50000"/>
              </a:spcBef>
            </a:pPr>
            <a:endParaRPr lang="ru-RU" sz="1100" b="1" dirty="0"/>
          </a:p>
        </p:txBody>
      </p:sp>
    </p:spTree>
    <p:extLst>
      <p:ext uri="{BB962C8B-B14F-4D97-AF65-F5344CB8AC3E}">
        <p14:creationId xmlns:p14="http://schemas.microsoft.com/office/powerpoint/2010/main" val="596778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tabLst>
                <a:tab pos="1257300" algn="l"/>
              </a:tabLst>
            </a:pPr>
            <a:r>
              <a:rPr lang="ru-RU" sz="2400" b="1" dirty="0" smtClean="0"/>
              <a:t>САЙТЫ с которыми работаю: </a:t>
            </a:r>
          </a:p>
          <a:p>
            <a:pPr>
              <a:tabLst>
                <a:tab pos="1257300" algn="l"/>
              </a:tabLst>
            </a:pPr>
            <a:endParaRPr lang="ru-RU" sz="2400" b="1" dirty="0" smtClean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ru-RU" sz="2400" b="1" dirty="0" smtClean="0"/>
              <a:t>  </a:t>
            </a:r>
            <a:r>
              <a:rPr lang="en-US" sz="2400" b="1" dirty="0" smtClean="0"/>
              <a:t>http://www</a:t>
            </a:r>
            <a:r>
              <a:rPr lang="ru-RU" sz="2400" b="1" dirty="0" smtClean="0"/>
              <a:t>. </a:t>
            </a:r>
            <a:r>
              <a:rPr lang="en-US" sz="2400" b="1" dirty="0" err="1" smtClean="0"/>
              <a:t>openclass</a:t>
            </a:r>
            <a:r>
              <a:rPr lang="ru-RU" sz="2400" b="1" dirty="0" smtClean="0"/>
              <a:t>. </a:t>
            </a:r>
            <a:r>
              <a:rPr lang="en-US" sz="2400" b="1" dirty="0" err="1" smtClean="0"/>
              <a:t>ru</a:t>
            </a:r>
            <a:r>
              <a:rPr lang="ru-RU" sz="2400" b="1" dirty="0" smtClean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 smtClean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en-US" sz="24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smtClean="0">
                <a:hlinkClick r:id="rId3"/>
              </a:rPr>
              <a:t>http://festival.1september.ru</a:t>
            </a:r>
            <a:r>
              <a:rPr lang="ru-RU" sz="2400" b="1" dirty="0" smtClean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 smtClean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ru-RU" sz="2400" b="1" dirty="0" smtClean="0"/>
              <a:t>   </a:t>
            </a:r>
            <a:r>
              <a:rPr lang="en-US" sz="2400" b="1" dirty="0" smtClean="0">
                <a:hlinkClick r:id="rId4"/>
              </a:rPr>
              <a:t>http</a:t>
            </a:r>
            <a:r>
              <a:rPr lang="ru-RU" sz="2400" b="1" dirty="0" smtClean="0">
                <a:hlinkClick r:id="rId4"/>
              </a:rPr>
              <a:t>://</a:t>
            </a:r>
            <a:r>
              <a:rPr lang="en-US" sz="2400" b="1" dirty="0" smtClean="0">
                <a:hlinkClick r:id="rId4"/>
              </a:rPr>
              <a:t>www</a:t>
            </a:r>
            <a:r>
              <a:rPr lang="ru-RU" sz="2400" b="1" dirty="0" smtClean="0"/>
              <a:t>.  </a:t>
            </a:r>
            <a:r>
              <a:rPr lang="en-US" sz="2400" b="1" dirty="0" smtClean="0"/>
              <a:t>pedsovet.ru</a:t>
            </a:r>
            <a:r>
              <a:rPr lang="ru-RU" sz="2400" b="1" dirty="0" smtClean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 smtClean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en-US" sz="2400" b="1" dirty="0" smtClean="0"/>
              <a:t> </a:t>
            </a:r>
            <a:r>
              <a:rPr lang="ru-RU" sz="2400" b="1" dirty="0" smtClean="0"/>
              <a:t>  </a:t>
            </a:r>
            <a:r>
              <a:rPr lang="en-US" sz="2400" b="1" dirty="0" err="1" smtClean="0"/>
              <a:t>htt</a:t>
            </a:r>
            <a:r>
              <a:rPr lang="ru-RU" sz="2400" b="1" dirty="0" smtClean="0"/>
              <a:t>://</a:t>
            </a:r>
            <a:r>
              <a:rPr lang="en-US" sz="2400" b="1" dirty="0" smtClean="0"/>
              <a:t>geografij2010.ucoz.ru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302837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21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  <a:defRPr/>
            </a:pPr>
            <a:r>
              <a:rPr lang="ru-RU" sz="1200" b="1" dirty="0" smtClean="0">
                <a:solidFill>
                  <a:srgbClr val="0000FF"/>
                </a:solidFill>
                <a:latin typeface="Verdana" pitchFamily="34" charset="0"/>
              </a:rPr>
              <a:t>Дидактические материалы</a:t>
            </a:r>
          </a:p>
          <a:p>
            <a:endParaRPr lang="ru-RU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024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200" b="1" dirty="0" smtClean="0">
              <a:solidFill>
                <a:srgbClr val="FFFFFF"/>
              </a:solidFill>
            </a:endParaRPr>
          </a:p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200" b="1" dirty="0" smtClean="0">
                <a:solidFill>
                  <a:srgbClr val="FFFFFF"/>
                </a:solidFill>
              </a:rPr>
              <a:t>ВО ВРЕМЯ РАБОТЫ</a:t>
            </a:r>
          </a:p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200" b="1" smtClean="0">
              <a:solidFill>
                <a:srgbClr val="FFFFFF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0506E8-0797-40E7-8D38-FDF3B09929E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1A386-FAD1-40E7-BF4E-2C5AD39B3B1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0175"/>
            <a:ext cx="2055813" cy="59991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0175"/>
            <a:ext cx="6019800" cy="5999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7DE39-E1BB-4BD8-A320-8C050AABD5C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E5A08-BA31-49DD-B518-C73963DA6C2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1FEF1-1890-4EE4-AF5E-CE94F892AF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9F02C-EE39-4005-941A-30783BE89FC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7FDC0-C9AE-4360-8F02-BD991BA279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06922-F75E-4FDC-AA13-59ADA21E51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E968B-971F-45C1-865E-606084BE82C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159DF-CCB0-4960-A3FC-DBA1059899C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5F50F0-EB1F-41E3-A79B-3C9CA6A38DD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184AA-7041-4F27-B7E6-98EC547856B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49A68F-D63E-41F0-AAF5-39041A5F502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A0E72-D02C-4810-80BE-150DC4EAA7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00200"/>
            <a:ext cx="2057400" cy="4525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6019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04C0D-187A-4F14-B35E-9A668D8003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9D39B-8936-4172-8149-28AF9ECAA09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91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A34BA-12B9-4503-B90F-5AB4E763C20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3B21-B021-4B69-B923-9201E37D958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3CE0D-B521-4156-B46D-AE4039DF853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54CE43-E3F2-4978-8B3C-DD3DC095AE6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CBA69-5EB4-4FDF-9D82-A7079A79AB0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347DC-2776-44C1-8C4D-72E25AF741A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274F"/>
            </a:gs>
            <a:gs pos="100000">
              <a:srgbClr val="0066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"/>
          <p:cNvGrpSpPr>
            <a:grpSpLocks/>
          </p:cNvGrpSpPr>
          <p:nvPr/>
        </p:nvGrpSpPr>
        <p:grpSpPr bwMode="auto">
          <a:xfrm>
            <a:off x="1588" y="0"/>
            <a:ext cx="9147175" cy="6850063"/>
            <a:chOff x="1" y="0"/>
            <a:chExt cx="5762" cy="4315"/>
          </a:xfrm>
        </p:grpSpPr>
        <p:sp>
          <p:nvSpPr>
            <p:cNvPr id="2" name="Freeform 2"/>
            <p:cNvSpPr>
              <a:spLocks noChangeArrowheads="1"/>
            </p:cNvSpPr>
            <p:nvPr/>
          </p:nvSpPr>
          <p:spPr bwMode="auto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7" name="Freeform 3"/>
            <p:cNvSpPr>
              <a:spLocks noChangeArrowheads="1"/>
            </p:cNvSpPr>
            <p:nvPr/>
          </p:nvSpPr>
          <p:spPr bwMode="auto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28" name="Freeform 4"/>
            <p:cNvSpPr>
              <a:spLocks noChangeArrowheads="1"/>
            </p:cNvSpPr>
            <p:nvPr/>
          </p:nvSpPr>
          <p:spPr bwMode="auto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5"/>
            <p:cNvGrpSpPr>
              <a:grpSpLocks/>
            </p:cNvGrpSpPr>
            <p:nvPr/>
          </p:nvGrpSpPr>
          <p:grpSpPr bwMode="auto">
            <a:xfrm>
              <a:off x="288" y="0"/>
              <a:ext cx="5097" cy="4315"/>
              <a:chOff x="288" y="0"/>
              <a:chExt cx="5097" cy="4315"/>
            </a:xfrm>
          </p:grpSpPr>
          <p:sp>
            <p:nvSpPr>
              <p:cNvPr id="1030" name="Freeform 6"/>
              <p:cNvSpPr>
                <a:spLocks noChangeArrowheads="1"/>
              </p:cNvSpPr>
              <p:nvPr/>
            </p:nvSpPr>
            <p:spPr bwMode="auto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1" name="Freeform 7"/>
              <p:cNvSpPr>
                <a:spLocks noChangeArrowheads="1"/>
              </p:cNvSpPr>
              <p:nvPr/>
            </p:nvSpPr>
            <p:spPr bwMode="auto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2" name="Freeform 8"/>
              <p:cNvSpPr>
                <a:spLocks noChangeArrowheads="1"/>
              </p:cNvSpPr>
              <p:nvPr/>
            </p:nvSpPr>
            <p:spPr bwMode="auto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3" name="Freeform 9"/>
              <p:cNvSpPr>
                <a:spLocks noChangeArrowheads="1"/>
              </p:cNvSpPr>
              <p:nvPr/>
            </p:nvSpPr>
            <p:spPr bwMode="auto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4" name="Freeform 10"/>
              <p:cNvSpPr>
                <a:spLocks noChangeArrowheads="1"/>
              </p:cNvSpPr>
              <p:nvPr/>
            </p:nvSpPr>
            <p:spPr bwMode="auto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" name="Freeform 11"/>
              <p:cNvSpPr>
                <a:spLocks noChangeArrowheads="1"/>
              </p:cNvSpPr>
              <p:nvPr/>
            </p:nvSpPr>
            <p:spPr bwMode="auto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6" name="Freeform 12"/>
              <p:cNvSpPr>
                <a:spLocks noChangeArrowheads="1"/>
              </p:cNvSpPr>
              <p:nvPr/>
            </p:nvSpPr>
            <p:spPr bwMode="auto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7" name="Freeform 13"/>
              <p:cNvSpPr>
                <a:spLocks noChangeArrowheads="1"/>
              </p:cNvSpPr>
              <p:nvPr/>
            </p:nvSpPr>
            <p:spPr bwMode="auto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14"/>
              <p:cNvSpPr>
                <a:spLocks noChangeArrowheads="1"/>
              </p:cNvSpPr>
              <p:nvPr/>
            </p:nvSpPr>
            <p:spPr bwMode="auto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Freeform 15"/>
              <p:cNvSpPr>
                <a:spLocks noChangeArrowheads="1"/>
              </p:cNvSpPr>
              <p:nvPr/>
            </p:nvSpPr>
            <p:spPr bwMode="auto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Freeform 16"/>
              <p:cNvSpPr>
                <a:spLocks noChangeArrowheads="1"/>
              </p:cNvSpPr>
              <p:nvPr/>
            </p:nvSpPr>
            <p:spPr bwMode="auto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1" name="Freeform 17"/>
              <p:cNvSpPr>
                <a:spLocks noChangeArrowheads="1"/>
              </p:cNvSpPr>
              <p:nvPr/>
            </p:nvSpPr>
            <p:spPr bwMode="auto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Freeform 18"/>
              <p:cNvSpPr>
                <a:spLocks noChangeArrowheads="1"/>
              </p:cNvSpPr>
              <p:nvPr/>
            </p:nvSpPr>
            <p:spPr bwMode="auto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43" name="Freeform 19"/>
            <p:cNvSpPr>
              <a:spLocks noChangeArrowheads="1"/>
            </p:cNvSpPr>
            <p:nvPr/>
          </p:nvSpPr>
          <p:spPr bwMode="auto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20"/>
            <p:cNvSpPr>
              <a:spLocks noChangeArrowheads="1"/>
            </p:cNvSpPr>
            <p:nvPr/>
          </p:nvSpPr>
          <p:spPr bwMode="auto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5" name="Freeform 21"/>
            <p:cNvSpPr>
              <a:spLocks noChangeArrowheads="1"/>
            </p:cNvSpPr>
            <p:nvPr/>
          </p:nvSpPr>
          <p:spPr bwMode="auto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rgbClr val="005FBF"/>
                </a:gs>
                <a:gs pos="100000">
                  <a:srgbClr val="0066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22"/>
            <p:cNvSpPr>
              <a:spLocks noChangeArrowheads="1"/>
            </p:cNvSpPr>
            <p:nvPr/>
          </p:nvSpPr>
          <p:spPr bwMode="auto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7" name="Freeform 23"/>
            <p:cNvSpPr>
              <a:spLocks noChangeArrowheads="1"/>
            </p:cNvSpPr>
            <p:nvPr/>
          </p:nvSpPr>
          <p:spPr bwMode="auto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24"/>
            <p:cNvSpPr>
              <a:spLocks noChangeArrowheads="1"/>
            </p:cNvSpPr>
            <p:nvPr/>
          </p:nvSpPr>
          <p:spPr bwMode="auto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rgbClr val="005FBF"/>
                </a:gs>
                <a:gs pos="100000">
                  <a:srgbClr val="0066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9" name="Freeform 25"/>
            <p:cNvSpPr>
              <a:spLocks noChangeArrowheads="1"/>
            </p:cNvSpPr>
            <p:nvPr/>
          </p:nvSpPr>
          <p:spPr bwMode="auto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6"/>
            <p:cNvSpPr>
              <a:spLocks noChangeArrowheads="1"/>
            </p:cNvSpPr>
            <p:nvPr/>
          </p:nvSpPr>
          <p:spPr bwMode="auto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1" y="2749"/>
              <a:ext cx="5758" cy="1"/>
            </a:xfrm>
            <a:prstGeom prst="line">
              <a:avLst/>
            </a:prstGeom>
            <a:noFill/>
            <a:ln w="15840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>
              <a:off x="1" y="2356"/>
              <a:ext cx="5758" cy="1"/>
            </a:xfrm>
            <a:prstGeom prst="line">
              <a:avLst/>
            </a:prstGeom>
            <a:noFill/>
            <a:ln w="15840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" y="3142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1" y="392"/>
              <a:ext cx="5757" cy="1570"/>
              <a:chOff x="1" y="392"/>
              <a:chExt cx="5757" cy="1570"/>
            </a:xfrm>
          </p:grpSpPr>
          <p:sp>
            <p:nvSpPr>
              <p:cNvPr id="1055" name="Line 31"/>
              <p:cNvSpPr>
                <a:spLocks noChangeShapeType="1"/>
              </p:cNvSpPr>
              <p:nvPr/>
            </p:nvSpPr>
            <p:spPr bwMode="auto">
              <a:xfrm>
                <a:off x="1" y="784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6" name="Line 32"/>
              <p:cNvSpPr>
                <a:spLocks noChangeShapeType="1"/>
              </p:cNvSpPr>
              <p:nvPr/>
            </p:nvSpPr>
            <p:spPr bwMode="auto">
              <a:xfrm>
                <a:off x="1" y="1963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Line 33"/>
              <p:cNvSpPr>
                <a:spLocks noChangeShapeType="1"/>
              </p:cNvSpPr>
              <p:nvPr/>
            </p:nvSpPr>
            <p:spPr bwMode="auto">
              <a:xfrm>
                <a:off x="1" y="1570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Line 34"/>
              <p:cNvSpPr>
                <a:spLocks noChangeShapeType="1"/>
              </p:cNvSpPr>
              <p:nvPr/>
            </p:nvSpPr>
            <p:spPr bwMode="auto">
              <a:xfrm>
                <a:off x="1" y="1177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9" name="Line 35"/>
              <p:cNvSpPr>
                <a:spLocks noChangeShapeType="1"/>
              </p:cNvSpPr>
              <p:nvPr/>
            </p:nvSpPr>
            <p:spPr bwMode="auto">
              <a:xfrm>
                <a:off x="1" y="392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060" name="Line 36"/>
            <p:cNvSpPr>
              <a:spLocks noChangeShapeType="1"/>
            </p:cNvSpPr>
            <p:nvPr/>
          </p:nvSpPr>
          <p:spPr bwMode="auto">
            <a:xfrm>
              <a:off x="1" y="3928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61" name="Line 37"/>
            <p:cNvSpPr>
              <a:spLocks noChangeShapeType="1"/>
            </p:cNvSpPr>
            <p:nvPr/>
          </p:nvSpPr>
          <p:spPr bwMode="auto">
            <a:xfrm>
              <a:off x="1" y="3535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62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0175"/>
            <a:ext cx="8228013" cy="1433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3638"/>
            <a:ext cx="21320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smtClean="0">
                <a:solidFill>
                  <a:srgbClr val="000000"/>
                </a:solidFill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64" name="Rectangle 4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smtClean="0">
                <a:solidFill>
                  <a:srgbClr val="000000"/>
                </a:solidFill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65" name="Rectangle 4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smtClean="0">
                <a:solidFill>
                  <a:srgbClr val="000000"/>
                </a:solidFill>
                <a:cs typeface="Lucida Sans Unicode" pitchFamily="34" charset="0"/>
              </a:defRPr>
            </a:lvl1pPr>
          </a:lstStyle>
          <a:p>
            <a:pPr>
              <a:defRPr/>
            </a:pPr>
            <a:fld id="{7C2A94D6-51F8-48C6-9306-19704CDEF60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  <p:sp>
        <p:nvSpPr>
          <p:cNvPr id="1066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9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274F"/>
            </a:gs>
            <a:gs pos="100000">
              <a:srgbClr val="0066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"/>
          <p:cNvGrpSpPr>
            <a:grpSpLocks/>
          </p:cNvGrpSpPr>
          <p:nvPr/>
        </p:nvGrpSpPr>
        <p:grpSpPr bwMode="auto">
          <a:xfrm>
            <a:off x="0" y="0"/>
            <a:ext cx="9147175" cy="6850063"/>
            <a:chOff x="0" y="0"/>
            <a:chExt cx="5762" cy="4315"/>
          </a:xfrm>
        </p:grpSpPr>
        <p:sp>
          <p:nvSpPr>
            <p:cNvPr id="2" name="Freeform 2"/>
            <p:cNvSpPr>
              <a:spLocks noChangeArrowheads="1"/>
            </p:cNvSpPr>
            <p:nvPr/>
          </p:nvSpPr>
          <p:spPr bwMode="auto">
            <a:xfrm>
              <a:off x="5044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1" name="Freeform 3"/>
            <p:cNvSpPr>
              <a:spLocks noChangeArrowheads="1"/>
            </p:cNvSpPr>
            <p:nvPr/>
          </p:nvSpPr>
          <p:spPr bwMode="auto">
            <a:xfrm>
              <a:off x="5385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52" name="Freeform 4"/>
            <p:cNvSpPr>
              <a:spLocks noChangeArrowheads="1"/>
            </p:cNvSpPr>
            <p:nvPr/>
          </p:nvSpPr>
          <p:spPr bwMode="auto">
            <a:xfrm>
              <a:off x="5679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8" name="Group 5"/>
            <p:cNvGrpSpPr>
              <a:grpSpLocks/>
            </p:cNvGrpSpPr>
            <p:nvPr/>
          </p:nvGrpSpPr>
          <p:grpSpPr bwMode="auto">
            <a:xfrm>
              <a:off x="287" y="0"/>
              <a:ext cx="5097" cy="4315"/>
              <a:chOff x="287" y="0"/>
              <a:chExt cx="5097" cy="4315"/>
            </a:xfrm>
          </p:grpSpPr>
          <p:sp>
            <p:nvSpPr>
              <p:cNvPr id="2054" name="Freeform 6"/>
              <p:cNvSpPr>
                <a:spLocks noChangeArrowheads="1"/>
              </p:cNvSpPr>
              <p:nvPr/>
            </p:nvSpPr>
            <p:spPr bwMode="auto">
              <a:xfrm>
                <a:off x="2788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5" name="Freeform 7"/>
              <p:cNvSpPr>
                <a:spLocks noChangeArrowheads="1"/>
              </p:cNvSpPr>
              <p:nvPr/>
            </p:nvSpPr>
            <p:spPr bwMode="auto">
              <a:xfrm>
                <a:off x="3088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6" name="Freeform 8"/>
              <p:cNvSpPr>
                <a:spLocks noChangeArrowheads="1"/>
              </p:cNvSpPr>
              <p:nvPr/>
            </p:nvSpPr>
            <p:spPr bwMode="auto">
              <a:xfrm>
                <a:off x="3357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7" name="Freeform 9"/>
              <p:cNvSpPr>
                <a:spLocks noChangeArrowheads="1"/>
              </p:cNvSpPr>
              <p:nvPr/>
            </p:nvSpPr>
            <p:spPr bwMode="auto">
              <a:xfrm>
                <a:off x="3675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" name="Freeform 10"/>
              <p:cNvSpPr>
                <a:spLocks noChangeArrowheads="1"/>
              </p:cNvSpPr>
              <p:nvPr/>
            </p:nvSpPr>
            <p:spPr bwMode="auto">
              <a:xfrm>
                <a:off x="3945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59" name="Freeform 11"/>
              <p:cNvSpPr>
                <a:spLocks noChangeArrowheads="1"/>
              </p:cNvSpPr>
              <p:nvPr/>
            </p:nvSpPr>
            <p:spPr bwMode="auto">
              <a:xfrm>
                <a:off x="4245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0" name="Freeform 12"/>
              <p:cNvSpPr>
                <a:spLocks noChangeArrowheads="1"/>
              </p:cNvSpPr>
              <p:nvPr/>
            </p:nvSpPr>
            <p:spPr bwMode="auto">
              <a:xfrm>
                <a:off x="4521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1" name="Freeform 13"/>
              <p:cNvSpPr>
                <a:spLocks noChangeArrowheads="1"/>
              </p:cNvSpPr>
              <p:nvPr/>
            </p:nvSpPr>
            <p:spPr bwMode="auto">
              <a:xfrm>
                <a:off x="2398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2" name="Freeform 14"/>
              <p:cNvSpPr>
                <a:spLocks noChangeArrowheads="1"/>
              </p:cNvSpPr>
              <p:nvPr/>
            </p:nvSpPr>
            <p:spPr bwMode="auto">
              <a:xfrm>
                <a:off x="1966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3" name="Freeform 15"/>
              <p:cNvSpPr>
                <a:spLocks noChangeArrowheads="1"/>
              </p:cNvSpPr>
              <p:nvPr/>
            </p:nvSpPr>
            <p:spPr bwMode="auto">
              <a:xfrm>
                <a:off x="1565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4" name="Freeform 16"/>
              <p:cNvSpPr>
                <a:spLocks noChangeArrowheads="1"/>
              </p:cNvSpPr>
              <p:nvPr/>
            </p:nvSpPr>
            <p:spPr bwMode="auto">
              <a:xfrm>
                <a:off x="1127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5" name="Freeform 17"/>
              <p:cNvSpPr>
                <a:spLocks noChangeArrowheads="1"/>
              </p:cNvSpPr>
              <p:nvPr/>
            </p:nvSpPr>
            <p:spPr bwMode="auto">
              <a:xfrm>
                <a:off x="701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66" name="Freeform 18"/>
              <p:cNvSpPr>
                <a:spLocks noChangeArrowheads="1"/>
              </p:cNvSpPr>
              <p:nvPr/>
            </p:nvSpPr>
            <p:spPr bwMode="auto">
              <a:xfrm>
                <a:off x="287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004387"/>
                  </a:gs>
                  <a:gs pos="100000">
                    <a:srgbClr val="0066CC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067" name="Freeform 19"/>
            <p:cNvSpPr>
              <a:spLocks noChangeArrowheads="1"/>
            </p:cNvSpPr>
            <p:nvPr/>
          </p:nvSpPr>
          <p:spPr bwMode="auto">
            <a:xfrm>
              <a:off x="5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8" name="Freeform 20"/>
            <p:cNvSpPr>
              <a:spLocks noChangeArrowheads="1"/>
            </p:cNvSpPr>
            <p:nvPr/>
          </p:nvSpPr>
          <p:spPr bwMode="auto">
            <a:xfrm>
              <a:off x="5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rgbClr val="002347"/>
                </a:gs>
                <a:gs pos="100000">
                  <a:srgbClr val="003B76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69" name="Freeform 21"/>
            <p:cNvSpPr>
              <a:spLocks noChangeArrowheads="1"/>
            </p:cNvSpPr>
            <p:nvPr/>
          </p:nvSpPr>
          <p:spPr bwMode="auto">
            <a:xfrm>
              <a:off x="4775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rgbClr val="005FBF"/>
                </a:gs>
                <a:gs pos="100000">
                  <a:srgbClr val="0066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0" name="Freeform 22"/>
            <p:cNvSpPr>
              <a:spLocks noChangeArrowheads="1"/>
            </p:cNvSpPr>
            <p:nvPr/>
          </p:nvSpPr>
          <p:spPr bwMode="auto">
            <a:xfrm>
              <a:off x="5040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1" name="Freeform 23"/>
            <p:cNvSpPr>
              <a:spLocks noChangeArrowheads="1"/>
            </p:cNvSpPr>
            <p:nvPr/>
          </p:nvSpPr>
          <p:spPr bwMode="auto">
            <a:xfrm>
              <a:off x="5351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2" name="Freeform 24"/>
            <p:cNvSpPr>
              <a:spLocks noChangeArrowheads="1"/>
            </p:cNvSpPr>
            <p:nvPr/>
          </p:nvSpPr>
          <p:spPr bwMode="auto">
            <a:xfrm>
              <a:off x="5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rgbClr val="005FBF"/>
                </a:gs>
                <a:gs pos="100000">
                  <a:srgbClr val="0066CC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3" name="Freeform 25"/>
            <p:cNvSpPr>
              <a:spLocks noChangeArrowheads="1"/>
            </p:cNvSpPr>
            <p:nvPr/>
          </p:nvSpPr>
          <p:spPr bwMode="auto">
            <a:xfrm>
              <a:off x="5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4" name="Freeform 26"/>
            <p:cNvSpPr>
              <a:spLocks noChangeArrowheads="1"/>
            </p:cNvSpPr>
            <p:nvPr/>
          </p:nvSpPr>
          <p:spPr bwMode="auto">
            <a:xfrm>
              <a:off x="5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rgbClr val="0066CC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5" name="Line 27"/>
            <p:cNvSpPr>
              <a:spLocks noChangeShapeType="1"/>
            </p:cNvSpPr>
            <p:nvPr/>
          </p:nvSpPr>
          <p:spPr bwMode="auto">
            <a:xfrm>
              <a:off x="0" y="2749"/>
              <a:ext cx="5758" cy="1"/>
            </a:xfrm>
            <a:prstGeom prst="line">
              <a:avLst/>
            </a:prstGeom>
            <a:noFill/>
            <a:ln w="15840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6" name="Line 28"/>
            <p:cNvSpPr>
              <a:spLocks noChangeShapeType="1"/>
            </p:cNvSpPr>
            <p:nvPr/>
          </p:nvSpPr>
          <p:spPr bwMode="auto">
            <a:xfrm>
              <a:off x="0" y="2356"/>
              <a:ext cx="5758" cy="1"/>
            </a:xfrm>
            <a:prstGeom prst="line">
              <a:avLst/>
            </a:prstGeom>
            <a:noFill/>
            <a:ln w="15840">
              <a:solidFill>
                <a:srgbClr val="0066CC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77" name="Line 29"/>
            <p:cNvSpPr>
              <a:spLocks noChangeShapeType="1"/>
            </p:cNvSpPr>
            <p:nvPr/>
          </p:nvSpPr>
          <p:spPr bwMode="auto">
            <a:xfrm>
              <a:off x="0" y="3142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4" name="Group 30"/>
            <p:cNvGrpSpPr>
              <a:grpSpLocks/>
            </p:cNvGrpSpPr>
            <p:nvPr/>
          </p:nvGrpSpPr>
          <p:grpSpPr bwMode="auto">
            <a:xfrm>
              <a:off x="0" y="392"/>
              <a:ext cx="5757" cy="1570"/>
              <a:chOff x="0" y="392"/>
              <a:chExt cx="5757" cy="1570"/>
            </a:xfrm>
          </p:grpSpPr>
          <p:sp>
            <p:nvSpPr>
              <p:cNvPr id="2079" name="Line 31"/>
              <p:cNvSpPr>
                <a:spLocks noChangeShapeType="1"/>
              </p:cNvSpPr>
              <p:nvPr/>
            </p:nvSpPr>
            <p:spPr bwMode="auto">
              <a:xfrm>
                <a:off x="0" y="784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0" name="Line 32"/>
              <p:cNvSpPr>
                <a:spLocks noChangeShapeType="1"/>
              </p:cNvSpPr>
              <p:nvPr/>
            </p:nvSpPr>
            <p:spPr bwMode="auto">
              <a:xfrm>
                <a:off x="0" y="1963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1" name="Line 33"/>
              <p:cNvSpPr>
                <a:spLocks noChangeShapeType="1"/>
              </p:cNvSpPr>
              <p:nvPr/>
            </p:nvSpPr>
            <p:spPr bwMode="auto">
              <a:xfrm>
                <a:off x="0" y="1570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2" name="Line 34"/>
              <p:cNvSpPr>
                <a:spLocks noChangeShapeType="1"/>
              </p:cNvSpPr>
              <p:nvPr/>
            </p:nvSpPr>
            <p:spPr bwMode="auto">
              <a:xfrm>
                <a:off x="0" y="1177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83" name="Line 35"/>
              <p:cNvSpPr>
                <a:spLocks noChangeShapeType="1"/>
              </p:cNvSpPr>
              <p:nvPr/>
            </p:nvSpPr>
            <p:spPr bwMode="auto">
              <a:xfrm>
                <a:off x="0" y="392"/>
                <a:ext cx="5758" cy="1"/>
              </a:xfrm>
              <a:prstGeom prst="line">
                <a:avLst/>
              </a:prstGeom>
              <a:noFill/>
              <a:ln w="15840">
                <a:solidFill>
                  <a:srgbClr val="0066CC"/>
                </a:solidFill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0" y="3928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>
              <a:off x="0" y="3535"/>
              <a:ext cx="5758" cy="1"/>
            </a:xfrm>
            <a:prstGeom prst="line">
              <a:avLst/>
            </a:prstGeom>
            <a:noFill/>
            <a:ln w="15840">
              <a:solidFill>
                <a:srgbClr val="003B76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86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92275"/>
            <a:ext cx="7770813" cy="1735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1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3638"/>
            <a:ext cx="21320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Lucida Sans Unicode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88" name="Rectangle 40"/>
          <p:cNvSpPr>
            <a:spLocks noGrp="1" noChangeArrowheads="1"/>
          </p:cNvSpPr>
          <p:nvPr>
            <p:ph type="ftr"/>
          </p:nvPr>
        </p:nvSpPr>
        <p:spPr bwMode="auto">
          <a:xfrm>
            <a:off x="3124200" y="6248400"/>
            <a:ext cx="2894013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089" name="Rectangle 41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3638"/>
            <a:ext cx="2132013" cy="455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Lucida Sans Unicode" pitchFamily="34" charset="0"/>
              </a:defRPr>
            </a:lvl1pPr>
          </a:lstStyle>
          <a:p>
            <a:pPr>
              <a:defRPr/>
            </a:pPr>
            <a:fld id="{E227EED0-AB62-482C-90AB-967424ABFB1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CCECFF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festival.1september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0" y="658544"/>
            <a:ext cx="9396413" cy="667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901700" algn="l"/>
              </a:tabLst>
            </a:pPr>
            <a:r>
              <a:rPr lang="ru-RU" sz="1400" b="1" u="sng" dirty="0"/>
              <a:t>РАБОЧАЯ ПРОГРАММА</a:t>
            </a:r>
            <a:r>
              <a:rPr lang="ru-RU" sz="1400" b="1" dirty="0"/>
              <a:t>  для учащихся 6– 9 классов       разработана на основе   авторских   программ      под руководством  И.В. </a:t>
            </a:r>
            <a:r>
              <a:rPr lang="ru-RU" sz="1400" b="1" dirty="0" err="1"/>
              <a:t>Душиной</a:t>
            </a:r>
            <a:r>
              <a:rPr lang="ru-RU" sz="1400" b="1" dirty="0"/>
              <a:t>;   Климановой О.А.  и     примерной программы    федерального       государственного образовательного   стандарта    общего образования.    Базовый уровень. </a:t>
            </a:r>
          </a:p>
        </p:txBody>
      </p:sp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-71438" y="1440385"/>
            <a:ext cx="9396413" cy="241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</a:t>
            </a:r>
            <a:r>
              <a:rPr lang="ru-RU" sz="1400" b="1" u="sng" dirty="0"/>
              <a:t>УЧЕБНИКИ: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а)  для преподавания учебного предмета «География» 6 класс основного общего образования   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используется УМК:  </a:t>
            </a:r>
          </a:p>
          <a:p>
            <a:pPr marL="342900" indent="-342900">
              <a:tabLst>
                <a:tab pos="571500" algn="l"/>
              </a:tabLst>
            </a:pPr>
            <a:endParaRPr lang="ru-RU" sz="1400" b="1" dirty="0"/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   1. </a:t>
            </a:r>
            <a:r>
              <a:rPr lang="ru-RU" sz="1400" b="1" dirty="0" err="1"/>
              <a:t>Т.П.Герасимова</a:t>
            </a:r>
            <a:r>
              <a:rPr lang="ru-RU" sz="1400" b="1" dirty="0"/>
              <a:t>, </a:t>
            </a:r>
            <a:r>
              <a:rPr lang="ru-RU" sz="1400" b="1" dirty="0" err="1"/>
              <a:t>Н.П.Неклюкова</a:t>
            </a:r>
            <a:r>
              <a:rPr lang="ru-RU" sz="1400" b="1" dirty="0"/>
              <a:t>. Начальный курс географии. 6 класс –      М.: Дрофа, 2007.</a:t>
            </a:r>
          </a:p>
          <a:p>
            <a:pPr marL="342900" indent="-342900">
              <a:tabLst>
                <a:tab pos="571500" algn="l"/>
              </a:tabLst>
            </a:pPr>
            <a:endParaRPr lang="ru-RU" sz="1400" b="1" dirty="0"/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    2. </a:t>
            </a:r>
            <a:r>
              <a:rPr lang="ru-RU" sz="1400" b="1" dirty="0" err="1"/>
              <a:t>В.И.Сиротин</a:t>
            </a:r>
            <a:r>
              <a:rPr lang="ru-RU" sz="1400" b="1" dirty="0"/>
              <a:t>. География. Рабочая тетрадь с комплектом контурных карт „Физическая  </a:t>
            </a:r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        география,    начальный курс“. 6 класс – М.: Дрофа, 2007. </a:t>
            </a:r>
          </a:p>
          <a:p>
            <a:pPr marL="342900" indent="-342900">
              <a:tabLst>
                <a:tab pos="571500" algn="l"/>
              </a:tabLst>
            </a:pPr>
            <a:endParaRPr lang="ru-RU" sz="1400" b="1" dirty="0"/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      3. Атлас. Физическая география, начальный курс. 6 класс. </a:t>
            </a:r>
          </a:p>
          <a:p>
            <a:pPr marL="342900" indent="-342900">
              <a:tabLst>
                <a:tab pos="571500" algn="l"/>
              </a:tabLst>
            </a:pPr>
            <a:endParaRPr lang="ru-RU" sz="1400" b="1" dirty="0"/>
          </a:p>
          <a:p>
            <a:pPr marL="342900" indent="-342900">
              <a:tabLst>
                <a:tab pos="571500" algn="l"/>
              </a:tabLst>
            </a:pPr>
            <a:r>
              <a:rPr lang="ru-RU" sz="1400" b="1" dirty="0"/>
              <a:t>                 4. Мультимедийная обучающая  программа: География 6-10 класс. </a:t>
            </a:r>
          </a:p>
        </p:txBody>
      </p:sp>
      <p:sp>
        <p:nvSpPr>
          <p:cNvPr id="3076" name="Rectangle 7"/>
          <p:cNvSpPr>
            <a:spLocks noChangeArrowheads="1"/>
          </p:cNvSpPr>
          <p:nvPr/>
        </p:nvSpPr>
        <p:spPr bwMode="auto">
          <a:xfrm>
            <a:off x="-36513" y="3938215"/>
            <a:ext cx="9504363" cy="222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/>
            <a:r>
              <a:rPr lang="ru-RU" sz="1400" b="1" dirty="0"/>
              <a:t>   б)  для преподавания учебного предмета «География» 7 класс основного общего образования  </a:t>
            </a:r>
          </a:p>
          <a:p>
            <a:pPr indent="457200"/>
            <a:r>
              <a:rPr lang="ru-RU" sz="1400" b="1" dirty="0"/>
              <a:t>         используется УМК:</a:t>
            </a:r>
          </a:p>
          <a:p>
            <a:pPr indent="457200"/>
            <a:endParaRPr lang="ru-RU" sz="1400" b="1" dirty="0"/>
          </a:p>
          <a:p>
            <a:pPr indent="457200"/>
            <a:r>
              <a:rPr lang="ru-RU" sz="1400" b="1" dirty="0"/>
              <a:t>       1. </a:t>
            </a:r>
            <a:r>
              <a:rPr lang="ru-RU" sz="1400" b="1" dirty="0" err="1"/>
              <a:t>В.А.Коринская</a:t>
            </a:r>
            <a:r>
              <a:rPr lang="ru-RU" sz="1400" b="1" dirty="0"/>
              <a:t>, </a:t>
            </a:r>
            <a:r>
              <a:rPr lang="ru-RU" sz="1400" b="1" dirty="0" err="1"/>
              <a:t>И.В.Душина</a:t>
            </a:r>
            <a:r>
              <a:rPr lang="ru-RU" sz="1400" b="1" dirty="0"/>
              <a:t>, </a:t>
            </a:r>
            <a:r>
              <a:rPr lang="ru-RU" sz="1400" b="1" dirty="0" err="1"/>
              <a:t>В.А.Щенев</a:t>
            </a:r>
            <a:r>
              <a:rPr lang="ru-RU" sz="1400" b="1" dirty="0"/>
              <a:t>. География материков и океанов, 7 класс </a:t>
            </a:r>
          </a:p>
          <a:p>
            <a:pPr indent="457200"/>
            <a:r>
              <a:rPr lang="ru-RU" sz="1400" b="1" dirty="0"/>
              <a:t>           – М.:  Дрофа,            2008.</a:t>
            </a:r>
          </a:p>
          <a:p>
            <a:pPr indent="457200"/>
            <a:endParaRPr lang="ru-RU" sz="1400" b="1" dirty="0"/>
          </a:p>
          <a:p>
            <a:pPr indent="457200"/>
            <a:r>
              <a:rPr lang="ru-RU" sz="1400" b="1" dirty="0"/>
              <a:t>       2. </a:t>
            </a:r>
            <a:r>
              <a:rPr lang="ru-RU" sz="1400" b="1" dirty="0" err="1"/>
              <a:t>В.И.Сиротин</a:t>
            </a:r>
            <a:r>
              <a:rPr lang="ru-RU" sz="1400" b="1" dirty="0"/>
              <a:t>. География. Рабочая тетрадь с комплектом контурных     карт „География </a:t>
            </a:r>
          </a:p>
          <a:p>
            <a:pPr indent="457200"/>
            <a:r>
              <a:rPr lang="ru-RU" sz="1400" b="1" dirty="0"/>
              <a:t>          материков и океанов“. 7 класс – М.: Дрофа, 2008. </a:t>
            </a:r>
          </a:p>
          <a:p>
            <a:pPr indent="457200"/>
            <a:endParaRPr lang="ru-RU" sz="1400" b="1" dirty="0"/>
          </a:p>
          <a:p>
            <a:pPr indent="457200"/>
            <a:r>
              <a:rPr lang="ru-RU" sz="1400" b="1" dirty="0"/>
              <a:t>       3. Атлас. География материков и океанов. 7 класс.</a:t>
            </a:r>
          </a:p>
          <a:p>
            <a:pPr indent="457200"/>
            <a:endParaRPr lang="ru-RU" sz="1400" b="1" dirty="0"/>
          </a:p>
        </p:txBody>
      </p:sp>
      <p:sp>
        <p:nvSpPr>
          <p:cNvPr id="3077" name="Rectangle 14"/>
          <p:cNvSpPr>
            <a:spLocks noChangeArrowheads="1"/>
          </p:cNvSpPr>
          <p:nvPr/>
        </p:nvSpPr>
        <p:spPr bwMode="auto">
          <a:xfrm>
            <a:off x="323850" y="5950112"/>
            <a:ext cx="8424863" cy="47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/>
            <a:r>
              <a:rPr lang="ru-RU" sz="1400" b="1"/>
              <a:t>    4. В.А.Коринская, И.В.Душина, В.А.Щенев. География материков и      океанов, 7 класс. </a:t>
            </a:r>
          </a:p>
          <a:p>
            <a:pPr indent="228600"/>
            <a:r>
              <a:rPr lang="ru-RU" sz="1400" b="1"/>
              <a:t>        </a:t>
            </a:r>
          </a:p>
        </p:txBody>
      </p:sp>
      <p:sp>
        <p:nvSpPr>
          <p:cNvPr id="3078" name="WordArt 15"/>
          <p:cNvSpPr>
            <a:spLocks noChangeArrowheads="1" noChangeShapeType="1" noTextEdit="1"/>
          </p:cNvSpPr>
          <p:nvPr/>
        </p:nvSpPr>
        <p:spPr bwMode="auto">
          <a:xfrm>
            <a:off x="1062038" y="69626"/>
            <a:ext cx="6030912" cy="36553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b="1" kern="10" dirty="0">
                <a:ln w="9525">
                  <a:noFill/>
                  <a:round/>
                  <a:headEnd/>
                  <a:tailEnd/>
                </a:ln>
                <a:latin typeface="Times New Roman"/>
                <a:cs typeface="Times New Roman"/>
              </a:rPr>
              <a:t>Рабочая программа по географии.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179388" y="2751138"/>
            <a:ext cx="9288462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71500" algn="l"/>
              </a:tabLst>
            </a:pPr>
            <a:r>
              <a:rPr lang="ru-RU" sz="1200" b="1" dirty="0"/>
              <a:t> </a:t>
            </a:r>
            <a:r>
              <a:rPr lang="ru-RU" sz="1400" b="1" dirty="0"/>
              <a:t>4. Атлас. География России. Природа. 8 класс.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5. Контурные карты. 8 класс – М.: Дрофа, 2008.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6. Мультимедийная программа: География 6-10 класс. 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г)  для преподавания учебного предмета география 9 класс основного общего образования  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используется УМК: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1. В.П. Дронов, </a:t>
            </a:r>
            <a:r>
              <a:rPr lang="ru-RU" sz="1400" b="1" dirty="0" err="1"/>
              <a:t>В.Я.Ром</a:t>
            </a:r>
            <a:r>
              <a:rPr lang="ru-RU" sz="1400" b="1" dirty="0"/>
              <a:t>. География России. Население и хозяйство. 9  класс – М.: Дрофа, 2008.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2. </a:t>
            </a:r>
            <a:r>
              <a:rPr lang="ru-RU" sz="1400" b="1" dirty="0" err="1"/>
              <a:t>В.П.Дронов</a:t>
            </a:r>
            <a:r>
              <a:rPr lang="ru-RU" sz="1400" b="1" dirty="0"/>
              <a:t>. География. Рабочая тетрадь. Население и хозяйство России. К учебнику  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 </a:t>
            </a:r>
            <a:r>
              <a:rPr lang="ru-RU" sz="1400" b="1" dirty="0" err="1"/>
              <a:t>В.Я.Рома</a:t>
            </a:r>
            <a:r>
              <a:rPr lang="ru-RU" sz="1400" b="1" dirty="0"/>
              <a:t>, </a:t>
            </a:r>
            <a:r>
              <a:rPr lang="ru-RU" sz="1400" b="1" dirty="0" err="1"/>
              <a:t>В.П.Дронова</a:t>
            </a:r>
            <a:r>
              <a:rPr lang="ru-RU" sz="1400" b="1" dirty="0"/>
              <a:t> „География России. Население и хозяйство“. 9 класс – М.: Дрофа, 2008. 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3. </a:t>
            </a:r>
            <a:r>
              <a:rPr lang="ru-RU" sz="1400" b="1" dirty="0" err="1"/>
              <a:t>В.И.Сиротин</a:t>
            </a:r>
            <a:r>
              <a:rPr lang="ru-RU" sz="1400" b="1" dirty="0"/>
              <a:t>. География. Рабочая тетрадь с комплектом контурных карт „География России. 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 Население и хозяйство“. 9 класс – М.: Дрофа, 2008. 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4. Атлас. Экономическая и социальная география России. 9 класс. Мультимедийная программа: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 География 6-10 класс. </a:t>
            </a: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34925" y="704850"/>
            <a:ext cx="88931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571500" algn="l"/>
              </a:tabLst>
            </a:pPr>
            <a:r>
              <a:rPr lang="ru-RU" sz="1400" b="1" dirty="0"/>
              <a:t>в)  для преподавания учебного предмета география 8 класс основного общего образования 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используется УМК: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1. </a:t>
            </a:r>
            <a:r>
              <a:rPr lang="ru-RU" sz="1400" b="1" dirty="0" err="1"/>
              <a:t>И.И.Баринова</a:t>
            </a:r>
            <a:r>
              <a:rPr lang="ru-RU" sz="1400" b="1" dirty="0"/>
              <a:t>. География. Природа России. 8 класс – М.: Дрофа, 2010.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  2. </a:t>
            </a:r>
            <a:r>
              <a:rPr lang="ru-RU" sz="1400" b="1" dirty="0" err="1"/>
              <a:t>И.И.Баринова</a:t>
            </a:r>
            <a:r>
              <a:rPr lang="ru-RU" sz="1400" b="1" dirty="0"/>
              <a:t>, География. Природа России. Рабочая тетрадь к учебнику </a:t>
            </a:r>
            <a:r>
              <a:rPr lang="ru-RU" sz="1400" b="1" dirty="0" err="1"/>
              <a:t>И.И.Бариновой</a:t>
            </a:r>
            <a:r>
              <a:rPr lang="ru-RU" sz="1400" b="1" dirty="0"/>
              <a:t>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  «География России». Природа.“ 8 класс – М.: Дрофа, 2010. 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  <a:p>
            <a:pPr>
              <a:tabLst>
                <a:tab pos="571500" algn="l"/>
              </a:tabLst>
            </a:pPr>
            <a:r>
              <a:rPr lang="ru-RU" sz="1400" b="1" dirty="0"/>
              <a:t>     3. </a:t>
            </a:r>
            <a:r>
              <a:rPr lang="ru-RU" sz="1400" b="1" dirty="0" err="1"/>
              <a:t>В.И.Сиротин</a:t>
            </a:r>
            <a:r>
              <a:rPr lang="ru-RU" sz="1400" b="1" dirty="0"/>
              <a:t>. География. Рабочая тетрадь с комплектом контурных карт „География </a:t>
            </a:r>
          </a:p>
          <a:p>
            <a:pPr>
              <a:tabLst>
                <a:tab pos="571500" algn="l"/>
              </a:tabLst>
            </a:pPr>
            <a:r>
              <a:rPr lang="ru-RU" sz="1400" b="1" dirty="0"/>
              <a:t>         России. Природа.“  8 класс – М.: Дрофа, 2010.</a:t>
            </a:r>
          </a:p>
          <a:p>
            <a:pPr>
              <a:tabLst>
                <a:tab pos="571500" algn="l"/>
              </a:tabLst>
            </a:pPr>
            <a:endParaRPr lang="ru-RU" sz="1400" b="1" dirty="0"/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323850" y="284163"/>
            <a:ext cx="709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 </a:t>
            </a:r>
            <a:r>
              <a:rPr lang="ru-RU" b="1"/>
              <a:t>5.  Мультимедийная обучающая  программа: География 6-10 класс.</a:t>
            </a: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684213" y="-34925"/>
            <a:ext cx="4572000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/>
              <a:t>Методическое пособие. – М.: Дрофа, 2000.</a:t>
            </a:r>
          </a:p>
          <a:p>
            <a:pPr>
              <a:spcBef>
                <a:spcPct val="50000"/>
              </a:spcBef>
            </a:pPr>
            <a:endParaRPr lang="ru-RU" sz="1400" b="1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1042988" y="620713"/>
            <a:ext cx="64817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1257300" algn="l"/>
              </a:tabLst>
            </a:pPr>
            <a:r>
              <a:rPr lang="ru-RU" sz="2400" b="1" dirty="0"/>
              <a:t>САЙТЫ с которыми работаю: </a:t>
            </a:r>
          </a:p>
          <a:p>
            <a:pPr>
              <a:tabLst>
                <a:tab pos="1257300" algn="l"/>
              </a:tabLst>
            </a:pPr>
            <a:endParaRPr lang="ru-RU" sz="2400" b="1" dirty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ru-RU" sz="2400" b="1" dirty="0"/>
              <a:t>  </a:t>
            </a:r>
            <a:r>
              <a:rPr lang="en-US" sz="2400" b="1" dirty="0"/>
              <a:t>http://www</a:t>
            </a:r>
            <a:r>
              <a:rPr lang="ru-RU" sz="2400" b="1" dirty="0"/>
              <a:t>. </a:t>
            </a:r>
            <a:r>
              <a:rPr lang="en-US" sz="2400" b="1" dirty="0" err="1"/>
              <a:t>openclass</a:t>
            </a:r>
            <a:r>
              <a:rPr lang="ru-RU" sz="2400" b="1" dirty="0"/>
              <a:t>. </a:t>
            </a:r>
            <a:r>
              <a:rPr lang="en-US" sz="2400" b="1" dirty="0" err="1"/>
              <a:t>ru</a:t>
            </a:r>
            <a:r>
              <a:rPr lang="ru-RU" sz="2400" b="1" dirty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en-US" sz="2400" b="1" dirty="0"/>
              <a:t> </a:t>
            </a:r>
            <a:r>
              <a:rPr lang="ru-RU" sz="2400" b="1" dirty="0"/>
              <a:t> </a:t>
            </a:r>
            <a:r>
              <a:rPr lang="ru-RU" sz="2400" b="1" dirty="0">
                <a:hlinkClick r:id="rId3"/>
              </a:rPr>
              <a:t>http://festival.1september.ru</a:t>
            </a:r>
            <a:r>
              <a:rPr lang="ru-RU" sz="2400" b="1" dirty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ru-RU" sz="2400" b="1" dirty="0"/>
              <a:t>   </a:t>
            </a:r>
            <a:r>
              <a:rPr lang="en-US" sz="2400" b="1" dirty="0">
                <a:hlinkClick r:id="rId4"/>
              </a:rPr>
              <a:t>http</a:t>
            </a:r>
            <a:r>
              <a:rPr lang="ru-RU" sz="2400" b="1" dirty="0">
                <a:hlinkClick r:id="rId4"/>
              </a:rPr>
              <a:t>://</a:t>
            </a:r>
            <a:r>
              <a:rPr lang="en-US" sz="2400" b="1" dirty="0">
                <a:hlinkClick r:id="rId4"/>
              </a:rPr>
              <a:t>www</a:t>
            </a:r>
            <a:r>
              <a:rPr lang="ru-RU" sz="2400" b="1" dirty="0"/>
              <a:t>.  </a:t>
            </a:r>
            <a:r>
              <a:rPr lang="en-US" sz="2400" b="1" dirty="0"/>
              <a:t>pedsovet.ru</a:t>
            </a:r>
            <a:r>
              <a:rPr lang="ru-RU" sz="2400" b="1" dirty="0"/>
              <a:t>;</a:t>
            </a:r>
          </a:p>
          <a:p>
            <a:pPr lvl="1">
              <a:tabLst>
                <a:tab pos="1257300" algn="l"/>
              </a:tabLst>
            </a:pPr>
            <a:endParaRPr lang="ru-RU" sz="2400" b="1" dirty="0"/>
          </a:p>
          <a:p>
            <a:pPr lvl="1">
              <a:buFont typeface="Times New Roman" pitchFamily="18" charset="0"/>
              <a:buChar char="•"/>
              <a:tabLst>
                <a:tab pos="1257300" algn="l"/>
              </a:tabLst>
            </a:pPr>
            <a:r>
              <a:rPr lang="en-US" sz="2400" b="1" dirty="0"/>
              <a:t> </a:t>
            </a:r>
            <a:r>
              <a:rPr lang="ru-RU" sz="2400" b="1" dirty="0"/>
              <a:t>  </a:t>
            </a:r>
            <a:r>
              <a:rPr lang="en-US" sz="2400" b="1" dirty="0" err="1"/>
              <a:t>htt</a:t>
            </a:r>
            <a:r>
              <a:rPr lang="ru-RU" sz="2400" b="1" dirty="0"/>
              <a:t>://</a:t>
            </a:r>
            <a:r>
              <a:rPr lang="en-US" sz="2400" b="1" dirty="0"/>
              <a:t>geografij2010.ucoz.ru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750" y="1052513"/>
            <a:ext cx="2525713" cy="3671887"/>
          </a:xfrm>
          <a:prstGeom prst="rect">
            <a:avLst/>
          </a:prstGeom>
          <a:noFill/>
          <a:ln w="7632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2411413" y="115888"/>
            <a:ext cx="4752975" cy="398462"/>
          </a:xfrm>
          <a:prstGeom prst="rect">
            <a:avLst/>
          </a:prstGeom>
          <a:solidFill>
            <a:srgbClr val="FFFFFF"/>
          </a:solidFill>
          <a:ln w="76320">
            <a:solidFill>
              <a:srgbClr val="0000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ts val="1250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 dirty="0">
                <a:solidFill>
                  <a:srgbClr val="0000FF"/>
                </a:solidFill>
                <a:latin typeface="Verdana" pitchFamily="34" charset="0"/>
              </a:rPr>
              <a:t>Дидактические материалы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171450" y="-1543050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149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71863" y="1052513"/>
            <a:ext cx="2503487" cy="3600450"/>
          </a:xfrm>
          <a:prstGeom prst="rect">
            <a:avLst/>
          </a:prstGeom>
          <a:noFill/>
          <a:ln w="76320">
            <a:solidFill>
              <a:srgbClr val="0000FF"/>
            </a:solidFill>
            <a:miter lim="800000"/>
            <a:headEnd/>
            <a:tailEnd/>
          </a:ln>
        </p:spPr>
      </p:pic>
      <p:grpSp>
        <p:nvGrpSpPr>
          <p:cNvPr id="6150" name="Group 5"/>
          <p:cNvGrpSpPr>
            <a:grpSpLocks/>
          </p:cNvGrpSpPr>
          <p:nvPr/>
        </p:nvGrpSpPr>
        <p:grpSpPr bwMode="auto">
          <a:xfrm>
            <a:off x="6300788" y="1052513"/>
            <a:ext cx="2517775" cy="3600450"/>
            <a:chOff x="3969" y="663"/>
            <a:chExt cx="1586" cy="2266"/>
          </a:xfrm>
        </p:grpSpPr>
        <p:sp>
          <p:nvSpPr>
            <p:cNvPr id="6151" name="Rectangle 6"/>
            <p:cNvSpPr>
              <a:spLocks noChangeArrowheads="1"/>
            </p:cNvSpPr>
            <p:nvPr/>
          </p:nvSpPr>
          <p:spPr bwMode="auto">
            <a:xfrm>
              <a:off x="3969" y="663"/>
              <a:ext cx="1587" cy="2267"/>
            </a:xfrm>
            <a:prstGeom prst="rect">
              <a:avLst/>
            </a:prstGeom>
            <a:solidFill>
              <a:srgbClr val="FFFFFF"/>
            </a:solidFill>
            <a:ln w="76320">
              <a:solidFill>
                <a:srgbClr val="0000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52" name="WordArt 7"/>
            <p:cNvSpPr>
              <a:spLocks noChangeArrowheads="1" noChangeShapeType="1" noTextEdit="1"/>
            </p:cNvSpPr>
            <p:nvPr/>
          </p:nvSpPr>
          <p:spPr bwMode="auto">
            <a:xfrm>
              <a:off x="4004" y="761"/>
              <a:ext cx="1498" cy="7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 МОУ Ефремовская средняя общеобразовательная школа.</a:t>
              </a:r>
            </a:p>
          </p:txBody>
        </p:sp>
        <p:sp>
          <p:nvSpPr>
            <p:cNvPr id="6153" name="WordArt 8"/>
            <p:cNvSpPr>
              <a:spLocks noChangeArrowheads="1" noChangeShapeType="1" noTextEdit="1"/>
            </p:cNvSpPr>
            <p:nvPr/>
          </p:nvSpPr>
          <p:spPr bwMode="auto">
            <a:xfrm>
              <a:off x="4285" y="1253"/>
              <a:ext cx="1019" cy="69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Контрольные работы </a:t>
              </a:r>
            </a:p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и тестовые задания </a:t>
              </a:r>
            </a:p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по географии </a:t>
              </a:r>
            </a:p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6-9 классы.</a:t>
              </a:r>
            </a:p>
          </p:txBody>
        </p:sp>
        <p:sp>
          <p:nvSpPr>
            <p:cNvPr id="6154" name="WordArt 9"/>
            <p:cNvSpPr>
              <a:spLocks noChangeArrowheads="1" noChangeShapeType="1" noTextEdit="1"/>
            </p:cNvSpPr>
            <p:nvPr/>
          </p:nvSpPr>
          <p:spPr bwMode="auto">
            <a:xfrm>
              <a:off x="5006" y="2436"/>
              <a:ext cx="444" cy="24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Учитель:</a:t>
              </a:r>
            </a:p>
            <a:p>
              <a:pPr algn="ctr"/>
              <a:r>
                <a:rPr lang="ru-RU" sz="3600" b="1" kern="10"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latin typeface="Comic Sans MS"/>
                </a:rPr>
                <a:t>Шварц А.Е.</a:t>
              </a:r>
            </a:p>
          </p:txBody>
        </p:sp>
      </p:grpSp>
      <p:sp>
        <p:nvSpPr>
          <p:cNvPr id="2" name="Місце для нижнього колонтитула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0825" y="188913"/>
            <a:ext cx="3889375" cy="3165475"/>
          </a:xfrm>
          <a:prstGeom prst="rect">
            <a:avLst/>
          </a:prstGeom>
          <a:noFill/>
          <a:ln w="76200" cmpd="tri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635375" y="836613"/>
            <a:ext cx="5256213" cy="1277937"/>
          </a:xfrm>
          <a:prstGeom prst="rect">
            <a:avLst/>
          </a:prstGeom>
          <a:solidFill>
            <a:srgbClr val="003B76"/>
          </a:solidFill>
          <a:ln w="76320">
            <a:solidFill>
              <a:srgbClr val="66CCFF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1" dirty="0">
              <a:solidFill>
                <a:srgbClr val="FFFFFF"/>
              </a:solidFill>
            </a:endParaRPr>
          </a:p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1800" b="1" dirty="0">
                <a:solidFill>
                  <a:srgbClr val="FFFFFF"/>
                </a:solidFill>
              </a:rPr>
              <a:t>ВО ВРЕМЯ РАБОТЫ</a:t>
            </a:r>
          </a:p>
          <a:p>
            <a:pPr algn="ctr" eaLnBrk="0" hangingPunct="0">
              <a:spcBef>
                <a:spcPts val="1125"/>
              </a:spcBef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1800" b="1" dirty="0">
              <a:solidFill>
                <a:srgbClr val="FFFFFF"/>
              </a:solidFill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388" y="3625850"/>
            <a:ext cx="3960812" cy="2971800"/>
          </a:xfrm>
          <a:prstGeom prst="rect">
            <a:avLst/>
          </a:prstGeom>
          <a:noFill/>
          <a:ln w="76200" cmpd="tri">
            <a:solidFill>
              <a:srgbClr val="000066"/>
            </a:solidFill>
            <a:miter lim="800000"/>
            <a:headEnd/>
            <a:tailEnd/>
          </a:ln>
        </p:spPr>
      </p:pic>
      <p:pic>
        <p:nvPicPr>
          <p:cNvPr id="7173" name="Picture 8" descr="SDC1148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6100" y="3068638"/>
            <a:ext cx="4679950" cy="3508375"/>
          </a:xfrm>
          <a:prstGeom prst="rect">
            <a:avLst/>
          </a:prstGeom>
          <a:noFill/>
          <a:ln w="76200" cmpd="tri">
            <a:solidFill>
              <a:srgbClr val="000066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1120</Words>
  <Application>Microsoft Office PowerPoint</Application>
  <PresentationFormat>Екран (4:3)</PresentationFormat>
  <Paragraphs>147</Paragraphs>
  <Slides>5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5</vt:i4>
      </vt:variant>
    </vt:vector>
  </HeadingPairs>
  <TitlesOfParts>
    <vt:vector size="7" baseType="lpstr">
      <vt:lpstr>Оформление по умолчанию</vt:lpstr>
      <vt:lpstr>1_Оформление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44</cp:revision>
  <cp:lastPrinted>1601-01-01T00:00:00Z</cp:lastPrinted>
  <dcterms:created xsi:type="dcterms:W3CDTF">2012-02-05T17:05:34Z</dcterms:created>
  <dcterms:modified xsi:type="dcterms:W3CDTF">2014-12-29T08:42:46Z</dcterms:modified>
</cp:coreProperties>
</file>