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5" r:id="rId3"/>
    <p:sldId id="257" r:id="rId4"/>
    <p:sldId id="259" r:id="rId5"/>
    <p:sldId id="260" r:id="rId6"/>
    <p:sldId id="264" r:id="rId7"/>
    <p:sldId id="262" r:id="rId8"/>
    <p:sldId id="263" r:id="rId9"/>
    <p:sldId id="26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7288" autoAdjust="0"/>
  </p:normalViewPr>
  <p:slideViewPr>
    <p:cSldViewPr>
      <p:cViewPr varScale="1">
        <p:scale>
          <a:sx n="66" d="100"/>
          <a:sy n="66" d="100"/>
        </p:scale>
        <p:origin x="-18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59B03E-456D-4BC4-B82E-8F4A6307F92F}" type="datetimeFigureOut">
              <a:rPr lang="ru-RU"/>
              <a:pPr>
                <a:defRPr/>
              </a:pPr>
              <a:t>30.12.2014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B9BE96F-1EB7-4168-83F4-C82E5B90E51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16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z="2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R="0">
              <a:lnSpc>
                <a:spcPct val="90000"/>
              </a:lnSpc>
            </a:pPr>
            <a:r>
              <a:rPr lang="ru-RU" sz="1200" b="1" dirty="0" smtClean="0">
                <a:latin typeface="Segoe Print"/>
              </a:rPr>
              <a:t>Никитина С.М., учитель географии МОУ лицей №6 </a:t>
            </a:r>
          </a:p>
          <a:p>
            <a:pPr marR="0">
              <a:lnSpc>
                <a:spcPct val="90000"/>
              </a:lnSpc>
            </a:pPr>
            <a:r>
              <a:rPr lang="ru-RU" sz="1200" b="1" dirty="0" smtClean="0">
                <a:latin typeface="Segoe Print"/>
              </a:rPr>
              <a:t>г. Уфы РБ</a:t>
            </a:r>
            <a:endParaRPr lang="ru-RU" sz="1200" b="1" dirty="0" smtClean="0">
              <a:latin typeface="Segoe Print"/>
            </a:endParaRPr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187C1B-79F5-4079-AF4E-2325C3DA333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400" b="1" dirty="0" smtClean="0">
                <a:latin typeface="Segoe Print"/>
              </a:rPr>
              <a:t>Содержание</a:t>
            </a:r>
            <a:r>
              <a:rPr lang="ru-RU" dirty="0" smtClean="0"/>
              <a:t> </a:t>
            </a:r>
          </a:p>
          <a:p>
            <a:r>
              <a:rPr lang="ru-RU" sz="1200" b="1" dirty="0" smtClean="0"/>
              <a:t>Географическое положение</a:t>
            </a:r>
          </a:p>
          <a:p>
            <a:r>
              <a:rPr lang="ru-RU" sz="1200" b="1" dirty="0" smtClean="0"/>
              <a:t>Общие сведения о Байкале</a:t>
            </a:r>
          </a:p>
          <a:p>
            <a:r>
              <a:rPr lang="ru-RU" sz="1200" b="1" dirty="0" smtClean="0"/>
              <a:t>Байкал – озеро или море?</a:t>
            </a:r>
          </a:p>
          <a:p>
            <a:r>
              <a:rPr lang="ru-RU" sz="1200" b="1" dirty="0" smtClean="0"/>
              <a:t>Флора и фауна озера</a:t>
            </a:r>
          </a:p>
          <a:p>
            <a:r>
              <a:rPr lang="ru-RU" sz="1200" b="1" dirty="0" smtClean="0"/>
              <a:t>Экологические проблемы </a:t>
            </a:r>
          </a:p>
          <a:p>
            <a:r>
              <a:rPr lang="ru-RU" sz="1200" b="1" dirty="0" smtClean="0"/>
              <a:t>А знаешь ли ты?..</a:t>
            </a:r>
          </a:p>
          <a:p>
            <a:r>
              <a:rPr lang="ru-RU" sz="1200" b="1" dirty="0" smtClean="0"/>
              <a:t>Вспомни, что такое…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9BE96F-1EB7-4168-83F4-C82E5B90E51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46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Географическое</a:t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 положение озера</a:t>
            </a:r>
          </a:p>
          <a:p>
            <a:pPr algn="just"/>
            <a:r>
              <a:rPr lang="ru-RU" sz="1200" b="1" dirty="0" smtClean="0"/>
              <a:t>Величайшее из древних  озер, находится в Евразии. Пресное озеро на горном юге Восточной Сибири, разделяет пояс гор на Прибайкалье и Забайкалье. Находится в глубоком разломе земной коры. Окружают хребты  – Приморский, </a:t>
            </a:r>
            <a:r>
              <a:rPr lang="ru-RU" sz="1200" b="1" dirty="0" err="1" smtClean="0"/>
              <a:t>Хамар</a:t>
            </a:r>
            <a:r>
              <a:rPr lang="ru-RU" sz="1200" b="1" dirty="0" smtClean="0"/>
              <a:t> - </a:t>
            </a:r>
            <a:r>
              <a:rPr lang="ru-RU" sz="1200" b="1" dirty="0" err="1" smtClean="0"/>
              <a:t>Дабан</a:t>
            </a:r>
            <a:r>
              <a:rPr lang="ru-RU" sz="1200" b="1" dirty="0" smtClean="0"/>
              <a:t>, Байкальский, </a:t>
            </a:r>
            <a:r>
              <a:rPr lang="ru-RU" sz="1200" b="1" dirty="0" err="1" smtClean="0"/>
              <a:t>Ухан-Бургасы</a:t>
            </a:r>
            <a:r>
              <a:rPr lang="ru-RU" sz="1200" b="1" dirty="0" smtClean="0"/>
              <a:t>, Баргузин-</a:t>
            </a:r>
            <a:r>
              <a:rPr lang="ru-RU" sz="1200" b="1" dirty="0" err="1" smtClean="0"/>
              <a:t>ский</a:t>
            </a:r>
            <a:r>
              <a:rPr lang="ru-RU" sz="1200" b="1" dirty="0" smtClean="0"/>
              <a:t>. Котловине около 25 млн. лет. Бывают землетрясения. Добывают полиметаллы, гранит, олово, мрамор, медь.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9BE96F-1EB7-4168-83F4-C82E5B90E51C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686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Чистой-чистой хрустальной чашей </a:t>
            </a:r>
            <a:b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Он лежит меж обрывистых скал,</a:t>
            </a:r>
            <a:b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Голубая жемчужина наша,</a:t>
            </a:r>
            <a:b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Легендарное море Байкал!</a:t>
            </a:r>
          </a:p>
          <a:p>
            <a:pPr algn="just"/>
            <a:r>
              <a:rPr lang="ru-RU" sz="1200" b="1" dirty="0" smtClean="0"/>
              <a:t>Озеро находится на высоте 456 м. Самое глубокое в мире – 1620 м. Длина 636 км, ширина - от 23 до 76 км. Впадает 336 рек (самая  крупная – Селенга), вытекает одна – Ангара. В акватории  озера 27 островов, самый крупный – Ольхон. Только на Байкале дуют </a:t>
            </a:r>
            <a:r>
              <a:rPr lang="ru-RU" sz="1200" b="1" dirty="0" err="1" smtClean="0"/>
              <a:t>култук</a:t>
            </a:r>
            <a:r>
              <a:rPr lang="ru-RU" sz="1200" b="1" dirty="0" smtClean="0"/>
              <a:t>, баргузин, </a:t>
            </a:r>
            <a:r>
              <a:rPr lang="ru-RU" sz="1200" b="1" dirty="0" err="1" smtClean="0"/>
              <a:t>сарма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верховик</a:t>
            </a:r>
            <a:r>
              <a:rPr lang="ru-RU" sz="1200" b="1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9BE96F-1EB7-4168-83F4-C82E5B90E51C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082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>
                <a:latin typeface="Segoe Print"/>
              </a:rPr>
              <a:t>В его блистающем просторе,</a:t>
            </a:r>
            <a:br>
              <a:rPr lang="ru-RU" sz="1200" dirty="0" smtClean="0">
                <a:latin typeface="Segoe Print"/>
              </a:rPr>
            </a:br>
            <a:r>
              <a:rPr lang="ru-RU" sz="1200" dirty="0" smtClean="0">
                <a:latin typeface="Segoe Print"/>
              </a:rPr>
              <a:t>В глубинной толще вековой,</a:t>
            </a:r>
            <a:br>
              <a:rPr lang="ru-RU" sz="1200" dirty="0" smtClean="0">
                <a:latin typeface="Segoe Print"/>
              </a:rPr>
            </a:br>
            <a:r>
              <a:rPr lang="ru-RU" sz="1200" dirty="0" smtClean="0">
                <a:latin typeface="Segoe Print"/>
              </a:rPr>
              <a:t>В его повадках – облик моря</a:t>
            </a:r>
            <a:br>
              <a:rPr lang="ru-RU" sz="1200" dirty="0" smtClean="0">
                <a:latin typeface="Segoe Print"/>
              </a:rPr>
            </a:br>
            <a:r>
              <a:rPr lang="ru-RU" sz="1200" dirty="0" smtClean="0">
                <a:latin typeface="Segoe Print"/>
              </a:rPr>
              <a:t>И отзыв в говоре морской.</a:t>
            </a:r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Когда-то Байкал входил в систему водоемов Забайкалья и Дальнего Востока, которая соединялась с океаном. Уникальность  озера подчеркивают названия  на разных языках: </a:t>
            </a:r>
            <a:r>
              <a:rPr lang="ru-RU" sz="1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Золотое озеро – 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по-алтайски, </a:t>
            </a:r>
            <a:r>
              <a:rPr lang="ru-RU" sz="1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Северное море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по-китайски, </a:t>
            </a:r>
            <a:r>
              <a:rPr lang="ru-RU" sz="1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Огненное озеро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и </a:t>
            </a:r>
            <a:r>
              <a:rPr lang="ru-RU" sz="12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Далай</a:t>
            </a:r>
            <a:r>
              <a:rPr lang="ru-RU" sz="1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море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по-бурятски, </a:t>
            </a:r>
            <a:r>
              <a:rPr lang="ru-RU" sz="1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Богатое море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по-якутски, </a:t>
            </a:r>
            <a:r>
              <a:rPr lang="ru-RU" sz="1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Лама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по-эвенски.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9BE96F-1EB7-4168-83F4-C82E5B90E51C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192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Байкал –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бесценный дар природы –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да будет вечен на Земле!</a:t>
            </a:r>
            <a:endParaRPr lang="ru-RU" dirty="0" smtClean="0"/>
          </a:p>
          <a:p>
            <a:pPr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Флора и фауна  богата и разнообразна, около 18000 видов, большая часть – эндемики (байкальская нерпа, бычки, живородящая рыба голомянка). На таежных склонах кедры, среди которых живут маралы, медведи, лоси, белки. Лекарственные травы, ягоды. Всемирно известен </a:t>
            </a:r>
            <a:r>
              <a:rPr lang="ru-RU" sz="12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баргузинский</a:t>
            </a:r>
            <a:r>
              <a:rPr lang="ru-RU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соболь. В 1916 году создан первый в России соболиный заповедник.</a:t>
            </a:r>
            <a:endParaRPr lang="ru-RU" sz="1200" b="1" dirty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6DC6BB-962D-4FA5-9A7A-CA2F746AE96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>
                <a:latin typeface="Segoe Print"/>
              </a:rPr>
              <a:t>С тревогой смотрю я в завтрашний день:</a:t>
            </a:r>
            <a:br>
              <a:rPr lang="ru-RU" sz="1200" dirty="0" smtClean="0">
                <a:latin typeface="Segoe Print"/>
              </a:rPr>
            </a:br>
            <a:r>
              <a:rPr lang="ru-RU" sz="1200" dirty="0" smtClean="0">
                <a:latin typeface="Segoe Print"/>
              </a:rPr>
              <a:t>Будут ли жить там омуль, тюлень?</a:t>
            </a:r>
            <a:br>
              <a:rPr lang="ru-RU" sz="1200" dirty="0" smtClean="0">
                <a:latin typeface="Segoe Print"/>
              </a:rPr>
            </a:br>
            <a:r>
              <a:rPr lang="ru-RU" sz="1200" dirty="0" smtClean="0">
                <a:latin typeface="Segoe Print"/>
              </a:rPr>
              <a:t>Как сохранить заповедное озеро,</a:t>
            </a:r>
            <a:br>
              <a:rPr lang="ru-RU" sz="1200" dirty="0" smtClean="0">
                <a:latin typeface="Segoe Print"/>
              </a:rPr>
            </a:br>
            <a:r>
              <a:rPr lang="ru-RU" sz="1200" dirty="0" smtClean="0">
                <a:latin typeface="Segoe Print"/>
              </a:rPr>
              <a:t>Чтоб его воды не «</a:t>
            </a:r>
            <a:r>
              <a:rPr lang="ru-RU" sz="1200" dirty="0" err="1" smtClean="0">
                <a:latin typeface="Segoe Print"/>
              </a:rPr>
              <a:t>целлюлозило</a:t>
            </a:r>
            <a:r>
              <a:rPr lang="ru-RU" sz="1200" dirty="0" smtClean="0">
                <a:latin typeface="Segoe Print"/>
              </a:rPr>
              <a:t>»…</a:t>
            </a:r>
            <a:endParaRPr lang="ru-RU" sz="1050" dirty="0" smtClean="0">
              <a:latin typeface="Segoe Print"/>
            </a:endParaRPr>
          </a:p>
          <a:p>
            <a:pPr algn="just"/>
            <a:r>
              <a:rPr lang="ru-RU" sz="1200" dirty="0" smtClean="0"/>
              <a:t>Байкал – это особый, </a:t>
            </a:r>
            <a:r>
              <a:rPr lang="ru-RU" sz="1200" dirty="0" err="1" smtClean="0"/>
              <a:t>слож-ный</a:t>
            </a:r>
            <a:r>
              <a:rPr lang="ru-RU" sz="1200" dirty="0" smtClean="0"/>
              <a:t> природный комплекс. Малейшее нарушение </a:t>
            </a:r>
            <a:r>
              <a:rPr lang="ru-RU" sz="1200" dirty="0" err="1" smtClean="0"/>
              <a:t>взаи-мосвязей</a:t>
            </a:r>
            <a:r>
              <a:rPr lang="ru-RU" sz="1200" dirty="0" smtClean="0"/>
              <a:t> изменит весь комплекс. С постройкой Иркутской ГЭС уровень во-</a:t>
            </a:r>
            <a:r>
              <a:rPr lang="ru-RU" sz="1200" dirty="0" err="1" smtClean="0"/>
              <a:t>ды</a:t>
            </a:r>
            <a:r>
              <a:rPr lang="ru-RU" sz="1200" dirty="0" smtClean="0"/>
              <a:t> поднялся на 1 м, она </a:t>
            </a:r>
            <a:r>
              <a:rPr lang="ru-RU" sz="1200" dirty="0" err="1" smtClean="0"/>
              <a:t>по-мутнела</a:t>
            </a:r>
            <a:r>
              <a:rPr lang="ru-RU" sz="1200" dirty="0" smtClean="0"/>
              <a:t>. Молевой сплав </a:t>
            </a:r>
            <a:r>
              <a:rPr lang="ru-RU" sz="1200" dirty="0" err="1" smtClean="0"/>
              <a:t>ле-са</a:t>
            </a:r>
            <a:r>
              <a:rPr lang="ru-RU" sz="1200" dirty="0" smtClean="0"/>
              <a:t> запрещен из-за гниющей древесины. Загрязняют и целлюлозно-бумажные комбинаты, несмотря на очистные сооружения. Не-организованные туристы и большое количество мотор-</a:t>
            </a:r>
            <a:r>
              <a:rPr lang="ru-RU" sz="1200" dirty="0" err="1" smtClean="0"/>
              <a:t>ных</a:t>
            </a:r>
            <a:r>
              <a:rPr lang="ru-RU" sz="1200" dirty="0" smtClean="0"/>
              <a:t> лодок тоже проблема.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9BE96F-1EB7-4168-83F4-C82E5B90E51C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572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Segoe Print"/>
              </a:rPr>
              <a:t>А знаешь ли ты, что…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Волга – матушка, а Байкал – батюшка!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Людям Земли воды из озера хватит почти на 40 лет.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В поселке Листвянка – Лимнологический институт РАН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На Байкале 174 мыса насчитал  И.Д. Черский.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У Байкала есть свой дух – Бурхан и Шаманский камень.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На Байкале есть Большие Коты и Покойники (поселки).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У Байкала есть Внучка и Бабушка (бухты).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У Байкала есть свой «дворник» – рачок </a:t>
            </a:r>
            <a:r>
              <a:rPr lang="ru-RU" sz="1200" b="1" dirty="0" err="1" smtClean="0">
                <a:solidFill>
                  <a:schemeClr val="accent2">
                    <a:lumMod val="50000"/>
                  </a:schemeClr>
                </a:solidFill>
              </a:rPr>
              <a:t>эпишура</a:t>
            </a: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Байкал – объект Всемирного Наследия ЮНЕСКО.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9BE96F-1EB7-4168-83F4-C82E5B90E51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992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 Вспомни, что такое…</a:t>
            </a:r>
            <a:r>
              <a:rPr lang="ru-RU" sz="1200" b="1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1200" b="1" smtClean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200" b="1" u="sng" smtClean="0">
                <a:solidFill>
                  <a:srgbClr val="FF0000"/>
                </a:solidFill>
                <a:latin typeface="Segoe Print" pitchFamily="2" charset="0"/>
              </a:rPr>
              <a:t>1620</a:t>
            </a:r>
            <a:r>
              <a:rPr lang="ru-RU" sz="1200" b="1" smtClean="0">
                <a:latin typeface="Segoe Print" pitchFamily="2" charset="0"/>
              </a:rPr>
              <a:t>, </a:t>
            </a:r>
            <a:r>
              <a:rPr lang="ru-RU" sz="1200" b="1" smtClean="0">
                <a:solidFill>
                  <a:srgbClr val="00B0F0"/>
                </a:solidFill>
                <a:latin typeface="Segoe Print" pitchFamily="2" charset="0"/>
              </a:rPr>
              <a:t>Ангара</a:t>
            </a:r>
            <a:r>
              <a:rPr lang="ru-RU" sz="1200" b="1" smtClean="0">
                <a:latin typeface="Segoe Print" pitchFamily="2" charset="0"/>
              </a:rPr>
              <a:t>,</a:t>
            </a:r>
            <a:r>
              <a:rPr lang="ru-RU" sz="1200" b="1" smtClean="0">
                <a:solidFill>
                  <a:srgbClr val="996633"/>
                </a:solidFill>
                <a:latin typeface="Segoe Print" pitchFamily="2" charset="0"/>
              </a:rPr>
              <a:t> 27</a:t>
            </a:r>
            <a:r>
              <a:rPr lang="ru-RU" sz="1200" b="1" smtClean="0">
                <a:latin typeface="Segoe Print" pitchFamily="2" charset="0"/>
              </a:rPr>
              <a:t>, </a:t>
            </a:r>
            <a:r>
              <a:rPr lang="ru-RU" sz="1200" b="1" smtClean="0">
                <a:solidFill>
                  <a:srgbClr val="00B050"/>
                </a:solidFill>
                <a:latin typeface="Segoe Print" pitchFamily="2" charset="0"/>
              </a:rPr>
              <a:t>кедр</a:t>
            </a:r>
            <a:r>
              <a:rPr lang="ru-RU" sz="1200" b="1" smtClean="0">
                <a:latin typeface="Segoe Print" pitchFamily="2" charset="0"/>
              </a:rPr>
              <a:t>, </a:t>
            </a:r>
            <a:r>
              <a:rPr lang="ru-RU" sz="1200" b="1" smtClean="0">
                <a:solidFill>
                  <a:srgbClr val="996633"/>
                </a:solidFill>
                <a:latin typeface="Segoe Print" pitchFamily="2" charset="0"/>
              </a:rPr>
              <a:t>Ольхон</a:t>
            </a:r>
            <a:r>
              <a:rPr lang="ru-RU" sz="1200" b="1" smtClean="0">
                <a:latin typeface="Segoe Print" pitchFamily="2" charset="0"/>
              </a:rPr>
              <a:t>,</a:t>
            </a:r>
            <a:r>
              <a:rPr lang="ru-RU" sz="1200" b="1" smtClean="0">
                <a:solidFill>
                  <a:srgbClr val="00B0F0"/>
                </a:solidFill>
                <a:latin typeface="Segoe Print" pitchFamily="2" charset="0"/>
              </a:rPr>
              <a:t> 336</a:t>
            </a:r>
            <a:r>
              <a:rPr lang="ru-RU" sz="1200" b="1" smtClean="0">
                <a:latin typeface="Segoe Print" pitchFamily="2" charset="0"/>
              </a:rPr>
              <a:t>, Сибирь, </a:t>
            </a:r>
            <a:r>
              <a:rPr lang="ru-RU" sz="1200" b="1" smtClean="0">
                <a:solidFill>
                  <a:srgbClr val="00B0F0"/>
                </a:solidFill>
                <a:latin typeface="Segoe Print" pitchFamily="2" charset="0"/>
              </a:rPr>
              <a:t>голомянка</a:t>
            </a:r>
            <a:r>
              <a:rPr lang="ru-RU" sz="1200" b="1" smtClean="0">
                <a:latin typeface="Segoe Print" pitchFamily="2" charset="0"/>
              </a:rPr>
              <a:t>, </a:t>
            </a:r>
            <a:r>
              <a:rPr lang="ru-RU" sz="1200" b="1" smtClean="0">
                <a:solidFill>
                  <a:srgbClr val="00B050"/>
                </a:solidFill>
                <a:latin typeface="Segoe Print" pitchFamily="2" charset="0"/>
              </a:rPr>
              <a:t>1800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9BE96F-1EB7-4168-83F4-C82E5B90E51C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57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A5AEC-E427-49F2-B2DD-A1487BE39ACE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E64D2-64FE-4255-937E-6A591ED768EA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DF9BB-CA4A-4335-92FD-9B645397CA7B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DF8EF-DB40-408C-8842-98D2C07062D8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F0871-8683-4056-917B-32BA8F49BE54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6151D-5BB9-40C1-A9EF-C876C1D2AA6D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025F2-66F7-4D2A-ADCD-4B06E239B083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0C794-C240-483D-8260-056BD5AACA8D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B78A5-0211-4E47-9AC3-66CE750B8B10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56E5C-427A-4D0D-AC8E-7AC8D88F6FD0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E7874-835A-4E09-9DF3-AA8182AB094B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E05C6-06B3-435D-A39E-5126DB03722F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A9BF9-96C4-411C-83BD-031424B3A8D1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FCFA9-86FA-4858-B02C-9F64B566DD81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3F87C-3CE9-4048-8E0A-2F68BE09CFD5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294D5-5B3C-4C47-94DB-D5CF0A622801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ECCC9-6509-4786-85FF-BF457595E3B0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55EF8-2717-4B14-BB38-A27B49E9B561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63232-C31F-40FF-98DF-0C96C88A21B1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3083B-2000-472B-9E57-1EB548996860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B66B7-2ACD-4B84-8518-00AA181FFBEC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9AD6B-0A28-481B-B2AC-71DEA00ABFA4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D1431D-3A89-405B-9421-09818A114BCE}" type="datetime1">
              <a:rPr lang="ru-RU" smtClean="0"/>
              <a:t>30.12.2014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D85359-66F1-44C4-81EC-BFC4CE2F8EE8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ransition spd="slow">
    <p:newsflash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13.jpeg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401638" y="762000"/>
            <a:ext cx="8248650" cy="3260725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071938" y="4214813"/>
            <a:ext cx="4286250" cy="1781175"/>
          </a:xfrm>
        </p:spPr>
        <p:txBody>
          <a:bodyPr>
            <a:normAutofit/>
          </a:bodyPr>
          <a:lstStyle/>
          <a:p>
            <a:pPr marR="0">
              <a:lnSpc>
                <a:spcPct val="90000"/>
              </a:lnSpc>
            </a:pPr>
            <a:r>
              <a:rPr lang="ru-RU" sz="2800" b="1" dirty="0" smtClean="0">
                <a:latin typeface="Segoe Print"/>
              </a:rPr>
              <a:t>Никитина С.М., учитель географии МОУ лицей №6 </a:t>
            </a:r>
          </a:p>
          <a:p>
            <a:pPr marR="0">
              <a:lnSpc>
                <a:spcPct val="90000"/>
              </a:lnSpc>
            </a:pPr>
            <a:r>
              <a:rPr lang="ru-RU" sz="2800" b="1" dirty="0" smtClean="0">
                <a:latin typeface="Segoe Print"/>
              </a:rPr>
              <a:t>г. Уфы РБ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6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938212"/>
          </a:xfrm>
        </p:spPr>
        <p:txBody>
          <a:bodyPr/>
          <a:lstStyle/>
          <a:p>
            <a:pPr algn="ctr"/>
            <a:r>
              <a:rPr lang="ru-RU" sz="5400" b="1" dirty="0" smtClean="0">
                <a:latin typeface="Segoe Print"/>
              </a:rPr>
              <a:t>Содержание</a:t>
            </a:r>
            <a:r>
              <a:rPr lang="ru-RU" dirty="0" smtClean="0"/>
              <a:t> </a:t>
            </a:r>
          </a:p>
        </p:txBody>
      </p:sp>
      <p:sp>
        <p:nvSpPr>
          <p:cNvPr id="16386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Географическое положение</a:t>
            </a:r>
          </a:p>
          <a:p>
            <a:r>
              <a:rPr lang="ru-RU" sz="3200" b="1" dirty="0" smtClean="0"/>
              <a:t>Общие сведения о Байкале</a:t>
            </a:r>
          </a:p>
          <a:p>
            <a:r>
              <a:rPr lang="ru-RU" sz="3200" b="1" dirty="0" smtClean="0"/>
              <a:t>Байкал – озеро или море?</a:t>
            </a:r>
          </a:p>
          <a:p>
            <a:r>
              <a:rPr lang="ru-RU" sz="3200" b="1" dirty="0" smtClean="0"/>
              <a:t>Флора и фауна озера</a:t>
            </a:r>
          </a:p>
          <a:p>
            <a:r>
              <a:rPr lang="ru-RU" sz="3200" b="1" dirty="0" smtClean="0"/>
              <a:t>Экологические проблемы </a:t>
            </a:r>
          </a:p>
          <a:p>
            <a:r>
              <a:rPr lang="ru-RU" sz="3200" b="1" dirty="0" smtClean="0"/>
              <a:t>А знаешь ли ты?..</a:t>
            </a:r>
          </a:p>
          <a:p>
            <a:r>
              <a:rPr lang="ru-RU" sz="3200" b="1" dirty="0" smtClean="0"/>
              <a:t>Вспомни, что такое…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5" y="285750"/>
            <a:ext cx="3000375" cy="928688"/>
          </a:xfrm>
          <a:blipFill>
            <a:blip r:embed="rId3"/>
            <a:tile tx="0" ty="0" sx="100000" sy="100000" flip="none" algn="tl"/>
          </a:blipFill>
          <a:ln cap="rnd" cmpd="dbl">
            <a:prstDash val="sysDot"/>
            <a:bevel/>
          </a:ln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Географическое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 положение озера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17410" name="Рисунок 4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17411" name="Picture 2" descr="C:\Users\1\Desktop\8 класс\байкал фото\centr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28548">
            <a:off x="3051175" y="336550"/>
            <a:ext cx="5762625" cy="567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Текст 5"/>
          <p:cNvSpPr>
            <a:spLocks noGrp="1"/>
          </p:cNvSpPr>
          <p:nvPr>
            <p:ph type="body" sz="half" idx="2"/>
          </p:nvPr>
        </p:nvSpPr>
        <p:spPr>
          <a:xfrm>
            <a:off x="142875" y="1285875"/>
            <a:ext cx="3000375" cy="5000625"/>
          </a:xfrm>
          <a:blipFill dpi="0" rotWithShape="1">
            <a:blip r:embed="rId5"/>
            <a:srcRect/>
            <a:tile tx="0" ty="0" sx="100000" sy="100000" flip="none" algn="tl"/>
          </a:blipFill>
        </p:spPr>
        <p:txBody>
          <a:bodyPr/>
          <a:lstStyle/>
          <a:p>
            <a:pPr algn="just"/>
            <a:r>
              <a:rPr lang="ru-RU" sz="1800" b="1" dirty="0" smtClean="0"/>
              <a:t>Величайшее из древних  озер, находится в Евразии. Пресное озеро на горном юге Восточной Сибири, разделяет пояс гор на Прибайкалье и Забайкалье. Находится в глубоком разломе земной коры. Окружают хребты  – Приморский, </a:t>
            </a:r>
            <a:r>
              <a:rPr lang="ru-RU" sz="1800" b="1" dirty="0" err="1" smtClean="0"/>
              <a:t>Хамар</a:t>
            </a:r>
            <a:r>
              <a:rPr lang="ru-RU" sz="1800" b="1" dirty="0" smtClean="0"/>
              <a:t> - </a:t>
            </a:r>
            <a:r>
              <a:rPr lang="ru-RU" sz="1800" b="1" dirty="0" err="1" smtClean="0"/>
              <a:t>Дабан</a:t>
            </a:r>
            <a:r>
              <a:rPr lang="ru-RU" sz="1800" b="1" dirty="0" smtClean="0"/>
              <a:t>, Байкальский, </a:t>
            </a:r>
            <a:r>
              <a:rPr lang="ru-RU" sz="1800" b="1" dirty="0" err="1" smtClean="0"/>
              <a:t>Ухан-Бургасы</a:t>
            </a:r>
            <a:r>
              <a:rPr lang="ru-RU" sz="1800" b="1" dirty="0" smtClean="0"/>
              <a:t>, Баргузин-</a:t>
            </a:r>
            <a:r>
              <a:rPr lang="ru-RU" sz="1800" b="1" dirty="0" err="1" smtClean="0"/>
              <a:t>ский</a:t>
            </a:r>
            <a:r>
              <a:rPr lang="ru-RU" sz="1800" b="1" dirty="0" smtClean="0"/>
              <a:t>. Котловине около 25 млн. лет. Бывают землетрясения. Добывают полиметаллы, гранит, олово, мрамор, медь.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2857500" cy="2214562"/>
          </a:xfrm>
          <a:blipFill>
            <a:blip r:embed="rId3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Чистой-чистой хрустальной чашей 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Он лежит меж обрывистых скал,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Голубая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 жемчужина наша,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Легендарное море Байкал!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18434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18435" name="Picture 2" descr="C:\Users\1\Desktop\8 класс\байкал фото\178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01010">
            <a:off x="3049588" y="474663"/>
            <a:ext cx="5422900" cy="547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Текст 2"/>
          <p:cNvSpPr>
            <a:spLocks noGrp="1"/>
          </p:cNvSpPr>
          <p:nvPr>
            <p:ph type="body" sz="half" idx="2"/>
          </p:nvPr>
        </p:nvSpPr>
        <p:spPr>
          <a:xfrm>
            <a:off x="214313" y="2500313"/>
            <a:ext cx="2857500" cy="3857625"/>
          </a:xfrm>
          <a:blipFill dpi="0" rotWithShape="1">
            <a:blip r:embed="rId5"/>
            <a:srcRect/>
            <a:tile tx="0" ty="0" sx="100000" sy="100000" flip="none" algn="tl"/>
          </a:blipFill>
        </p:spPr>
        <p:txBody>
          <a:bodyPr/>
          <a:lstStyle/>
          <a:p>
            <a:pPr algn="just"/>
            <a:r>
              <a:rPr lang="ru-RU" sz="1800" b="1" dirty="0" smtClean="0"/>
              <a:t>Озеро находится на высоте 456 м. Самое глубокое в мире – 1620 м. Длина 636 км, ширина - от 23 до 76 км. Впадает 336 рек (самая  крупная – Селенга), вытекает одна – Ангара. В акватории  озера 27 островов, самый крупный – Ольхон. Только на Байкале дуют </a:t>
            </a:r>
            <a:r>
              <a:rPr lang="ru-RU" sz="1800" b="1" dirty="0" err="1" smtClean="0"/>
              <a:t>култук</a:t>
            </a:r>
            <a:r>
              <a:rPr lang="ru-RU" sz="1800" b="1" dirty="0" smtClean="0"/>
              <a:t>, баргузин, </a:t>
            </a:r>
            <a:r>
              <a:rPr lang="ru-RU" sz="1800" b="1" dirty="0" err="1" smtClean="0"/>
              <a:t>сарма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верховик</a:t>
            </a:r>
            <a:r>
              <a:rPr lang="ru-RU" sz="1800" b="1" dirty="0" smtClean="0"/>
              <a:t>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3000375" cy="2214563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sz="1800" dirty="0" smtClean="0">
                <a:latin typeface="Segoe Print"/>
              </a:rPr>
              <a:t>В его блистающем просторе,</a:t>
            </a:r>
            <a:br>
              <a:rPr lang="ru-RU" sz="1800" dirty="0" smtClean="0">
                <a:latin typeface="Segoe Print"/>
              </a:rPr>
            </a:br>
            <a:r>
              <a:rPr lang="ru-RU" sz="1800" dirty="0" smtClean="0">
                <a:latin typeface="Segoe Print"/>
              </a:rPr>
              <a:t>В глубинной толще вековой,</a:t>
            </a:r>
            <a:br>
              <a:rPr lang="ru-RU" sz="1800" dirty="0" smtClean="0">
                <a:latin typeface="Segoe Print"/>
              </a:rPr>
            </a:br>
            <a:r>
              <a:rPr lang="ru-RU" sz="1800" dirty="0" smtClean="0">
                <a:latin typeface="Segoe Print"/>
              </a:rPr>
              <a:t>В его повадках – облик моря</a:t>
            </a:r>
            <a:br>
              <a:rPr lang="ru-RU" sz="1800" dirty="0" smtClean="0">
                <a:latin typeface="Segoe Print"/>
              </a:rPr>
            </a:br>
            <a:r>
              <a:rPr lang="ru-RU" sz="1800" dirty="0" smtClean="0">
                <a:latin typeface="Segoe Print"/>
              </a:rPr>
              <a:t>И отзыв в говоре морской.</a:t>
            </a:r>
          </a:p>
        </p:txBody>
      </p:sp>
      <p:sp>
        <p:nvSpPr>
          <p:cNvPr id="19458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19459" name="Picture 4" descr="C:\Users\1\Desktop\8 класс\байкал фото\61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13535">
            <a:off x="3044825" y="476250"/>
            <a:ext cx="5634038" cy="541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1\Desktop\8 класс\байкал фото\54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39358">
            <a:off x="2892425" y="479425"/>
            <a:ext cx="5838825" cy="54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2875" y="2428875"/>
            <a:ext cx="3000375" cy="4143375"/>
          </a:xfrm>
          <a:blipFill>
            <a:blip r:embed="rId6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Когда-то Байкал входил в систему водоемов Забайкалья и Дальнего Востока, которая соединялась с океаном. Уникальность  озера подчеркивают названия  на разных языках: 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Золотое озеро – </a:t>
            </a:r>
            <a:r>
              <a:rPr lang="ru-RU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по-алтайски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Северное море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по-китайски, 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Огненное озеро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и </a:t>
            </a:r>
            <a:r>
              <a:rPr lang="ru-RU" sz="18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Далай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море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по-бурятски, 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Богатое море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по-якутски, 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Лама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</a:t>
            </a:r>
            <a:r>
              <a:rPr lang="ru-RU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по-эвенски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ru-RU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75" y="214313"/>
            <a:ext cx="2857500" cy="1500187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Байкал –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бесценный дар природы –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да будет вечен на Земле!</a:t>
            </a:r>
            <a:endParaRPr lang="ru-RU" dirty="0"/>
          </a:p>
        </p:txBody>
      </p:sp>
      <p:sp>
        <p:nvSpPr>
          <p:cNvPr id="20482" name="Рисунок 5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0483" name="Picture 5" descr="C:\Users\1\Desktop\8 класс\байкал фото2\голомянка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92949">
            <a:off x="5073650" y="4681538"/>
            <a:ext cx="337185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C:\Users\1\Desktop\8 класс\байкал фото2\омуль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72628">
            <a:off x="3360738" y="355600"/>
            <a:ext cx="2595562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C:\Users\1\Desktop\8 класс\байкал фото2\нерпа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33701">
            <a:off x="3013075" y="4060825"/>
            <a:ext cx="218916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1" descr="C:\Users\1\Desktop\8 класс\байкал фото2\martzib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473361">
            <a:off x="5880100" y="633413"/>
            <a:ext cx="3070225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4" descr="C:\Users\1\Desktop\8 класс\байкал фото2\нерпа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435347">
            <a:off x="6337300" y="3281363"/>
            <a:ext cx="2298700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9" descr="C:\Users\1\Desktop\8 класс\байкал фото2\кедр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43438" y="2214563"/>
            <a:ext cx="17875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0" descr="C:\Users\1\Desktop\8 класс\байкал фото2\sable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392744">
            <a:off x="3192463" y="2057400"/>
            <a:ext cx="17367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8" descr="C:\Users\1\Desktop\8 класс\байкал фото2\голомянка3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349929">
            <a:off x="3052763" y="2957513"/>
            <a:ext cx="2011362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42875" y="1785938"/>
            <a:ext cx="2928938" cy="4572000"/>
          </a:xfrm>
          <a:blipFill>
            <a:blip r:embed="rId12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Флора и фауна  богата и разнообразна, около 18000 видов, большая часть – эндемики (байкальская нерпа, бычки, живородящая рыба голомянка). На таежных склонах кедры, среди которых живут маралы, медведи, лоси, белки. Лекарственные травы, ягоды. Всемирно известен </a:t>
            </a:r>
            <a:r>
              <a:rPr lang="ru-RU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баргузинский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соболь. В 1916 году создан первый в России соболиный заповедник.</a:t>
            </a:r>
            <a:endParaRPr lang="ru-RU" sz="18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214313" y="285750"/>
            <a:ext cx="2643187" cy="2000250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sz="1600" dirty="0" smtClean="0">
                <a:latin typeface="Segoe Print"/>
              </a:rPr>
              <a:t>С тревогой смотрю я в завтрашний день:</a:t>
            </a:r>
            <a:br>
              <a:rPr lang="ru-RU" sz="1600" dirty="0" smtClean="0">
                <a:latin typeface="Segoe Print"/>
              </a:rPr>
            </a:br>
            <a:r>
              <a:rPr lang="ru-RU" sz="1600" dirty="0" smtClean="0">
                <a:latin typeface="Segoe Print"/>
              </a:rPr>
              <a:t>Будут ли жить там омуль, тюлень?</a:t>
            </a:r>
            <a:br>
              <a:rPr lang="ru-RU" sz="1600" dirty="0" smtClean="0">
                <a:latin typeface="Segoe Print"/>
              </a:rPr>
            </a:br>
            <a:r>
              <a:rPr lang="ru-RU" sz="1600" dirty="0" smtClean="0">
                <a:latin typeface="Segoe Print"/>
              </a:rPr>
              <a:t>Как сохранить заповедное озеро,</a:t>
            </a:r>
            <a:br>
              <a:rPr lang="ru-RU" sz="1600" dirty="0" smtClean="0">
                <a:latin typeface="Segoe Print"/>
              </a:rPr>
            </a:br>
            <a:r>
              <a:rPr lang="ru-RU" sz="1600" dirty="0" smtClean="0">
                <a:latin typeface="Segoe Print"/>
              </a:rPr>
              <a:t>Чтоб его воды не «</a:t>
            </a:r>
            <a:r>
              <a:rPr lang="ru-RU" sz="1600" dirty="0" err="1" smtClean="0">
                <a:latin typeface="Segoe Print"/>
              </a:rPr>
              <a:t>целлюлозило</a:t>
            </a:r>
            <a:r>
              <a:rPr lang="ru-RU" sz="1600" dirty="0" smtClean="0">
                <a:latin typeface="Segoe Print"/>
              </a:rPr>
              <a:t>»…</a:t>
            </a:r>
            <a:endParaRPr lang="ru-RU" sz="1200" dirty="0" smtClean="0">
              <a:latin typeface="Segoe Print"/>
            </a:endParaRPr>
          </a:p>
        </p:txBody>
      </p:sp>
      <p:sp>
        <p:nvSpPr>
          <p:cNvPr id="22530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2531" name="Picture 4" descr="C:\Users\1\Desktop\8 класс\байкал фото\61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41667">
            <a:off x="3008313" y="704850"/>
            <a:ext cx="5757862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Текст 2"/>
          <p:cNvSpPr>
            <a:spLocks noGrp="1"/>
          </p:cNvSpPr>
          <p:nvPr>
            <p:ph type="body" sz="half" idx="2"/>
          </p:nvPr>
        </p:nvSpPr>
        <p:spPr>
          <a:xfrm>
            <a:off x="214313" y="2357438"/>
            <a:ext cx="2714625" cy="3929062"/>
          </a:xfrm>
          <a:blipFill dpi="0" rotWithShape="1">
            <a:blip r:embed="rId5"/>
            <a:srcRect/>
            <a:tile tx="0" ty="0" sx="100000" sy="100000" flip="none" algn="tl"/>
          </a:blipFill>
        </p:spPr>
        <p:txBody>
          <a:bodyPr/>
          <a:lstStyle/>
          <a:p>
            <a:pPr algn="just"/>
            <a:r>
              <a:rPr lang="ru-RU" sz="1600" dirty="0" smtClean="0"/>
              <a:t>Байкал – это особый, </a:t>
            </a:r>
            <a:r>
              <a:rPr lang="ru-RU" sz="1600" dirty="0" err="1" smtClean="0"/>
              <a:t>слож-ный</a:t>
            </a:r>
            <a:r>
              <a:rPr lang="ru-RU" sz="1600" dirty="0" smtClean="0"/>
              <a:t> природный комплекс. Малейшее нарушение </a:t>
            </a:r>
            <a:r>
              <a:rPr lang="ru-RU" sz="1600" dirty="0" err="1" smtClean="0"/>
              <a:t>взаи-мосвязей</a:t>
            </a:r>
            <a:r>
              <a:rPr lang="ru-RU" sz="1600" dirty="0" smtClean="0"/>
              <a:t> изменит весь комплекс. С постройкой Иркутской ГЭС уровень во-</a:t>
            </a:r>
            <a:r>
              <a:rPr lang="ru-RU" sz="1600" dirty="0" err="1" smtClean="0"/>
              <a:t>ды</a:t>
            </a:r>
            <a:r>
              <a:rPr lang="ru-RU" sz="1600" dirty="0" smtClean="0"/>
              <a:t> поднялся на 1 м, она </a:t>
            </a:r>
            <a:r>
              <a:rPr lang="ru-RU" sz="1600" dirty="0" err="1" smtClean="0"/>
              <a:t>по-мутнела</a:t>
            </a:r>
            <a:r>
              <a:rPr lang="ru-RU" sz="1600" dirty="0" smtClean="0"/>
              <a:t>. Молевой сплав </a:t>
            </a:r>
            <a:r>
              <a:rPr lang="ru-RU" sz="1600" dirty="0" err="1" smtClean="0"/>
              <a:t>ле-са</a:t>
            </a:r>
            <a:r>
              <a:rPr lang="ru-RU" sz="1600" dirty="0" smtClean="0"/>
              <a:t> запрещен из-за гниющей древесины. Загрязняют и целлюлозно-бумажные комбинаты, несмотря на очистные сооружения. Не-организованные туристы и большое количество мотор-</a:t>
            </a:r>
            <a:r>
              <a:rPr lang="ru-RU" sz="1600" dirty="0" err="1" smtClean="0"/>
              <a:t>ных</a:t>
            </a:r>
            <a:r>
              <a:rPr lang="ru-RU" sz="1600" dirty="0" smtClean="0"/>
              <a:t> лодок тоже проблема.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4"/>
          <p:cNvSpPr>
            <a:spLocks noGrp="1"/>
          </p:cNvSpPr>
          <p:nvPr>
            <p:ph type="title"/>
          </p:nvPr>
        </p:nvSpPr>
        <p:spPr>
          <a:xfrm>
            <a:off x="357188" y="1000125"/>
            <a:ext cx="8358187" cy="928688"/>
          </a:xfrm>
          <a:blipFill dpi="0" rotWithShape="1">
            <a:blip r:embed="rId3"/>
            <a:srcRect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b="1" dirty="0" smtClean="0">
                <a:latin typeface="Segoe Print"/>
              </a:rPr>
              <a:t>А знаешь ли ты, что…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88" y="2214563"/>
            <a:ext cx="8358187" cy="4286250"/>
          </a:xfrm>
          <a:blipFill>
            <a:blip r:embed="rId4"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Волга – матушка, а Байкал – батюшка!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Людям Земли воды из озера хватит почти на 40 лет.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 поселке Листвянка – Лимнологический институт РАН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 Байкале 174 мыса насчитал  И.Д. Черский.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 Байкала есть свой дух – Бурхан и Шаманский камень.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 Байкале есть Большие Коты и Покойники (поселки).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 Байкала есть Внучка и Бабушка (бухты).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 Байкала есть свой «дворник» – рачок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эпишура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Байкал – объект Всемирного Наследия ЮНЕСКО.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42875" y="857250"/>
            <a:ext cx="8858250" cy="20002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      Вспомни, что такое…</a:t>
            </a:r>
            <a:r>
              <a:rPr lang="ru-RU" sz="4000" b="1" dirty="0" smtClean="0">
                <a:solidFill>
                  <a:srgbClr val="FF0000"/>
                </a:solidFill>
                <a:latin typeface="Segoe Print" pitchFamily="2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4000" b="1" u="sng" dirty="0" smtClean="0">
                <a:solidFill>
                  <a:srgbClr val="FF0000"/>
                </a:solidFill>
                <a:latin typeface="Segoe Print" pitchFamily="2" charset="0"/>
              </a:rPr>
              <a:t>1620</a:t>
            </a:r>
            <a:r>
              <a:rPr lang="ru-RU" sz="4000" b="1" dirty="0" smtClean="0">
                <a:latin typeface="Segoe Print" pitchFamily="2" charset="0"/>
              </a:rPr>
              <a:t>, </a:t>
            </a:r>
            <a:r>
              <a:rPr lang="ru-RU" sz="4000" b="1" dirty="0" smtClean="0">
                <a:solidFill>
                  <a:srgbClr val="00B0F0"/>
                </a:solidFill>
                <a:latin typeface="Segoe Print" pitchFamily="2" charset="0"/>
              </a:rPr>
              <a:t>Ангара</a:t>
            </a:r>
            <a:r>
              <a:rPr lang="ru-RU" sz="4000" b="1" dirty="0" smtClean="0">
                <a:latin typeface="Segoe Print" pitchFamily="2" charset="0"/>
              </a:rPr>
              <a:t>,</a:t>
            </a:r>
            <a:r>
              <a:rPr lang="ru-RU" sz="4000" b="1" dirty="0" smtClean="0">
                <a:solidFill>
                  <a:srgbClr val="996633"/>
                </a:solidFill>
                <a:latin typeface="Segoe Print" pitchFamily="2" charset="0"/>
              </a:rPr>
              <a:t> 27</a:t>
            </a:r>
            <a:r>
              <a:rPr lang="ru-RU" sz="4000" b="1" dirty="0" smtClean="0">
                <a:latin typeface="Segoe Print" pitchFamily="2" charset="0"/>
              </a:rPr>
              <a:t>, </a:t>
            </a:r>
            <a:r>
              <a:rPr lang="ru-RU" sz="4000" b="1" dirty="0" smtClean="0">
                <a:solidFill>
                  <a:srgbClr val="00B050"/>
                </a:solidFill>
                <a:latin typeface="Segoe Print" pitchFamily="2" charset="0"/>
              </a:rPr>
              <a:t>кедр</a:t>
            </a:r>
            <a:r>
              <a:rPr lang="ru-RU" sz="4000" b="1" dirty="0" smtClean="0">
                <a:latin typeface="Segoe Print" pitchFamily="2" charset="0"/>
              </a:rPr>
              <a:t>, </a:t>
            </a:r>
            <a:r>
              <a:rPr lang="ru-RU" sz="4000" b="1" dirty="0" smtClean="0">
                <a:solidFill>
                  <a:srgbClr val="996633"/>
                </a:solidFill>
                <a:latin typeface="Segoe Print" pitchFamily="2" charset="0"/>
              </a:rPr>
              <a:t>Ольхон</a:t>
            </a:r>
            <a:r>
              <a:rPr lang="ru-RU" sz="4000" b="1" dirty="0" smtClean="0">
                <a:latin typeface="Segoe Print" pitchFamily="2" charset="0"/>
              </a:rPr>
              <a:t>,</a:t>
            </a:r>
            <a:r>
              <a:rPr lang="ru-RU" sz="4000" b="1" dirty="0" smtClean="0">
                <a:solidFill>
                  <a:srgbClr val="00B0F0"/>
                </a:solidFill>
                <a:latin typeface="Segoe Print" pitchFamily="2" charset="0"/>
              </a:rPr>
              <a:t> 336</a:t>
            </a:r>
            <a:r>
              <a:rPr lang="ru-RU" sz="4000" b="1" dirty="0" smtClean="0">
                <a:latin typeface="Segoe Print" pitchFamily="2" charset="0"/>
              </a:rPr>
              <a:t>, Сибирь, </a:t>
            </a:r>
            <a:r>
              <a:rPr lang="ru-RU" sz="4000" b="1" dirty="0" smtClean="0">
                <a:solidFill>
                  <a:srgbClr val="00B0F0"/>
                </a:solidFill>
                <a:latin typeface="Segoe Print" pitchFamily="2" charset="0"/>
              </a:rPr>
              <a:t>голомянка</a:t>
            </a:r>
            <a:r>
              <a:rPr lang="ru-RU" sz="4000" b="1" dirty="0" smtClean="0">
                <a:latin typeface="Segoe Print" pitchFamily="2" charset="0"/>
              </a:rPr>
              <a:t>, </a:t>
            </a:r>
            <a:r>
              <a:rPr lang="ru-RU" sz="4000" b="1" dirty="0" smtClean="0">
                <a:solidFill>
                  <a:srgbClr val="00B050"/>
                </a:solidFill>
                <a:latin typeface="Segoe Print" pitchFamily="2" charset="0"/>
              </a:rPr>
              <a:t>1800</a:t>
            </a:r>
            <a:endParaRPr lang="ru-RU" sz="4000" b="1" dirty="0">
              <a:solidFill>
                <a:srgbClr val="00B0F0"/>
              </a:solidFill>
              <a:latin typeface="Segoe Print" pitchFamily="2" charset="0"/>
            </a:endParaRPr>
          </a:p>
        </p:txBody>
      </p:sp>
      <p:pic>
        <p:nvPicPr>
          <p:cNvPr id="16" name="Содержимое 15" descr="Forest Flower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863" y="2919413"/>
            <a:ext cx="4919662" cy="4017962"/>
          </a:xfrm>
        </p:spPr>
      </p:pic>
      <p:pic>
        <p:nvPicPr>
          <p:cNvPr id="22" name="Содержимое 21" descr="Fores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211638" y="2792413"/>
            <a:ext cx="4919662" cy="4016375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629</TotalTime>
  <Words>636</Words>
  <Application>Microsoft Office PowerPoint</Application>
  <PresentationFormat>Екран (4:3)</PresentationFormat>
  <Paragraphs>84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Поток</vt:lpstr>
      <vt:lpstr>Презентація PowerPoint</vt:lpstr>
      <vt:lpstr>Содержание </vt:lpstr>
      <vt:lpstr>Географическое  положение озера</vt:lpstr>
      <vt:lpstr>Чистой-чистой хрустальной чашей  Он лежит меж обрывистых скал, Голубая жемчужина наша, Легендарное море Байкал!</vt:lpstr>
      <vt:lpstr>В его блистающем просторе, В глубинной толще вековой, В его повадках – облик моря И отзыв в говоре морской.</vt:lpstr>
      <vt:lpstr>Байкал –  бесценный дар природы –  да будет вечен на Земле!</vt:lpstr>
      <vt:lpstr>С тревогой смотрю я в завтрашний день: Будут ли жить там омуль, тюлень? Как сохранить заповедное озеро, Чтоб его воды не «целлюлозило»…</vt:lpstr>
      <vt:lpstr>А знаешь ли ты, что…</vt:lpstr>
      <vt:lpstr>      Вспомни, что такое… 1620, Ангара, 27, кедр, Ольхон, 336, Сибирь, голомянка, 1800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Жемчужина России – озеро Байкал</dc:title>
  <dc:creator>1</dc:creator>
  <cp:lastModifiedBy>LEGION</cp:lastModifiedBy>
  <cp:revision>76</cp:revision>
  <dcterms:created xsi:type="dcterms:W3CDTF">2009-02-03T15:00:03Z</dcterms:created>
  <dcterms:modified xsi:type="dcterms:W3CDTF">2014-12-30T08:41:29Z</dcterms:modified>
</cp:coreProperties>
</file>