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18"/>
  </p:notesMasterIdLst>
  <p:sldIdLst>
    <p:sldId id="258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72" r:id="rId10"/>
    <p:sldId id="273" r:id="rId11"/>
    <p:sldId id="279" r:id="rId12"/>
    <p:sldId id="280" r:id="rId13"/>
    <p:sldId id="281" r:id="rId14"/>
    <p:sldId id="282" r:id="rId15"/>
    <p:sldId id="283" r:id="rId16"/>
    <p:sldId id="28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800000"/>
    <a:srgbClr val="CC0000"/>
    <a:srgbClr val="FF6600"/>
    <a:srgbClr val="CC3300"/>
    <a:srgbClr val="FF0000"/>
    <a:srgbClr val="000099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60226" autoAdjust="0"/>
  </p:normalViewPr>
  <p:slideViewPr>
    <p:cSldViewPr>
      <p:cViewPr varScale="1">
        <p:scale>
          <a:sx n="70" d="100"/>
          <a:sy n="70" d="100"/>
        </p:scale>
        <p:origin x="-28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6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D02CA8-9273-403A-A385-B710DCD07845}" type="datetimeFigureOut">
              <a:rPr lang="uk-UA" smtClean="0"/>
              <a:t>30.12.2014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8B229-FE6F-4DF6-A45C-E70D3835D52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57998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</a:pPr>
            <a:endParaRPr lang="ru-RU" sz="100" dirty="0" smtClean="0">
              <a:solidFill>
                <a:srgbClr val="66FF66"/>
              </a:solidFill>
              <a:latin typeface="Algerian" pitchFamily="82" charset="0"/>
            </a:endParaRPr>
          </a:p>
          <a:p>
            <a:pPr>
              <a:lnSpc>
                <a:spcPct val="80000"/>
              </a:lnSpc>
            </a:pPr>
            <a:r>
              <a:rPr lang="ru-RU" sz="1200" dirty="0" smtClean="0">
                <a:solidFill>
                  <a:srgbClr val="66FF66"/>
                </a:solidFill>
                <a:latin typeface="Algerian" pitchFamily="82" charset="0"/>
              </a:rPr>
              <a:t>Животный и растительный мир</a:t>
            </a:r>
            <a:endParaRPr lang="ru-RU" sz="1200" dirty="0">
              <a:solidFill>
                <a:srgbClr val="66FF66"/>
              </a:solidFill>
              <a:latin typeface="Algerian" pitchFamily="82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8B229-FE6F-4DF6-A45C-E70D3835D529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45319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Эта рыба, имея небольшие размеры, красивую золотисто-чёрную окраску, наводит ужас на любого, кто видит её в Амазонке и притоках реки. Имеет тяжеловесную нижнюю челюсть, на которой 77 острых зубов, на верхней челюсти  их 66. Охотится за всем, что движется в воде, со дна не берёт ничего. Очень агрессивна, нападает стаей, атака её молниеносна. В считанные секунды от жертвы остаётся всего лишь скелет!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8B229-FE6F-4DF6-A45C-E70D3835D529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35459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Броненосец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8B229-FE6F-4DF6-A45C-E70D3835D529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9433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ленивец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8B229-FE6F-4DF6-A45C-E70D3835D529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78341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Попугай ара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8B229-FE6F-4DF6-A45C-E70D3835D529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87554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львица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8B229-FE6F-4DF6-A45C-E70D3835D529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617167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колибри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8B229-FE6F-4DF6-A45C-E70D3835D529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264638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smtClean="0"/>
              <a:t>ягуар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8B229-FE6F-4DF6-A45C-E70D3835D529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7722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lnSpc>
                <a:spcPct val="128000"/>
              </a:lnSpc>
              <a:spcBef>
                <a:spcPts val="600"/>
              </a:spcBef>
              <a:buFont typeface="Wingdings" pitchFamily="2" charset="2"/>
              <a:buNone/>
            </a:pPr>
            <a:r>
              <a:rPr lang="ru-RU" sz="1200" dirty="0" smtClean="0"/>
              <a:t>     Длина тела гигантского муравьеда может превышать 1,2 м, длина хвоста — 60-90 см, масса — 20-25 кг. Длина тела карликового муравьеда — 15-18 см, хвоста — около 20 см, масса — около 350 г.</a:t>
            </a:r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8B229-FE6F-4DF6-A45C-E70D3835D529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13437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/>
              <a:t>    </a:t>
            </a:r>
            <a:r>
              <a:rPr lang="ru-RU" sz="1200" dirty="0" smtClean="0"/>
              <a:t>Отряд бескилевых птиц.</a:t>
            </a:r>
            <a:br>
              <a:rPr lang="ru-RU" sz="1200" dirty="0" smtClean="0"/>
            </a:br>
            <a:r>
              <a:rPr lang="ru-RU" sz="1200" dirty="0" smtClean="0"/>
              <a:t>Высота до 170 см. 2 вида, в пампасах и саваннах </a:t>
            </a:r>
            <a:r>
              <a:rPr lang="ru-RU" sz="1200" dirty="0" err="1" smtClean="0"/>
              <a:t>Юж</a:t>
            </a:r>
            <a:r>
              <a:rPr lang="ru-RU" sz="1200" dirty="0" smtClean="0"/>
              <a:t> Америки. </a:t>
            </a:r>
            <a:br>
              <a:rPr lang="ru-RU" sz="1200" dirty="0" smtClean="0"/>
            </a:br>
            <a:r>
              <a:rPr lang="ru-RU" sz="1200" dirty="0" smtClean="0"/>
              <a:t>Яйца насиживает и выводит птенцов самец. Сохранились в глухих районах</a:t>
            </a:r>
            <a:r>
              <a:rPr lang="ru-RU" sz="1400" dirty="0" smtClean="0"/>
              <a:t>. </a:t>
            </a:r>
            <a:br>
              <a:rPr lang="ru-RU" sz="1400" dirty="0" smtClean="0"/>
            </a:br>
            <a:endParaRPr lang="ru-RU" sz="14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8B229-FE6F-4DF6-A45C-E70D3835D529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6525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Род парнокопытных животных семейства </a:t>
            </a:r>
            <a:r>
              <a:rPr lang="ru-RU" sz="1200" dirty="0" err="1" smtClean="0"/>
              <a:t>верблюдовых</a:t>
            </a:r>
            <a:r>
              <a:rPr lang="ru-RU" sz="1200" dirty="0" smtClean="0"/>
              <a:t>. Длина 1,2-1,75 м. 2 вида гуанако и викунья, обитают в высокогорьях; оба одомашнены собственно лама (одомашненный гуанако) и альпака (гуанако, скрещенный с викуньей). Лам используют как вьючных животных; очень ценится шерсть. 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8B229-FE6F-4DF6-A45C-E70D3835D529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5027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 Хищная птица подотряда американских грифов. Длина св. 1 м, крылья в размахе до 3 м (самая крупная из современных хищных птиц). Голова и шея голые. Альпийский пояс Анд (</a:t>
            </a:r>
            <a:r>
              <a:rPr lang="ru-RU" sz="1200" dirty="0" err="1" smtClean="0"/>
              <a:t>Юж</a:t>
            </a:r>
            <a:r>
              <a:rPr lang="ru-RU" sz="1200" dirty="0" smtClean="0"/>
              <a:t>. Америка). В Калифорнии обитает находящийся на грани исчезновения калифорнийский кондор или гриф; в Красной книге Международного совета охраны природы и природных ресурсов (МСОП).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8B229-FE6F-4DF6-A45C-E70D3835D529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20391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    Млекопитающее отряда грызунов. Длина тела до 66 см, хвоста до 20 см. Обитает в пампасах Аргентины и на юге Парагвая. Объект охоты (мясо, шкурка).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8B229-FE6F-4DF6-A45C-E70D3835D529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6362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Хищное млекопитающее семейства медведей. Длина тела до 1,8 м. Вокруг глаз по светлому кольцу (отсюда название). В горных лесах и высокогорьях </a:t>
            </a:r>
            <a:r>
              <a:rPr lang="ru-RU" sz="1200" dirty="0" err="1" smtClean="0"/>
              <a:t>Юж</a:t>
            </a:r>
            <a:r>
              <a:rPr lang="ru-RU" sz="1200" dirty="0" smtClean="0"/>
              <a:t> Америки. Хорошо лазает по деревьям. Под угрозой исчезновения. В Красной книге Международного союза охраны природы и природных ресурсов (МСОП).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8B229-FE6F-4DF6-A45C-E70D3835D529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65255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Семейство птиц отряда </a:t>
            </a:r>
            <a:r>
              <a:rPr lang="ru-RU" sz="1200" dirty="0" err="1" smtClean="0"/>
              <a:t>дятлообразных</a:t>
            </a:r>
            <a:r>
              <a:rPr lang="ru-RU" sz="1200" dirty="0" smtClean="0"/>
              <a:t>. Длина 30-60 см. Клюв большой, зазубренный. В окрасе преобладают черные тона с яркими участками желтого, зеленого, красного и других цветов. Ок. 40 видов, в тропических лесах Америки (от Мексики до Аргентины). В неволе легко приручаются.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8B229-FE6F-4DF6-A45C-E70D3835D529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55760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Это хищное животное-обитатель амазонской сельвы. В длину достигает 2 м, весит до 120 кг. Имеет сильное тело, крепкие, стройные ноги. Отлично бегает и плавает, хорошо залезает на деревья, охотится на любых животных.</a:t>
            </a:r>
            <a:br>
              <a:rPr lang="ru-RU" sz="1200" dirty="0" smtClean="0">
                <a:solidFill>
                  <a:schemeClr val="tx1"/>
                </a:solidFill>
              </a:rPr>
            </a:br>
            <a:endParaRPr lang="ru-RU" sz="1200" dirty="0" smtClean="0">
              <a:solidFill>
                <a:schemeClr val="tx1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8B229-FE6F-4DF6-A45C-E70D3835D529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0958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266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139267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39268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139269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70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71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72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73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74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75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76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77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78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79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80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81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82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83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84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85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86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87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88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89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90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91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92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293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39294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139295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296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297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298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299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300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301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302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303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304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305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306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307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308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309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9310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139311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312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9313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139314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315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316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317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318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319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320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321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322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39323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324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325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326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327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328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329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330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39331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9332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9333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9334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39335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860C4A5-5E47-4BF1-85FC-54972C4093BE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CB2723-9D1E-4700-98F2-18836B893C0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FB7266-CE81-4126-8BEB-00F8F825C51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034498-0E2F-4656-A6ED-96514F812FA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856CA-F026-4844-9D51-68C5B055292D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0B88B-F433-4C94-8F8E-980C61FD7F0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916CF-097A-4479-81A3-76BF664E17EE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BAEC8-A79A-45F4-BB34-E3E7F6073002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EEAA96-F7CE-40D1-A52B-8F5CAA40470F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461AC-07B6-4C1A-9B25-60556C52CE82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2A7C8-1B93-4EC4-B8F0-84A9786E52D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24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138243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38244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138245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46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47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48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49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50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51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52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53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54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55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56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57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58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59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60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61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62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63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64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65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66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67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68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269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38270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138271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272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273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274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275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276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277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278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279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280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281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282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283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284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285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8286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138287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288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8289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138290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291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292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293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294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295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296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297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298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38299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300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301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302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303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304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305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306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3830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8308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38309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38310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ECA2E177-D364-4BD7-B7E5-0264A5CC984A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138311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836613"/>
          </a:xfrm>
          <a:ln/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endParaRPr lang="ru-RU" sz="600" dirty="0">
              <a:solidFill>
                <a:srgbClr val="66FF66"/>
              </a:solidFill>
              <a:latin typeface="Algerian" pitchFamily="82" charset="0"/>
            </a:endParaRPr>
          </a:p>
          <a:p>
            <a:pPr>
              <a:lnSpc>
                <a:spcPct val="80000"/>
              </a:lnSpc>
            </a:pPr>
            <a:r>
              <a:rPr lang="ru-RU" sz="4400" dirty="0">
                <a:solidFill>
                  <a:srgbClr val="66FF66"/>
                </a:solidFill>
                <a:latin typeface="Algerian" pitchFamily="82" charset="0"/>
              </a:rPr>
              <a:t>Животный и растительный мир</a:t>
            </a:r>
          </a:p>
        </p:txBody>
      </p:sp>
      <p:sp>
        <p:nvSpPr>
          <p:cNvPr id="61446" name="WordArt 6"/>
          <p:cNvSpPr>
            <a:spLocks noChangeArrowheads="1" noChangeShapeType="1" noTextEdit="1"/>
          </p:cNvSpPr>
          <p:nvPr/>
        </p:nvSpPr>
        <p:spPr bwMode="auto">
          <a:xfrm>
            <a:off x="395288" y="1000109"/>
            <a:ext cx="8137525" cy="321471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Arial"/>
                <a:cs typeface="Arial"/>
              </a:rPr>
              <a:t>Южной Америки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00430" y="5500702"/>
            <a:ext cx="56435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Автор: Учитель географии высшей категории МОУ «Средняя общеобразовательная школа №24 города </a:t>
            </a:r>
            <a:r>
              <a:rPr lang="ru-RU" b="1" smtClean="0"/>
              <a:t>Йошкар-Ола»,</a:t>
            </a:r>
          </a:p>
          <a:p>
            <a:r>
              <a:rPr lang="ru-RU" b="1" smtClean="0"/>
              <a:t> </a:t>
            </a:r>
            <a:r>
              <a:rPr lang="ru-RU" b="1" dirty="0" smtClean="0"/>
              <a:t>Республика Марий Эл</a:t>
            </a:r>
            <a:endParaRPr lang="ru-RU" b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81" name="Picture 5" descr="p00027i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839788"/>
            <a:ext cx="7991475" cy="6018212"/>
          </a:xfrm>
          <a:prstGeom prst="rect">
            <a:avLst/>
          </a:prstGeom>
          <a:noFill/>
        </p:spPr>
      </p:pic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9467850" cy="184467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Эта рыба, имея небольшие размеры, красивую золотисто-чёрную окраску, наводит ужас на любого, кто видит её в Амазонке и притоках реки. Имеет тяжеловесную нижнюю челюсть, на которой 77 острых зубов, на верхней челюсти  их 66. Охотится за всем, что движется в воде, со дна не берёт ничего. Очень агрессивна, нападает стаей, атака её молниеносна. В считанные секунды от жертвы остаётся всего лишь скелет! </a:t>
            </a:r>
          </a:p>
        </p:txBody>
      </p:sp>
      <p:sp>
        <p:nvSpPr>
          <p:cNvPr id="126982" name="AutoShape 6"/>
          <p:cNvSpPr>
            <a:spLocks noChangeArrowheads="1"/>
          </p:cNvSpPr>
          <p:nvPr/>
        </p:nvSpPr>
        <p:spPr bwMode="auto">
          <a:xfrm>
            <a:off x="179388" y="2924175"/>
            <a:ext cx="2663825" cy="1223963"/>
          </a:xfrm>
          <a:prstGeom prst="cloudCallout">
            <a:avLst>
              <a:gd name="adj1" fmla="val 132060"/>
              <a:gd name="adj2" fmla="val 96046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sz="2000">
              <a:solidFill>
                <a:schemeClr val="tx2"/>
              </a:solidFill>
            </a:endParaRPr>
          </a:p>
          <a:p>
            <a:pPr algn="ctr"/>
            <a:r>
              <a:rPr lang="ru-RU" sz="2000">
                <a:solidFill>
                  <a:schemeClr val="tx2"/>
                </a:solidFill>
              </a:rPr>
              <a:t>ПИРАНЬЯ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8" name="Picture 4" descr="0_8297_9763ea02_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813" y="0"/>
            <a:ext cx="6627812" cy="6858000"/>
          </a:xfrm>
          <a:prstGeom prst="rect">
            <a:avLst/>
          </a:prstGeom>
          <a:noFill/>
        </p:spPr>
      </p:pic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/>
              <a:t>Броненосец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3" name="Picture 5" descr="0_7f48_3122434b_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5412" name="Rectangle 4"/>
          <p:cNvSpPr>
            <a:spLocks noGrp="1" noChangeArrowheads="1"/>
          </p:cNvSpPr>
          <p:nvPr>
            <p:ph type="title"/>
          </p:nvPr>
        </p:nvSpPr>
        <p:spPr>
          <a:xfrm>
            <a:off x="917575" y="260350"/>
            <a:ext cx="8226425" cy="1143000"/>
          </a:xfrm>
        </p:spPr>
        <p:txBody>
          <a:bodyPr/>
          <a:lstStyle/>
          <a:p>
            <a:r>
              <a:rPr lang="ru-RU" sz="6000" dirty="0"/>
              <a:t>ленивец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61" name="Picture 5" descr="0_6718_d35e5385_-1-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088" y="-1588"/>
            <a:ext cx="7235825" cy="6859588"/>
          </a:xfrm>
          <a:prstGeom prst="rect">
            <a:avLst/>
          </a:prstGeom>
          <a:noFill/>
        </p:spPr>
      </p:pic>
      <p:sp>
        <p:nvSpPr>
          <p:cNvPr id="147460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6425" cy="1143000"/>
          </a:xfrm>
        </p:spPr>
        <p:txBody>
          <a:bodyPr/>
          <a:lstStyle/>
          <a:p>
            <a:r>
              <a:rPr lang="ru-RU" sz="6000" dirty="0"/>
              <a:t>Попугай ара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9" name="Picture 5" descr="0_9263_dbefd4c0_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95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/>
              <a:t>львица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8" name="Picture 6" descr="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sp>
        <p:nvSpPr>
          <p:cNvPr id="1515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/>
              <a:t>колибри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4" name="Picture 4" descr="wallpaper6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/>
              <a:t>ягуар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3" name="Picture 5" descr="0_7065_77cc387f_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541588"/>
            <a:ext cx="5580063" cy="4316412"/>
          </a:xfrm>
          <a:prstGeom prst="rect">
            <a:avLst/>
          </a:prstGeom>
          <a:noFill/>
        </p:spPr>
      </p:pic>
      <p:sp>
        <p:nvSpPr>
          <p:cNvPr id="63494" name="AutoShape 6"/>
          <p:cNvSpPr>
            <a:spLocks noChangeArrowheads="1"/>
          </p:cNvSpPr>
          <p:nvPr/>
        </p:nvSpPr>
        <p:spPr bwMode="auto">
          <a:xfrm>
            <a:off x="5508625" y="2349500"/>
            <a:ext cx="3025775" cy="609600"/>
          </a:xfrm>
          <a:prstGeom prst="cloudCallout">
            <a:avLst>
              <a:gd name="adj1" fmla="val -80116"/>
              <a:gd name="adj2" fmla="val 116926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>
                <a:solidFill>
                  <a:schemeClr val="tx2"/>
                </a:solidFill>
              </a:rPr>
              <a:t>муравьед</a:t>
            </a:r>
          </a:p>
        </p:txBody>
      </p:sp>
      <p:sp>
        <p:nvSpPr>
          <p:cNvPr id="6349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9467850" cy="1557338"/>
          </a:xfrm>
        </p:spPr>
        <p:txBody>
          <a:bodyPr/>
          <a:lstStyle/>
          <a:p>
            <a:pPr>
              <a:lnSpc>
                <a:spcPct val="128000"/>
              </a:lnSpc>
              <a:spcBef>
                <a:spcPts val="600"/>
              </a:spcBef>
              <a:buFont typeface="Wingdings" pitchFamily="2" charset="2"/>
              <a:buNone/>
            </a:pPr>
            <a:r>
              <a:rPr lang="ru-RU" sz="2000" dirty="0"/>
              <a:t>     Длина тела гигантского муравьеда может превышать 1,2 м, длина хвоста — 60-90 см, масса — 20-25 кг. Длина тела карликового муравьеда — 15-18 см, хвоста — около 20 см, масса — около 350 г.</a:t>
            </a:r>
          </a:p>
          <a:p>
            <a:pPr>
              <a:lnSpc>
                <a:spcPct val="80000"/>
              </a:lnSpc>
            </a:pPr>
            <a:endParaRPr lang="ru-RU" sz="2000" dirty="0"/>
          </a:p>
        </p:txBody>
      </p:sp>
      <p:sp>
        <p:nvSpPr>
          <p:cNvPr id="63499" name="Line 11"/>
          <p:cNvSpPr>
            <a:spLocks noChangeShapeType="1"/>
          </p:cNvSpPr>
          <p:nvPr/>
        </p:nvSpPr>
        <p:spPr bwMode="auto">
          <a:xfrm flipH="1">
            <a:off x="2700338" y="3357563"/>
            <a:ext cx="1871662" cy="1366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63500" name="Picture 12" descr="m6910i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08638" y="2924175"/>
            <a:ext cx="3535362" cy="3933825"/>
          </a:xfrm>
          <a:prstGeom prst="rect">
            <a:avLst/>
          </a:prstGeom>
          <a:noFill/>
        </p:spPr>
      </p:pic>
      <p:sp>
        <p:nvSpPr>
          <p:cNvPr id="63498" name="Line 10"/>
          <p:cNvSpPr>
            <a:spLocks noChangeShapeType="1"/>
          </p:cNvSpPr>
          <p:nvPr/>
        </p:nvSpPr>
        <p:spPr bwMode="auto">
          <a:xfrm>
            <a:off x="4572000" y="3357563"/>
            <a:ext cx="252095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76" name="Picture 12" descr="04A0506i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708275"/>
            <a:ext cx="4859338" cy="4149725"/>
          </a:xfrm>
          <a:prstGeom prst="rect">
            <a:avLst/>
          </a:prstGeom>
          <a:noFill/>
        </p:spPr>
      </p:pic>
      <p:sp>
        <p:nvSpPr>
          <p:cNvPr id="113669" name="AutoShape 5" descr="nandu"/>
          <p:cNvSpPr>
            <a:spLocks noChangeAspect="1" noChangeArrowheads="1"/>
          </p:cNvSpPr>
          <p:nvPr/>
        </p:nvSpPr>
        <p:spPr bwMode="auto">
          <a:xfrm>
            <a:off x="5195888" y="3846513"/>
            <a:ext cx="1181100" cy="131445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113671" name="Picture 7" descr="nandu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24450" y="2609850"/>
            <a:ext cx="4019550" cy="4248150"/>
          </a:xfrm>
          <a:prstGeom prst="rect">
            <a:avLst/>
          </a:prstGeom>
          <a:noFill/>
        </p:spPr>
      </p:pic>
      <p:sp>
        <p:nvSpPr>
          <p:cNvPr id="113674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-252413" y="0"/>
            <a:ext cx="9396413" cy="148431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/>
              <a:t>    </a:t>
            </a:r>
            <a:r>
              <a:rPr lang="ru-RU" sz="2000" dirty="0"/>
              <a:t>Отряд бескилевых птиц.</a:t>
            </a:r>
            <a:br>
              <a:rPr lang="ru-RU" sz="2000" dirty="0"/>
            </a:br>
            <a:r>
              <a:rPr lang="ru-RU" sz="2000" dirty="0"/>
              <a:t>Высота до 170 см. 2 вида, в пампасах и саваннах </a:t>
            </a:r>
            <a:r>
              <a:rPr lang="ru-RU" sz="2000" dirty="0" err="1"/>
              <a:t>Юж</a:t>
            </a:r>
            <a:r>
              <a:rPr lang="ru-RU" sz="2000" dirty="0"/>
              <a:t> Америки. </a:t>
            </a:r>
            <a:br>
              <a:rPr lang="ru-RU" sz="2000" dirty="0"/>
            </a:br>
            <a:r>
              <a:rPr lang="ru-RU" sz="2000" dirty="0"/>
              <a:t>Яйца насиживает и выводит птенцов самец. Сохранились в глухих районах</a:t>
            </a:r>
            <a:r>
              <a:rPr lang="ru-RU" sz="2400" dirty="0"/>
              <a:t>.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113677" name="Line 13"/>
          <p:cNvSpPr>
            <a:spLocks noChangeShapeType="1"/>
          </p:cNvSpPr>
          <p:nvPr/>
        </p:nvSpPr>
        <p:spPr bwMode="auto">
          <a:xfrm flipH="1">
            <a:off x="3419475" y="4076700"/>
            <a:ext cx="1728788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678" name="Line 14"/>
          <p:cNvSpPr>
            <a:spLocks noChangeShapeType="1"/>
          </p:cNvSpPr>
          <p:nvPr/>
        </p:nvSpPr>
        <p:spPr bwMode="auto">
          <a:xfrm flipH="1">
            <a:off x="2339975" y="4076700"/>
            <a:ext cx="2808288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679" name="Line 15"/>
          <p:cNvSpPr>
            <a:spLocks noChangeShapeType="1"/>
          </p:cNvSpPr>
          <p:nvPr/>
        </p:nvSpPr>
        <p:spPr bwMode="auto">
          <a:xfrm>
            <a:off x="5148263" y="4076700"/>
            <a:ext cx="1655762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672" name="AutoShape 8"/>
          <p:cNvSpPr>
            <a:spLocks noChangeArrowheads="1"/>
          </p:cNvSpPr>
          <p:nvPr/>
        </p:nvSpPr>
        <p:spPr bwMode="auto">
          <a:xfrm>
            <a:off x="3492500" y="1628775"/>
            <a:ext cx="2881313" cy="1295400"/>
          </a:xfrm>
          <a:prstGeom prst="cloudCallout">
            <a:avLst>
              <a:gd name="adj1" fmla="val 7412"/>
              <a:gd name="adj2" fmla="val 141301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нанду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6" name="Picture 4" descr="l6786i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050" y="908050"/>
            <a:ext cx="5345113" cy="5949950"/>
          </a:xfrm>
          <a:prstGeom prst="rect">
            <a:avLst/>
          </a:prstGeom>
          <a:noFill/>
        </p:spPr>
      </p:pic>
      <p:sp>
        <p:nvSpPr>
          <p:cNvPr id="115717" name="AutoShape 5"/>
          <p:cNvSpPr>
            <a:spLocks noChangeArrowheads="1"/>
          </p:cNvSpPr>
          <p:nvPr/>
        </p:nvSpPr>
        <p:spPr bwMode="auto">
          <a:xfrm>
            <a:off x="1547813" y="2205038"/>
            <a:ext cx="2881312" cy="792162"/>
          </a:xfrm>
          <a:prstGeom prst="cloudCallout">
            <a:avLst>
              <a:gd name="adj1" fmla="val 74847"/>
              <a:gd name="adj2" fmla="val 67032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200">
                <a:solidFill>
                  <a:schemeClr val="tx2"/>
                </a:solidFill>
              </a:rPr>
              <a:t>лама</a:t>
            </a:r>
          </a:p>
        </p:txBody>
      </p:sp>
      <p:sp>
        <p:nvSpPr>
          <p:cNvPr id="11571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-396875" y="0"/>
            <a:ext cx="9540875" cy="141287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Род парнокопытных животных семейства </a:t>
            </a:r>
            <a:r>
              <a:rPr lang="ru-RU" sz="2000" dirty="0" err="1"/>
              <a:t>верблюдовых</a:t>
            </a:r>
            <a:r>
              <a:rPr lang="ru-RU" sz="2000" dirty="0"/>
              <a:t>. Длина 1,2-1,75 м. 2 вида гуанако и викунья, обитают в высокогорьях; оба одомашнены собственно лама (одомашненный гуанако) и альпака (гуанако, скрещенный с викуньей). Лам используют как вьючных животных; очень ценится шерсть.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96875" y="0"/>
            <a:ext cx="9145588" cy="170021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 Хищная птица подотряда американских грифов. Длина св. 1 м, крылья в размахе до 3 м (самая крупная из современных хищных птиц). Голова и шея голые. Альпийский пояс Анд (</a:t>
            </a:r>
            <a:r>
              <a:rPr lang="ru-RU" sz="2000" dirty="0" err="1"/>
              <a:t>Юж</a:t>
            </a:r>
            <a:r>
              <a:rPr lang="ru-RU" sz="2000" dirty="0"/>
              <a:t>. Америка). В Калифорнии обитает находящийся на грани исчезновения калифорнийский кондор или гриф; в Красной книге Международного совета охраны природы и природных ресурсов (МСОП). </a:t>
            </a:r>
          </a:p>
        </p:txBody>
      </p:sp>
      <p:pic>
        <p:nvPicPr>
          <p:cNvPr id="116740" name="Picture 4" descr="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5" y="2706688"/>
            <a:ext cx="4429125" cy="4151312"/>
          </a:xfrm>
          <a:prstGeom prst="rect">
            <a:avLst/>
          </a:prstGeom>
          <a:noFill/>
        </p:spPr>
      </p:pic>
      <p:sp>
        <p:nvSpPr>
          <p:cNvPr id="116741" name="AutoShape 5"/>
          <p:cNvSpPr>
            <a:spLocks noChangeArrowheads="1"/>
          </p:cNvSpPr>
          <p:nvPr/>
        </p:nvSpPr>
        <p:spPr bwMode="auto">
          <a:xfrm>
            <a:off x="5651500" y="1341438"/>
            <a:ext cx="2879725" cy="936625"/>
          </a:xfrm>
          <a:prstGeom prst="cloudCallout">
            <a:avLst>
              <a:gd name="adj1" fmla="val -74588"/>
              <a:gd name="adj2" fmla="val 61019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>
                <a:solidFill>
                  <a:schemeClr val="tx2"/>
                </a:solidFill>
              </a:rPr>
              <a:t>кондор</a:t>
            </a:r>
          </a:p>
        </p:txBody>
      </p:sp>
      <p:pic>
        <p:nvPicPr>
          <p:cNvPr id="116743" name="Picture 7" descr="04A0491i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844675"/>
            <a:ext cx="4505325" cy="5013325"/>
          </a:xfrm>
          <a:prstGeom prst="rect">
            <a:avLst/>
          </a:prstGeom>
          <a:noFill/>
        </p:spPr>
      </p:pic>
      <p:sp>
        <p:nvSpPr>
          <p:cNvPr id="116744" name="Line 8"/>
          <p:cNvSpPr>
            <a:spLocks noChangeShapeType="1"/>
          </p:cNvSpPr>
          <p:nvPr/>
        </p:nvSpPr>
        <p:spPr bwMode="auto">
          <a:xfrm flipH="1">
            <a:off x="1619250" y="2349500"/>
            <a:ext cx="3240088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6745" name="Line 9"/>
          <p:cNvSpPr>
            <a:spLocks noChangeShapeType="1"/>
          </p:cNvSpPr>
          <p:nvPr/>
        </p:nvSpPr>
        <p:spPr bwMode="auto">
          <a:xfrm>
            <a:off x="4932363" y="2349500"/>
            <a:ext cx="576262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7559675" cy="148431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/>
              <a:t>    Млекопитающее отряда грызунов. Длина тела до 66 см, хвоста до 20 см. Обитает в пампасах Аргентины и на юге Парагвая. Объект охоты (мясо, шкурка). </a:t>
            </a:r>
          </a:p>
        </p:txBody>
      </p:sp>
      <p:pic>
        <p:nvPicPr>
          <p:cNvPr id="117764" name="Picture 4" descr="04A0688i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713" y="1306513"/>
            <a:ext cx="6840537" cy="5551487"/>
          </a:xfrm>
          <a:prstGeom prst="rect">
            <a:avLst/>
          </a:prstGeom>
          <a:noFill/>
        </p:spPr>
      </p:pic>
      <p:sp>
        <p:nvSpPr>
          <p:cNvPr id="117765" name="AutoShape 5"/>
          <p:cNvSpPr>
            <a:spLocks noChangeArrowheads="1"/>
          </p:cNvSpPr>
          <p:nvPr/>
        </p:nvSpPr>
        <p:spPr bwMode="auto">
          <a:xfrm>
            <a:off x="0" y="1844675"/>
            <a:ext cx="2771775" cy="1152525"/>
          </a:xfrm>
          <a:prstGeom prst="cloudCallout">
            <a:avLst>
              <a:gd name="adj1" fmla="val 113801"/>
              <a:gd name="adj2" fmla="val 49588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>
                <a:solidFill>
                  <a:schemeClr val="tx2"/>
                </a:solidFill>
              </a:rPr>
              <a:t>ГОРНЫЕ ВИСКАЧИ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8" name="Picture 4" descr="o01065i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4213" y="531813"/>
            <a:ext cx="7920037" cy="6326187"/>
          </a:xfrm>
          <a:prstGeom prst="rect">
            <a:avLst/>
          </a:prstGeom>
          <a:noFill/>
        </p:spPr>
      </p:pic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9467850" cy="141287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Хищное млекопитающее семейства медведей. Длина тела до 1,8 м. Вокруг глаз по светлому кольцу (отсюда название). В горных лесах и высокогорьях </a:t>
            </a:r>
            <a:r>
              <a:rPr lang="ru-RU" sz="2000" dirty="0" err="1"/>
              <a:t>Юж</a:t>
            </a:r>
            <a:r>
              <a:rPr lang="ru-RU" sz="2000" dirty="0"/>
              <a:t> Америки. Хорошо лазает по деревьям. Под угрозой исчезновения. В Красной книге Международного союза охраны природы и природных ресурсов (МСОП). </a:t>
            </a:r>
          </a:p>
        </p:txBody>
      </p:sp>
      <p:sp>
        <p:nvSpPr>
          <p:cNvPr id="118789" name="AutoShape 5"/>
          <p:cNvSpPr>
            <a:spLocks noChangeArrowheads="1"/>
          </p:cNvSpPr>
          <p:nvPr/>
        </p:nvSpPr>
        <p:spPr bwMode="auto">
          <a:xfrm>
            <a:off x="-252413" y="2420938"/>
            <a:ext cx="4967288" cy="1008062"/>
          </a:xfrm>
          <a:prstGeom prst="cloudCallout">
            <a:avLst>
              <a:gd name="adj1" fmla="val 89884"/>
              <a:gd name="adj2" fmla="val 67324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lnSpc>
                <a:spcPct val="128000"/>
              </a:lnSpc>
              <a:spcBef>
                <a:spcPts val="600"/>
              </a:spcBef>
            </a:pPr>
            <a:r>
              <a:rPr lang="ru-RU" sz="2400">
                <a:solidFill>
                  <a:schemeClr val="tx2"/>
                </a:solidFill>
              </a:rPr>
              <a:t>ОЧКОВЫЙ МЕДВЕДЬ</a:t>
            </a:r>
          </a:p>
          <a:p>
            <a:pPr algn="ctr"/>
            <a:endParaRPr lang="ru-RU" sz="2400">
              <a:solidFill>
                <a:schemeClr val="tx2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3" name="Picture 5" descr="0_6b78_58fd5b38_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703263"/>
            <a:ext cx="8135937" cy="6154737"/>
          </a:xfrm>
          <a:prstGeom prst="rect">
            <a:avLst/>
          </a:prstGeom>
          <a:noFill/>
        </p:spPr>
      </p:pic>
      <p:sp>
        <p:nvSpPr>
          <p:cNvPr id="1198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396875" y="0"/>
            <a:ext cx="9540875" cy="141287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Семейство птиц отряда </a:t>
            </a:r>
            <a:r>
              <a:rPr lang="ru-RU" sz="2000" dirty="0" err="1"/>
              <a:t>дятлообразных</a:t>
            </a:r>
            <a:r>
              <a:rPr lang="ru-RU" sz="2000" dirty="0"/>
              <a:t>. Длина 30-60 см. Клюв большой, зазубренный. В окрасе преобладают черные тона с яркими участками желтого, зеленого, красного и других цветов. Ок. 40 видов, в тропических лесах Америки (от Мексики до Аргентины). В неволе легко приручаются. </a:t>
            </a:r>
          </a:p>
        </p:txBody>
      </p:sp>
      <p:sp>
        <p:nvSpPr>
          <p:cNvPr id="119814" name="AutoShape 6"/>
          <p:cNvSpPr>
            <a:spLocks noChangeArrowheads="1"/>
          </p:cNvSpPr>
          <p:nvPr/>
        </p:nvSpPr>
        <p:spPr bwMode="auto">
          <a:xfrm>
            <a:off x="1619250" y="3068638"/>
            <a:ext cx="1944688" cy="863600"/>
          </a:xfrm>
          <a:prstGeom prst="cloudCallout">
            <a:avLst>
              <a:gd name="adj1" fmla="val 118815"/>
              <a:gd name="adj2" fmla="val -116912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>
                <a:solidFill>
                  <a:schemeClr val="tx2"/>
                </a:solidFill>
              </a:rPr>
              <a:t>тукан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6" name="Picture 4" descr="ya_502i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420938"/>
            <a:ext cx="3859213" cy="4437062"/>
          </a:xfrm>
          <a:prstGeom prst="rect">
            <a:avLst/>
          </a:prstGeom>
          <a:noFill/>
        </p:spPr>
      </p:pic>
      <p:pic>
        <p:nvPicPr>
          <p:cNvPr id="125957" name="Picture 5" descr="ja01044i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1275" y="3211513"/>
            <a:ext cx="5292725" cy="3646487"/>
          </a:xfrm>
          <a:prstGeom prst="rect">
            <a:avLst/>
          </a:prstGeom>
          <a:noFill/>
        </p:spPr>
      </p:pic>
      <p:sp>
        <p:nvSpPr>
          <p:cNvPr id="125958" name="AutoShape 6"/>
          <p:cNvSpPr>
            <a:spLocks noChangeArrowheads="1"/>
          </p:cNvSpPr>
          <p:nvPr/>
        </p:nvSpPr>
        <p:spPr bwMode="auto">
          <a:xfrm>
            <a:off x="4140200" y="2565400"/>
            <a:ext cx="1584325" cy="1295400"/>
          </a:xfrm>
          <a:prstGeom prst="cloudCallout">
            <a:avLst>
              <a:gd name="adj1" fmla="val -48097"/>
              <a:gd name="adj2" fmla="val 138111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>
                <a:solidFill>
                  <a:schemeClr val="tx2"/>
                </a:solidFill>
              </a:rPr>
              <a:t>Ягуар </a:t>
            </a:r>
          </a:p>
          <a:p>
            <a:pPr algn="ctr"/>
            <a:r>
              <a:rPr lang="ru-RU" sz="2000">
                <a:solidFill>
                  <a:schemeClr val="tx2"/>
                </a:solidFill>
              </a:rPr>
              <a:t>или </a:t>
            </a:r>
          </a:p>
          <a:p>
            <a:pPr algn="ctr"/>
            <a:r>
              <a:rPr lang="ru-RU" sz="2000">
                <a:solidFill>
                  <a:schemeClr val="tx2"/>
                </a:solidFill>
              </a:rPr>
              <a:t>пума</a:t>
            </a:r>
          </a:p>
        </p:txBody>
      </p:sp>
      <p:sp>
        <p:nvSpPr>
          <p:cNvPr id="125960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6516688" cy="1462088"/>
          </a:xfrm>
        </p:spPr>
        <p:txBody>
          <a:bodyPr/>
          <a:lstStyle/>
          <a:p>
            <a:r>
              <a:rPr lang="ru-RU" sz="2000" dirty="0">
                <a:solidFill>
                  <a:schemeClr val="tx1"/>
                </a:solidFill>
              </a:rPr>
              <a:t>Это хищное животное-обитатель амазонской сельвы. В длину достигает 2 м, весит до 120 кг. Имеет сильное тело, крепкие, стройные ноги. Отлично бегает и плавает, хорошо залезает на деревья, охотится на любых животных.</a:t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25961" name="Line 9"/>
          <p:cNvSpPr>
            <a:spLocks noChangeShapeType="1"/>
          </p:cNvSpPr>
          <p:nvPr/>
        </p:nvSpPr>
        <p:spPr bwMode="auto">
          <a:xfrm flipV="1">
            <a:off x="4140200" y="4581525"/>
            <a:ext cx="30956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5962" name="Line 10"/>
          <p:cNvSpPr>
            <a:spLocks noChangeShapeType="1"/>
          </p:cNvSpPr>
          <p:nvPr/>
        </p:nvSpPr>
        <p:spPr bwMode="auto">
          <a:xfrm flipH="1" flipV="1">
            <a:off x="2555875" y="4941888"/>
            <a:ext cx="1584325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5963" name="Line 11"/>
          <p:cNvSpPr>
            <a:spLocks noChangeShapeType="1"/>
          </p:cNvSpPr>
          <p:nvPr/>
        </p:nvSpPr>
        <p:spPr bwMode="auto">
          <a:xfrm>
            <a:off x="4140200" y="5013325"/>
            <a:ext cx="71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тка с тенью">
  <a:themeElements>
    <a:clrScheme name="Сетка с тенью 2">
      <a:dk1>
        <a:srgbClr val="000066"/>
      </a:dk1>
      <a:lt1>
        <a:srgbClr val="FFFFFF"/>
      </a:lt1>
      <a:dk2>
        <a:srgbClr val="000066"/>
      </a:dk2>
      <a:lt2>
        <a:srgbClr val="B2B8C8"/>
      </a:lt2>
      <a:accent1>
        <a:srgbClr val="008080"/>
      </a:accent1>
      <a:accent2>
        <a:srgbClr val="00004E"/>
      </a:accent2>
      <a:accent3>
        <a:srgbClr val="AAAAB8"/>
      </a:accent3>
      <a:accent4>
        <a:srgbClr val="DADADA"/>
      </a:accent4>
      <a:accent5>
        <a:srgbClr val="AAC0C0"/>
      </a:accent5>
      <a:accent6>
        <a:srgbClr val="000046"/>
      </a:accent6>
      <a:hlink>
        <a:srgbClr val="00FFCC"/>
      </a:hlink>
      <a:folHlink>
        <a:srgbClr val="6699FF"/>
      </a:folHlink>
    </a:clrScheme>
    <a:fontScheme name="Сетка с тень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Fading Grid</Template>
  <TotalTime>264</TotalTime>
  <Words>915</Words>
  <Application>Microsoft Office PowerPoint</Application>
  <PresentationFormat>Екран (4:3)</PresentationFormat>
  <Paragraphs>90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Сетка с тенью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Это хищное животное-обитатель амазонской сельвы. В длину достигает 2 м, весит до 120 кг. Имеет сильное тело, крепкие, стройные ноги. Отлично бегает и плавает, хорошо залезает на деревья, охотится на любых животных. </vt:lpstr>
      <vt:lpstr>Презентація PowerPoint</vt:lpstr>
      <vt:lpstr>Броненосец</vt:lpstr>
      <vt:lpstr>ленивец</vt:lpstr>
      <vt:lpstr>Попугай ара</vt:lpstr>
      <vt:lpstr>львица</vt:lpstr>
      <vt:lpstr>колибри</vt:lpstr>
      <vt:lpstr>ягуар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БОТАНИК</dc:creator>
  <cp:lastModifiedBy>LEGION</cp:lastModifiedBy>
  <cp:revision>16</cp:revision>
  <dcterms:created xsi:type="dcterms:W3CDTF">2008-02-09T17:23:34Z</dcterms:created>
  <dcterms:modified xsi:type="dcterms:W3CDTF">2014-12-30T10:37:28Z</dcterms:modified>
</cp:coreProperties>
</file>