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5"/>
  </p:notesMasterIdLst>
  <p:sldIdLst>
    <p:sldId id="256" r:id="rId2"/>
    <p:sldId id="257" r:id="rId3"/>
    <p:sldId id="258" r:id="rId4"/>
    <p:sldId id="262" r:id="rId5"/>
    <p:sldId id="261" r:id="rId6"/>
    <p:sldId id="260" r:id="rId7"/>
    <p:sldId id="265" r:id="rId8"/>
    <p:sldId id="263" r:id="rId9"/>
    <p:sldId id="264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61808" autoAdjust="0"/>
  </p:normalViewPr>
  <p:slideViewPr>
    <p:cSldViewPr>
      <p:cViewPr>
        <p:scale>
          <a:sx n="50" d="100"/>
          <a:sy n="50" d="100"/>
        </p:scale>
        <p:origin x="-3384" y="-5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75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D6A533-BB3B-4880-AC7A-679BB53B81C7}" type="datetimeFigureOut">
              <a:rPr lang="ru-RU" smtClean="0"/>
              <a:pPr/>
              <a:t>30.12.2014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39DEE1-0CA2-43F6-A93C-A3414C3C3AB1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12332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geography.kz/slovar/bereg-beregovaya-zona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geography.kz/slovar/severnaya-amerika/" TargetMode="External"/><Relationship Id="rId5" Type="http://schemas.openxmlformats.org/officeDocument/2006/relationships/hyperlink" Target="http://geography.kz/slovar/avstraliya/" TargetMode="External"/><Relationship Id="rId4" Type="http://schemas.openxmlformats.org/officeDocument/2006/relationships/hyperlink" Target="http://geography.kz/kontinenty/evraziya/" TargetMode="Externa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geography.kz/slovar/solenost-vod-mirovogo-okeana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geography.kz/slovar/magellan-ferna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5400" i="1" dirty="0" smtClean="0">
                <a:solidFill>
                  <a:schemeClr val="tx1">
                    <a:lumMod val="95000"/>
                  </a:schemeClr>
                </a:solidFill>
                <a:latin typeface="+mn-lt"/>
              </a:rPr>
              <a:t>Тихий океан</a:t>
            </a:r>
          </a:p>
          <a:p>
            <a:pPr algn="r"/>
            <a:r>
              <a:rPr lang="ru-RU" sz="1200" dirty="0" smtClean="0"/>
              <a:t>Выполнила :  </a:t>
            </a:r>
            <a:r>
              <a:rPr lang="ru-RU" sz="1200" dirty="0" err="1" smtClean="0"/>
              <a:t>Чинман</a:t>
            </a:r>
            <a:r>
              <a:rPr lang="ru-RU" sz="1200" dirty="0" smtClean="0"/>
              <a:t> Т.П. </a:t>
            </a:r>
          </a:p>
          <a:p>
            <a:pPr algn="r"/>
            <a:r>
              <a:rPr lang="ru-RU" sz="1200" dirty="0" smtClean="0"/>
              <a:t>учитель географии </a:t>
            </a:r>
          </a:p>
          <a:p>
            <a:pPr algn="r"/>
            <a:r>
              <a:rPr lang="ru-RU" sz="1200" dirty="0" smtClean="0"/>
              <a:t>МОУ Тверская гимназия №10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39DEE1-0CA2-43F6-A93C-A3414C3C3AB1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78506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sz="1400" b="1" i="1" dirty="0" smtClean="0">
                <a:solidFill>
                  <a:srgbClr val="FFFF00"/>
                </a:solidFill>
                <a:effectLst/>
              </a:rPr>
              <a:t>Флора и фауна </a:t>
            </a:r>
            <a:br>
              <a:rPr lang="ru-RU" sz="1400" b="1" i="1" dirty="0" smtClean="0">
                <a:solidFill>
                  <a:srgbClr val="FFFF00"/>
                </a:solidFill>
                <a:effectLst/>
              </a:rPr>
            </a:br>
            <a:r>
              <a:rPr lang="ru-RU" sz="1400" b="1" i="1" dirty="0" smtClean="0">
                <a:solidFill>
                  <a:srgbClr val="FFFF00"/>
                </a:solidFill>
                <a:effectLst/>
              </a:rPr>
              <a:t>Тихого океана</a:t>
            </a:r>
          </a:p>
          <a:p>
            <a:r>
              <a:rPr lang="ru-RU" sz="1200" dirty="0" smtClean="0"/>
              <a:t>В водах Тихого океана сосредоточено </a:t>
            </a:r>
            <a:r>
              <a:rPr lang="ru-RU" sz="1200" b="1" dirty="0" smtClean="0"/>
              <a:t>более половины живого вещества всего Мирового океана</a:t>
            </a:r>
            <a:r>
              <a:rPr lang="ru-RU" sz="1200" dirty="0" smtClean="0"/>
              <a:t> Земли. Это относится как к растениям, так и к животному населению.</a:t>
            </a:r>
          </a:p>
          <a:p>
            <a:r>
              <a:rPr lang="ru-RU" sz="1200" dirty="0" smtClean="0"/>
              <a:t>Для фауны, насчитывающей в целом до 100 тыс. видов:  кашалот, полосатых китов. тюленей (морские львы), северные котики; богата фауна </a:t>
            </a:r>
            <a:r>
              <a:rPr lang="ru-RU" sz="1200" b="1" dirty="0" smtClean="0"/>
              <a:t>рыб(от2000 в теплых районах до 800 в холодных), кораллы, планктоны – 380 видов</a:t>
            </a:r>
            <a:endParaRPr lang="ru-RU" sz="1200" dirty="0" smtClean="0"/>
          </a:p>
          <a:p>
            <a:endParaRPr lang="ru-RU" sz="1200" dirty="0" smtClean="0"/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39DEE1-0CA2-43F6-A93C-A3414C3C3AB1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83571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На дне </a:t>
            </a:r>
            <a:r>
              <a:rPr lang="ru-RU" b="1" dirty="0" smtClean="0"/>
              <a:t>Тихого</a:t>
            </a:r>
            <a:r>
              <a:rPr lang="ru-RU" dirty="0" smtClean="0"/>
              <a:t> </a:t>
            </a:r>
            <a:r>
              <a:rPr lang="ru-RU" b="1" dirty="0" smtClean="0"/>
              <a:t>океана</a:t>
            </a:r>
            <a:r>
              <a:rPr lang="ru-RU" dirty="0" smtClean="0"/>
              <a:t> обитают черви со светящимися "бомбами"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39DEE1-0CA2-43F6-A93C-A3414C3C3AB1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99407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Спасибо за внимание</a:t>
            </a:r>
            <a:br>
              <a:rPr lang="ru-RU" dirty="0" smtClean="0">
                <a:solidFill>
                  <a:srgbClr val="FFFF00"/>
                </a:solidFill>
              </a:rPr>
            </a:br>
            <a:endParaRPr lang="ru-RU" dirty="0" smtClean="0">
              <a:solidFill>
                <a:srgbClr val="FFFF00"/>
              </a:solidFill>
            </a:endParaRPr>
          </a:p>
          <a:p>
            <a:r>
              <a:rPr lang="ru-RU" b="1" u="sng" smtClean="0">
                <a:solidFill>
                  <a:srgbClr val="FF0000"/>
                </a:solidFill>
              </a:rPr>
              <a:t>Домашнее задание:§17 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39DEE1-0CA2-43F6-A93C-A3414C3C3AB1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00654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>
                <a:solidFill>
                  <a:srgbClr val="FFFF00"/>
                </a:solidFill>
              </a:rPr>
              <a:t>Тихий океан</a:t>
            </a:r>
            <a:r>
              <a:rPr lang="ru-RU" dirty="0" smtClean="0">
                <a:solidFill>
                  <a:srgbClr val="FFFF00"/>
                </a:solidFill>
              </a:rPr>
              <a:t> — самый большой и самый древний из всех океанов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39DEE1-0CA2-43F6-A93C-A3414C3C3AB1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632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i="1" u="sng" dirty="0" smtClean="0">
                <a:solidFill>
                  <a:srgbClr val="FFFF00"/>
                </a:solidFill>
              </a:rPr>
              <a:t>Географическое положение:</a:t>
            </a:r>
          </a:p>
          <a:p>
            <a:pPr indent="19050">
              <a:buNone/>
            </a:pPr>
            <a:r>
              <a:rPr lang="ru-RU" sz="1100" dirty="0" smtClean="0"/>
              <a:t>Тихий океан принято делить на северную и южную области, граница которых проходит по линии экватора.</a:t>
            </a:r>
          </a:p>
          <a:p>
            <a:r>
              <a:rPr lang="ru-RU" sz="1200" b="1" dirty="0" smtClean="0"/>
              <a:t>ограничен восточным </a:t>
            </a:r>
            <a:r>
              <a:rPr lang="ru-RU" sz="1200" b="1" u="sng" dirty="0" smtClean="0">
                <a:hlinkClick r:id="rId3"/>
              </a:rPr>
              <a:t>побережьем</a:t>
            </a:r>
            <a:r>
              <a:rPr lang="ru-RU" sz="1200" b="1" dirty="0" smtClean="0"/>
              <a:t> </a:t>
            </a:r>
            <a:r>
              <a:rPr lang="ru-RU" sz="1200" b="1" u="sng" dirty="0" smtClean="0">
                <a:hlinkClick r:id="rId4"/>
              </a:rPr>
              <a:t>Евразии</a:t>
            </a:r>
            <a:r>
              <a:rPr lang="ru-RU" sz="1200" b="1" dirty="0" smtClean="0"/>
              <a:t> </a:t>
            </a:r>
            <a:r>
              <a:rPr lang="ru-RU" sz="1200" b="1" u="sng" dirty="0" smtClean="0">
                <a:hlinkClick r:id="rId5"/>
              </a:rPr>
              <a:t>и Австралии</a:t>
            </a:r>
            <a:r>
              <a:rPr lang="ru-RU" sz="1200" b="1" dirty="0" smtClean="0"/>
              <a:t>, западным побережьем </a:t>
            </a:r>
            <a:r>
              <a:rPr lang="ru-RU" sz="1200" b="1" u="sng" dirty="0" smtClean="0">
                <a:hlinkClick r:id="rId6"/>
              </a:rPr>
              <a:t>Северной</a:t>
            </a:r>
            <a:r>
              <a:rPr lang="ru-RU" sz="1200" b="1" dirty="0" smtClean="0"/>
              <a:t> и Южной Америки, Северным Ледовитым океаном на севере, Антарктидой на юге</a:t>
            </a:r>
            <a:endParaRPr lang="ru-RU" sz="1200" dirty="0" smtClean="0"/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39DEE1-0CA2-43F6-A93C-A3414C3C3AB1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29372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FF00"/>
                </a:solidFill>
                <a:effectLst/>
              </a:rPr>
              <a:t>Общие данные :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sz="1200" dirty="0" smtClean="0"/>
          </a:p>
          <a:p>
            <a:r>
              <a:rPr lang="ru-RU" sz="1200" b="1" u="sng" dirty="0" smtClean="0">
                <a:solidFill>
                  <a:srgbClr val="FF0000"/>
                </a:solidFill>
              </a:rPr>
              <a:t>Задание: </a:t>
            </a:r>
          </a:p>
          <a:p>
            <a:pPr marL="0" indent="0">
              <a:buNone/>
            </a:pPr>
            <a:r>
              <a:rPr lang="ru-RU" sz="1200" b="1" u="sng" dirty="0" smtClean="0">
                <a:solidFill>
                  <a:srgbClr val="FF0000"/>
                </a:solidFill>
              </a:rPr>
              <a:t>  - Определите протяженность океана с севера на юг по 180 меридиану в градусах? </a:t>
            </a:r>
          </a:p>
          <a:p>
            <a:pPr marL="0" indent="0">
              <a:buNone/>
            </a:pPr>
            <a:r>
              <a:rPr lang="ru-RU" sz="1200" b="1" u="sng" dirty="0" smtClean="0">
                <a:solidFill>
                  <a:srgbClr val="FF0000"/>
                </a:solidFill>
              </a:rPr>
              <a:t>- Определите протяженность океана по экватору,  используя масштаб.</a:t>
            </a:r>
          </a:p>
          <a:p>
            <a:pPr>
              <a:buFont typeface="Wingdings" pitchFamily="2" charset="2"/>
              <a:buChar char="ü"/>
            </a:pPr>
            <a:r>
              <a:rPr lang="ru-RU" sz="1100" b="1" u="sng" dirty="0" smtClean="0">
                <a:solidFill>
                  <a:schemeClr val="bg1"/>
                </a:solidFill>
              </a:rPr>
              <a:t>Площадь</a:t>
            </a:r>
            <a:r>
              <a:rPr lang="ru-RU" sz="1100" dirty="0" smtClean="0">
                <a:solidFill>
                  <a:schemeClr val="bg1"/>
                </a:solidFill>
              </a:rPr>
              <a:t> 178,68 млн. км²</a:t>
            </a:r>
          </a:p>
          <a:p>
            <a:pPr>
              <a:buFont typeface="Wingdings" pitchFamily="2" charset="2"/>
              <a:buChar char="ü"/>
            </a:pPr>
            <a:r>
              <a:rPr lang="ru-RU" sz="1100" b="1" u="sng" dirty="0" smtClean="0">
                <a:solidFill>
                  <a:schemeClr val="bg1"/>
                </a:solidFill>
              </a:rPr>
              <a:t>Объём </a:t>
            </a:r>
            <a:r>
              <a:rPr lang="ru-RU" sz="1100" dirty="0" smtClean="0">
                <a:solidFill>
                  <a:schemeClr val="bg1"/>
                </a:solidFill>
              </a:rPr>
              <a:t>710,36 млн. км³</a:t>
            </a:r>
          </a:p>
          <a:p>
            <a:pPr>
              <a:buFont typeface="Wingdings" pitchFamily="2" charset="2"/>
              <a:buChar char="ü"/>
            </a:pPr>
            <a:r>
              <a:rPr lang="ru-RU" sz="1100" b="1" u="sng" dirty="0" smtClean="0">
                <a:solidFill>
                  <a:schemeClr val="bg1"/>
                </a:solidFill>
              </a:rPr>
              <a:t>Средняя глубина</a:t>
            </a:r>
            <a:r>
              <a:rPr lang="ru-RU" sz="1100" b="1" dirty="0" smtClean="0">
                <a:solidFill>
                  <a:schemeClr val="bg1"/>
                </a:solidFill>
              </a:rPr>
              <a:t>:</a:t>
            </a:r>
            <a:r>
              <a:rPr lang="ru-RU" sz="1100" dirty="0" smtClean="0">
                <a:solidFill>
                  <a:schemeClr val="bg1"/>
                </a:solidFill>
              </a:rPr>
              <a:t> 4 282 м.</a:t>
            </a:r>
          </a:p>
          <a:p>
            <a:pPr>
              <a:buFont typeface="Wingdings" pitchFamily="2" charset="2"/>
              <a:buChar char="ü"/>
            </a:pPr>
            <a:r>
              <a:rPr lang="ru-RU" sz="1100" b="1" u="sng" dirty="0" smtClean="0">
                <a:solidFill>
                  <a:schemeClr val="bg1"/>
                </a:solidFill>
              </a:rPr>
              <a:t>Наибольшая глубина</a:t>
            </a:r>
            <a:r>
              <a:rPr lang="ru-RU" sz="1100" b="1" dirty="0" smtClean="0">
                <a:solidFill>
                  <a:schemeClr val="bg1"/>
                </a:solidFill>
              </a:rPr>
              <a:t>:</a:t>
            </a:r>
            <a:r>
              <a:rPr lang="ru-RU" sz="1100" dirty="0" smtClean="0">
                <a:solidFill>
                  <a:schemeClr val="bg1"/>
                </a:solidFill>
              </a:rPr>
              <a:t> 11022 м (Марианская впадина).</a:t>
            </a:r>
          </a:p>
          <a:p>
            <a:pPr>
              <a:buFont typeface="Wingdings" pitchFamily="2" charset="2"/>
              <a:buChar char="ü"/>
            </a:pPr>
            <a:r>
              <a:rPr lang="ru-RU" sz="1100" b="1" u="sng" dirty="0" smtClean="0">
                <a:solidFill>
                  <a:schemeClr val="bg1"/>
                </a:solidFill>
                <a:hlinkClick r:id="rId3"/>
              </a:rPr>
              <a:t>Соленость</a:t>
            </a:r>
            <a:r>
              <a:rPr lang="ru-RU" sz="1100" b="1" dirty="0" smtClean="0">
                <a:solidFill>
                  <a:schemeClr val="bg1"/>
                </a:solidFill>
              </a:rPr>
              <a:t>:</a:t>
            </a:r>
            <a:r>
              <a:rPr lang="ru-RU" sz="1100" dirty="0" smtClean="0">
                <a:solidFill>
                  <a:schemeClr val="bg1"/>
                </a:solidFill>
              </a:rPr>
              <a:t> 30-36,5 ‰.</a:t>
            </a:r>
          </a:p>
          <a:p>
            <a:pPr>
              <a:buFont typeface="Wingdings" pitchFamily="2" charset="2"/>
              <a:buChar char="ü"/>
            </a:pPr>
            <a:r>
              <a:rPr lang="ru-RU" sz="1100" dirty="0" smtClean="0">
                <a:solidFill>
                  <a:schemeClr val="bg1"/>
                </a:solidFill>
              </a:rPr>
              <a:t>По 180-му меридиану Тихого океана проходит линия перемены даты. </a:t>
            </a:r>
            <a:r>
              <a:rPr lang="ru-RU" sz="1100" i="1" dirty="0" smtClean="0"/>
              <a:t/>
            </a:r>
            <a:br>
              <a:rPr lang="ru-RU" sz="1100" i="1" dirty="0" smtClean="0"/>
            </a:br>
            <a:endParaRPr lang="ru-RU" sz="1100" i="1" dirty="0" smtClean="0"/>
          </a:p>
          <a:p>
            <a:endParaRPr lang="ru-RU" sz="1100" dirty="0" smtClean="0"/>
          </a:p>
          <a:p>
            <a:endParaRPr lang="ru-RU" sz="1100" dirty="0" smtClean="0"/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39DEE1-0CA2-43F6-A93C-A3414C3C3AB1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79072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Название же «Тихий» связано с именем </a:t>
            </a:r>
            <a:r>
              <a:rPr lang="ru-RU" dirty="0" err="1" smtClean="0">
                <a:solidFill>
                  <a:srgbClr val="FFFF00"/>
                </a:solidFill>
              </a:rPr>
              <a:t>Ф.</a:t>
            </a:r>
            <a:r>
              <a:rPr lang="ru-RU" u="sng" dirty="0" err="1" smtClean="0">
                <a:solidFill>
                  <a:srgbClr val="FFFF00"/>
                </a:solidFill>
                <a:hlinkClick r:id="rId3"/>
              </a:rPr>
              <a:t>Магеллана</a:t>
            </a:r>
            <a:endParaRPr lang="ru-RU" dirty="0" smtClean="0">
              <a:solidFill>
                <a:srgbClr val="FFFF00"/>
              </a:solidFill>
            </a:endParaRPr>
          </a:p>
          <a:p>
            <a:r>
              <a:rPr lang="ru-RU" sz="1200" b="1" dirty="0" smtClean="0"/>
              <a:t>впервые его пересек </a:t>
            </a:r>
            <a:r>
              <a:rPr lang="ru-RU" sz="1200" b="1" dirty="0" err="1" smtClean="0"/>
              <a:t>Фернан</a:t>
            </a:r>
            <a:r>
              <a:rPr lang="ru-RU" sz="1200" b="1" dirty="0" smtClean="0"/>
              <a:t> Магеллан в 1519 году, океан получил название «Тихий», потому что за все три месяца путешествия корабли Магеллана не попали ни в один шторм.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39DEE1-0CA2-43F6-A93C-A3414C3C3AB1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70040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solidFill>
                  <a:srgbClr val="FFFF00"/>
                </a:solidFill>
                <a:effectLst/>
              </a:rPr>
              <a:t>Рельеф океана</a:t>
            </a:r>
          </a:p>
          <a:p>
            <a:r>
              <a:rPr lang="ru-RU" dirty="0" smtClean="0"/>
              <a:t>Океаническое дно испещрено котлованами, расщелинами, желобами, глубина которых значительно превышает среднюю. В северных широтах находятся такие желоба, как Северо-Алеутский и Курило-Камчатский. На востоке: Перуанский и Центрально-Американский. На западе расположились два огромных желоба – это </a:t>
            </a:r>
            <a:r>
              <a:rPr lang="ru-RU" dirty="0" err="1" smtClean="0"/>
              <a:t>Марианский</a:t>
            </a:r>
            <a:r>
              <a:rPr lang="ru-RU" dirty="0" smtClean="0"/>
              <a:t> и Филиппинский.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39DEE1-0CA2-43F6-A93C-A3414C3C3AB1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По дну Тихог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о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океана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проходит Срединно-океанический хребет. 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39DEE1-0CA2-43F6-A93C-A3414C3C3AB1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34466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>
                <a:solidFill>
                  <a:srgbClr val="FF0000"/>
                </a:solidFill>
                <a:effectLst/>
              </a:rPr>
              <a:t>Знаменитое "огненное" кольцо Тихого океана</a:t>
            </a:r>
            <a:br>
              <a:rPr lang="ru-RU" b="1" dirty="0" smtClean="0">
                <a:solidFill>
                  <a:srgbClr val="FF0000"/>
                </a:solidFill>
                <a:effectLst/>
              </a:rPr>
            </a:br>
            <a:endParaRPr lang="ru-RU" b="1" dirty="0" smtClean="0">
              <a:solidFill>
                <a:srgbClr val="FF0000"/>
              </a:solidFill>
              <a:effectLst/>
            </a:endParaRP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39DEE1-0CA2-43F6-A93C-A3414C3C3AB1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83469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Природные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FF0000"/>
                </a:solidFill>
              </a:rPr>
              <a:t>особенности океана</a:t>
            </a:r>
            <a:r>
              <a:rPr lang="ru-RU" dirty="0" smtClean="0"/>
              <a:t>.</a:t>
            </a:r>
          </a:p>
          <a:p>
            <a:endParaRPr lang="ru-RU" sz="1200" b="1" i="1" dirty="0" smtClean="0">
              <a:solidFill>
                <a:srgbClr val="FFFF00"/>
              </a:solidFill>
            </a:endParaRPr>
          </a:p>
          <a:p>
            <a:endParaRPr lang="ru-RU" sz="1200" b="1" i="1" dirty="0" smtClean="0">
              <a:solidFill>
                <a:srgbClr val="FFFF00"/>
              </a:solidFill>
            </a:endParaRPr>
          </a:p>
          <a:p>
            <a:r>
              <a:rPr lang="ru-RU" sz="1200" b="1" i="1" dirty="0" smtClean="0">
                <a:solidFill>
                  <a:srgbClr val="FFFF00"/>
                </a:solidFill>
              </a:rPr>
              <a:t>В океане образуются два огромных кольца движения вод: северное и южное. </a:t>
            </a:r>
            <a:r>
              <a:rPr lang="ru-RU" sz="1200" dirty="0" smtClean="0">
                <a:solidFill>
                  <a:schemeClr val="accent2">
                    <a:lumMod val="75000"/>
                  </a:schemeClr>
                </a:solidFill>
              </a:rPr>
              <a:t>Северное кольцо включает Северное пассатное течение, Куросио, Северо-Тихоокеанское и Калифорнийское течения, </a:t>
            </a:r>
          </a:p>
          <a:p>
            <a:r>
              <a:rPr lang="ru-RU" sz="1200" dirty="0" smtClean="0">
                <a:solidFill>
                  <a:srgbClr val="C00000"/>
                </a:solidFill>
              </a:rPr>
              <a:t> южное кольцо составляют Южное Пассатное, Восточно-Австралийское, течение Западных ветров и Перуанское течение. </a:t>
            </a:r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39DEE1-0CA2-43F6-A93C-A3414C3C3AB1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499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65BC9-0948-473F-8974-508733E64EDF}" type="datetime1">
              <a:rPr lang="ru-RU" smtClean="0"/>
              <a:t>30.12.2014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DBAF1-A0CD-46DD-8F28-6E33FCBFD09A}" type="datetime1">
              <a:rPr lang="ru-RU" smtClean="0"/>
              <a:t>30.12.2014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B5694-99CB-4D43-BDEE-411CACD36DC3}" type="datetime1">
              <a:rPr lang="ru-RU" smtClean="0"/>
              <a:t>30.12.2014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C4C4B-D76F-4AD5-A4AF-08D44DB4BAB3}" type="datetime1">
              <a:rPr lang="ru-RU" smtClean="0"/>
              <a:t>30.12.2014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E7265-020A-41D4-BAB6-7D6C29D099CE}" type="datetime1">
              <a:rPr lang="ru-RU" smtClean="0"/>
              <a:t>30.12.2014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1337B-99D5-4C28-AA13-6A783FD777A5}" type="datetime1">
              <a:rPr lang="ru-RU" smtClean="0"/>
              <a:t>30.12.2014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510D5-8C86-48C9-806F-92A805F5C25E}" type="datetime1">
              <a:rPr lang="ru-RU" smtClean="0"/>
              <a:t>30.12.2014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EAEAC-0877-457B-99A7-9AAD20CB5F14}" type="datetime1">
              <a:rPr lang="ru-RU" smtClean="0"/>
              <a:t>30.12.2014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FF8E8-69CF-45FD-8ADC-AE094C7654C3}" type="datetime1">
              <a:rPr lang="ru-RU" smtClean="0"/>
              <a:t>30.12.2014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8542B-9CEF-44C5-BC83-03DFC81C1F86}" type="datetime1">
              <a:rPr lang="ru-RU" smtClean="0"/>
              <a:t>30.12.2014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DA71E-0158-4A3D-A9C2-CAA1725072B3}" type="datetime1">
              <a:rPr lang="ru-RU" smtClean="0"/>
              <a:t>30.12.2014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BF4C324-B2FB-45A0-8184-72465F071FBF}" type="datetime1">
              <a:rPr lang="ru-RU" smtClean="0"/>
              <a:t>30.12.2014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dt="0"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hyperlink" Target="http://geography.kz/slovar/bereg-beregovaya-zona/" TargetMode="External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geography.kz/slovar/severnaya-amerika/" TargetMode="External"/><Relationship Id="rId5" Type="http://schemas.openxmlformats.org/officeDocument/2006/relationships/hyperlink" Target="http://geography.kz/slovar/avstraliya/" TargetMode="External"/><Relationship Id="rId4" Type="http://schemas.openxmlformats.org/officeDocument/2006/relationships/hyperlink" Target="http://geography.kz/kontinenty/evraziya/" TargetMode="Externa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geography.kz/slovar/solenost-vod-mirovogo-okeana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D%D1%83%D0%BD%D1%8C%D0%B5%D1%81_%D0%B4%D0%B5_%D0%91%D0%B0%D0%BB%D1%8C%D0%B1%D0%BE%D0%B0,_%D0%92%D0%B0%D1%81%D0%BA%D0%BE" TargetMode="External"/><Relationship Id="rId13" Type="http://schemas.openxmlformats.org/officeDocument/2006/relationships/hyperlink" Target="http://ru.wikipedia.org/wiki/%D0%92%D0%BE%D1%81%D1%82%D0%BE%D1%87%D0%BD%D1%8B%D0%B9_%D0%BE%D0%BA%D0%B5%D0%B0%D0%BD" TargetMode="External"/><Relationship Id="rId3" Type="http://schemas.openxmlformats.org/officeDocument/2006/relationships/hyperlink" Target="http://geography.kz/slovar/magellan-ferna/" TargetMode="External"/><Relationship Id="rId7" Type="http://schemas.openxmlformats.org/officeDocument/2006/relationships/hyperlink" Target="http://ru.wikipedia.org/wiki/%D0%9A%D0%BE%D0%BD%D0%BA%D0%B8%D1%81%D1%82%D0%B0%D0%B4%D0%BE%D1%80" TargetMode="External"/><Relationship Id="rId12" Type="http://schemas.openxmlformats.org/officeDocument/2006/relationships/hyperlink" Target="http://ru.wikipedia.org/w/index.php?title=%D0%91%D1%8E%D0%B0%D1%88%D0%B5%D0%BC&amp;action=edit&amp;redlink=1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ru.wikipedia.org/wiki/%D0%98%D0%BD%D0%B4%D0%B5%D0%B9%D1%86%D1%8B" TargetMode="External"/><Relationship Id="rId11" Type="http://schemas.openxmlformats.org/officeDocument/2006/relationships/hyperlink" Target="http://ru.wikipedia.org/wiki/%D0%92%D0%B5%D0%BB%D0%B8%D0%BA%D0%B8%D0%B9_%D0%BE%D0%BA%D0%B5%D0%B0%D0%BD" TargetMode="External"/><Relationship Id="rId5" Type="http://schemas.openxmlformats.org/officeDocument/2006/relationships/image" Target="../media/image9.png"/><Relationship Id="rId10" Type="http://schemas.openxmlformats.org/officeDocument/2006/relationships/hyperlink" Target="http://ru.wikipedia.org/wiki/%D0%90%D0%BD%D1%82%D0%B0%D1%80%D0%BA%D1%82%D0%B8%D0%B4%D0%B0" TargetMode="External"/><Relationship Id="rId4" Type="http://schemas.openxmlformats.org/officeDocument/2006/relationships/image" Target="../media/image8.png"/><Relationship Id="rId9" Type="http://schemas.openxmlformats.org/officeDocument/2006/relationships/hyperlink" Target="http://ru.wikipedia.org/wiki/%D0%AE%D0%B6%D0%BD%D1%8B%D0%B9_%D0%BE%D0%BA%D0%B5%D0%B0%D0%BD" TargetMode="External"/><Relationship Id="rId14" Type="http://schemas.openxmlformats.org/officeDocument/2006/relationships/hyperlink" Target="http://ru.wikipedia.org/wiki/%D0%A0%D0%BE%D1%81%D1%81%D0%B8%D1%8F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8000" i="1" dirty="0" smtClean="0">
                <a:solidFill>
                  <a:schemeClr val="tx1">
                    <a:lumMod val="95000"/>
                  </a:schemeClr>
                </a:solidFill>
                <a:latin typeface="+mn-lt"/>
              </a:rPr>
              <a:t>Тихий океан</a:t>
            </a:r>
            <a:endParaRPr lang="ru-RU" sz="8000" i="1" dirty="0">
              <a:solidFill>
                <a:schemeClr val="tx1">
                  <a:lumMod val="95000"/>
                </a:schemeClr>
              </a:solidFill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143380"/>
            <a:ext cx="6400800" cy="940918"/>
          </a:xfrm>
        </p:spPr>
        <p:txBody>
          <a:bodyPr>
            <a:normAutofit fontScale="92500" lnSpcReduction="20000"/>
          </a:bodyPr>
          <a:lstStyle/>
          <a:p>
            <a:pPr algn="r"/>
            <a:r>
              <a:rPr lang="ru-RU" sz="2000" dirty="0" smtClean="0"/>
              <a:t>Выполнила :  Чинман Т.П. </a:t>
            </a:r>
          </a:p>
          <a:p>
            <a:pPr algn="r"/>
            <a:r>
              <a:rPr lang="ru-RU" sz="2000" dirty="0" smtClean="0"/>
              <a:t>учитель географии </a:t>
            </a:r>
          </a:p>
          <a:p>
            <a:pPr algn="r"/>
            <a:r>
              <a:rPr lang="ru-RU" sz="2000" dirty="0" smtClean="0"/>
              <a:t>МОУ Тверская гимназия №10</a:t>
            </a:r>
            <a:endParaRPr lang="ru-RU" sz="2000" dirty="0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44130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Природные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FF0000"/>
                </a:solidFill>
              </a:rPr>
              <a:t>особенности океана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214282" y="0"/>
            <a:ext cx="4286280" cy="4786322"/>
          </a:xfrm>
        </p:spPr>
        <p:txBody>
          <a:bodyPr>
            <a:noAutofit/>
          </a:bodyPr>
          <a:lstStyle/>
          <a:p>
            <a:endParaRPr lang="ru-RU" sz="1800" b="1" i="1" dirty="0" smtClean="0">
              <a:solidFill>
                <a:srgbClr val="FFFF00"/>
              </a:solidFill>
            </a:endParaRPr>
          </a:p>
          <a:p>
            <a:endParaRPr lang="ru-RU" sz="1800" b="1" i="1" dirty="0" smtClean="0">
              <a:solidFill>
                <a:srgbClr val="FFFF00"/>
              </a:solidFill>
            </a:endParaRPr>
          </a:p>
          <a:p>
            <a:r>
              <a:rPr lang="ru-RU" sz="1800" b="1" i="1" dirty="0" smtClean="0">
                <a:solidFill>
                  <a:srgbClr val="FFFF00"/>
                </a:solidFill>
              </a:rPr>
              <a:t>В океане образуются два огромных кольца движения вод: северное и южное. </a:t>
            </a:r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</a:rPr>
              <a:t>Северное кольцо включает Северное пассатное течение, Куросио, </a:t>
            </a:r>
            <a:r>
              <a:rPr lang="ru-RU" sz="1800" dirty="0" err="1" smtClean="0">
                <a:solidFill>
                  <a:schemeClr val="accent2">
                    <a:lumMod val="75000"/>
                  </a:schemeClr>
                </a:solidFill>
              </a:rPr>
              <a:t>Северо-Тихоокеанское</a:t>
            </a:r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</a:rPr>
              <a:t> и Калифорнийское течения, </a:t>
            </a:r>
          </a:p>
          <a:p>
            <a:r>
              <a:rPr lang="ru-RU" sz="1800" dirty="0" smtClean="0">
                <a:solidFill>
                  <a:srgbClr val="C00000"/>
                </a:solidFill>
              </a:rPr>
              <a:t> южное кольцо составляют Южное Пассатное, Восточно-Австралийское, течение Западных ветров и Перуанское течение. </a:t>
            </a:r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</p:txBody>
      </p:sp>
      <p:pic>
        <p:nvPicPr>
          <p:cNvPr id="5" name="Рисунок 4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58" y="3571876"/>
            <a:ext cx="3638550" cy="2214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357686" y="214290"/>
            <a:ext cx="4286280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4000496" y="5691157"/>
            <a:ext cx="47149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Вопрос классу:   </a:t>
            </a:r>
            <a:r>
              <a:rPr lang="ru-RU" sz="2400" b="1" u="sng" dirty="0" smtClean="0">
                <a:solidFill>
                  <a:srgbClr val="FF0000"/>
                </a:solidFill>
              </a:rPr>
              <a:t>На что влияют течения океана</a:t>
            </a:r>
            <a:r>
              <a:rPr lang="ru-RU" sz="2400" b="1" dirty="0" smtClean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59" y="1"/>
            <a:ext cx="878684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43230" cy="584182"/>
          </a:xfrm>
        </p:spPr>
        <p:txBody>
          <a:bodyPr>
            <a:noAutofit/>
          </a:bodyPr>
          <a:lstStyle/>
          <a:p>
            <a:pPr algn="ctr"/>
            <a:r>
              <a:rPr lang="ru-RU" sz="2400" b="1" i="1" dirty="0" smtClean="0">
                <a:solidFill>
                  <a:srgbClr val="FFFF00"/>
                </a:solidFill>
                <a:effectLst/>
              </a:rPr>
              <a:t>Флора и фауна </a:t>
            </a:r>
            <a:br>
              <a:rPr lang="ru-RU" sz="2400" b="1" i="1" dirty="0" smtClean="0">
                <a:solidFill>
                  <a:srgbClr val="FFFF00"/>
                </a:solidFill>
                <a:effectLst/>
              </a:rPr>
            </a:br>
            <a:r>
              <a:rPr lang="ru-RU" sz="2400" b="1" i="1" dirty="0" smtClean="0">
                <a:solidFill>
                  <a:srgbClr val="FFFF00"/>
                </a:solidFill>
                <a:effectLst/>
              </a:rPr>
              <a:t>Тихого океана</a:t>
            </a:r>
            <a:endParaRPr lang="ru-RU" sz="2400" b="1" i="1" dirty="0">
              <a:solidFill>
                <a:srgbClr val="FFFF00"/>
              </a:solidFill>
              <a:effectLst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57200" y="857232"/>
            <a:ext cx="3757610" cy="5268931"/>
          </a:xfrm>
        </p:spPr>
        <p:txBody>
          <a:bodyPr>
            <a:noAutofit/>
          </a:bodyPr>
          <a:lstStyle/>
          <a:p>
            <a:r>
              <a:rPr lang="ru-RU" sz="2000" dirty="0" smtClean="0"/>
              <a:t>В водах Тихого океана сосредоточено </a:t>
            </a:r>
            <a:r>
              <a:rPr lang="ru-RU" sz="2000" b="1" dirty="0" smtClean="0"/>
              <a:t>более половины живого вещества всего Мирового океана</a:t>
            </a:r>
            <a:r>
              <a:rPr lang="ru-RU" sz="2000" dirty="0" smtClean="0"/>
              <a:t> Земли. Это относится как к растениям, так и к животному населению.</a:t>
            </a:r>
          </a:p>
          <a:p>
            <a:r>
              <a:rPr lang="ru-RU" sz="2000" dirty="0" smtClean="0"/>
              <a:t>Для фауны, насчитывающей в целом до 100 тыс. видов:  кашалот, полосатых китов. тюленей (морские львы), северные котики; богата фауна </a:t>
            </a:r>
            <a:r>
              <a:rPr lang="ru-RU" sz="2000" b="1" dirty="0" smtClean="0"/>
              <a:t>рыб(от2000 в теплых районах до 800 в холодных), кораллы, планктоны – 380 видов</a:t>
            </a:r>
            <a:endParaRPr lang="ru-RU" sz="2000" dirty="0" smtClean="0"/>
          </a:p>
          <a:p>
            <a:endParaRPr lang="ru-RU" sz="2000" dirty="0"/>
          </a:p>
        </p:txBody>
      </p:sp>
      <p:pic>
        <p:nvPicPr>
          <p:cNvPr id="8" name="Рисунок 7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143372" y="3428976"/>
            <a:ext cx="4259580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929422" y="2000240"/>
            <a:ext cx="2214578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214810" y="571480"/>
            <a:ext cx="2786082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285784" y="-500090"/>
            <a:ext cx="9143999" cy="6643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 rot="10800000" flipV="1">
            <a:off x="4857750" y="5150434"/>
            <a:ext cx="40719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На дне </a:t>
            </a:r>
            <a:r>
              <a:rPr lang="ru-RU" b="1" dirty="0" smtClean="0"/>
              <a:t>Тихого</a:t>
            </a:r>
            <a:r>
              <a:rPr lang="ru-RU" dirty="0" smtClean="0"/>
              <a:t> </a:t>
            </a:r>
            <a:r>
              <a:rPr lang="ru-RU" b="1" dirty="0" smtClean="0"/>
              <a:t>океана</a:t>
            </a:r>
            <a:r>
              <a:rPr lang="ru-RU" dirty="0" smtClean="0"/>
              <a:t> обитают черви со светящимися "бомбами"</a:t>
            </a:r>
            <a:endParaRPr lang="ru-RU" dirty="0"/>
          </a:p>
        </p:txBody>
      </p:sp>
      <p:pic>
        <p:nvPicPr>
          <p:cNvPr id="7" name="Содержимое 5"/>
          <p:cNvPicPr>
            <a:picLocks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14876" y="2357430"/>
            <a:ext cx="3786214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714480" y="1785926"/>
            <a:ext cx="2928944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-285776"/>
            <a:ext cx="2571736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072066" y="-500090"/>
            <a:ext cx="2905132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3999" cy="707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Спасибо за внимание</a:t>
            </a:r>
            <a:br>
              <a:rPr lang="ru-RU" dirty="0" smtClean="0">
                <a:solidFill>
                  <a:srgbClr val="FFFF00"/>
                </a:solidFill>
              </a:rPr>
            </a:b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u="sng" dirty="0" smtClean="0">
                <a:solidFill>
                  <a:srgbClr val="FF0000"/>
                </a:solidFill>
              </a:rPr>
              <a:t>Домашнее задание:§17 </a:t>
            </a:r>
            <a:endParaRPr lang="ru-RU" b="1" u="sng" dirty="0">
              <a:solidFill>
                <a:srgbClr val="FF0000"/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Тихий океан</a:t>
            </a:r>
            <a:r>
              <a:rPr lang="ru-RU" dirty="0" smtClean="0">
                <a:solidFill>
                  <a:srgbClr val="FFFF00"/>
                </a:solidFill>
              </a:rPr>
              <a:t> — самый большой и самый древний из всех океанов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4" name="Содержимое 3" descr="Тихий океан"/>
          <p:cNvPicPr>
            <a:picLocks noGrp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00100" y="1571612"/>
            <a:ext cx="6929486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u="sng" dirty="0" smtClean="0">
                <a:solidFill>
                  <a:srgbClr val="FFFF00"/>
                </a:solidFill>
              </a:rPr>
              <a:t>Географическое положение:</a:t>
            </a:r>
            <a:endParaRPr lang="ru-RU" b="1" i="1" u="sng" dirty="0">
              <a:solidFill>
                <a:srgbClr val="FFFF0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/>
              <a:t>ограничен восточным </a:t>
            </a:r>
            <a:r>
              <a:rPr lang="ru-RU" sz="2000" b="1" u="sng" dirty="0" smtClean="0">
                <a:hlinkClick r:id="rId3"/>
              </a:rPr>
              <a:t>побережьем</a:t>
            </a:r>
            <a:r>
              <a:rPr lang="ru-RU" sz="2000" b="1" dirty="0" smtClean="0"/>
              <a:t> </a:t>
            </a:r>
            <a:r>
              <a:rPr lang="ru-RU" sz="2000" b="1" u="sng" dirty="0" smtClean="0">
                <a:hlinkClick r:id="rId4"/>
              </a:rPr>
              <a:t>Евразии</a:t>
            </a:r>
            <a:r>
              <a:rPr lang="ru-RU" sz="2000" b="1" dirty="0" smtClean="0"/>
              <a:t> </a:t>
            </a:r>
            <a:r>
              <a:rPr lang="ru-RU" sz="2000" b="1" u="sng" dirty="0" smtClean="0">
                <a:hlinkClick r:id="rId5"/>
              </a:rPr>
              <a:t>и Австралии</a:t>
            </a:r>
            <a:r>
              <a:rPr lang="ru-RU" sz="2000" b="1" dirty="0" smtClean="0"/>
              <a:t>, западным побережьем </a:t>
            </a:r>
            <a:r>
              <a:rPr lang="ru-RU" sz="2000" b="1" u="sng" dirty="0" smtClean="0">
                <a:hlinkClick r:id="rId6"/>
              </a:rPr>
              <a:t>Северной</a:t>
            </a:r>
            <a:r>
              <a:rPr lang="ru-RU" sz="2000" b="1" dirty="0" smtClean="0"/>
              <a:t> и Южной Америки, Северным Ледовитым океаном на севере, Антарктидой на юге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575050" y="3357562"/>
            <a:ext cx="5111750" cy="2768601"/>
          </a:xfrm>
        </p:spPr>
        <p:txBody>
          <a:bodyPr>
            <a:normAutofit/>
          </a:bodyPr>
          <a:lstStyle/>
          <a:p>
            <a:pPr indent="19050">
              <a:buNone/>
            </a:pPr>
            <a:r>
              <a:rPr lang="ru-RU" sz="1800" dirty="0" smtClean="0"/>
              <a:t>Тихий океан принято делить на северную и южную области, граница которых проходит по линии экватора.</a:t>
            </a:r>
            <a:endParaRPr lang="ru-RU" sz="1800" dirty="0"/>
          </a:p>
        </p:txBody>
      </p:sp>
      <p:pic>
        <p:nvPicPr>
          <p:cNvPr id="6" name="Рисунок 5"/>
          <p:cNvPicPr/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714744" y="214290"/>
            <a:ext cx="3714776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714348" y="4071942"/>
            <a:ext cx="2667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072166" y="4143380"/>
            <a:ext cx="3071834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584182"/>
          </a:xfrm>
        </p:spPr>
        <p:txBody>
          <a:bodyPr/>
          <a:lstStyle/>
          <a:p>
            <a:r>
              <a:rPr lang="ru-RU" b="1" i="1" dirty="0" smtClean="0">
                <a:solidFill>
                  <a:srgbClr val="FFFF00"/>
                </a:solidFill>
                <a:effectLst/>
              </a:rPr>
              <a:t>Общие данные :</a:t>
            </a:r>
            <a:endParaRPr lang="ru-RU" b="1" i="1" dirty="0">
              <a:solidFill>
                <a:srgbClr val="FFFF00"/>
              </a:solidFill>
              <a:effectLst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285720" y="785794"/>
            <a:ext cx="3714776" cy="3500461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000" b="1" u="sng" dirty="0" smtClean="0">
                <a:solidFill>
                  <a:schemeClr val="bg1"/>
                </a:solidFill>
              </a:rPr>
              <a:t>Площадь</a:t>
            </a:r>
            <a:r>
              <a:rPr lang="ru-RU" sz="2000" dirty="0" smtClean="0">
                <a:solidFill>
                  <a:schemeClr val="bg1"/>
                </a:solidFill>
              </a:rPr>
              <a:t> 178,68 млн. км²</a:t>
            </a:r>
          </a:p>
          <a:p>
            <a:pPr>
              <a:buFont typeface="Wingdings" pitchFamily="2" charset="2"/>
              <a:buChar char="ü"/>
            </a:pPr>
            <a:r>
              <a:rPr lang="ru-RU" sz="2000" b="1" u="sng" dirty="0" smtClean="0">
                <a:solidFill>
                  <a:schemeClr val="bg1"/>
                </a:solidFill>
              </a:rPr>
              <a:t>Объём </a:t>
            </a:r>
            <a:r>
              <a:rPr lang="ru-RU" sz="2000" dirty="0" smtClean="0">
                <a:solidFill>
                  <a:schemeClr val="bg1"/>
                </a:solidFill>
              </a:rPr>
              <a:t>710,36 млн. км³</a:t>
            </a:r>
          </a:p>
          <a:p>
            <a:pPr>
              <a:buFont typeface="Wingdings" pitchFamily="2" charset="2"/>
              <a:buChar char="ü"/>
            </a:pPr>
            <a:r>
              <a:rPr lang="ru-RU" sz="2000" b="1" u="sng" dirty="0" smtClean="0">
                <a:solidFill>
                  <a:schemeClr val="bg1"/>
                </a:solidFill>
              </a:rPr>
              <a:t>Средняя глубина</a:t>
            </a:r>
            <a:r>
              <a:rPr lang="ru-RU" sz="2000" b="1" dirty="0" smtClean="0">
                <a:solidFill>
                  <a:schemeClr val="bg1"/>
                </a:solidFill>
              </a:rPr>
              <a:t>:</a:t>
            </a:r>
            <a:r>
              <a:rPr lang="ru-RU" sz="2000" dirty="0" smtClean="0">
                <a:solidFill>
                  <a:schemeClr val="bg1"/>
                </a:solidFill>
              </a:rPr>
              <a:t> 4 282 м.</a:t>
            </a:r>
          </a:p>
          <a:p>
            <a:pPr>
              <a:buFont typeface="Wingdings" pitchFamily="2" charset="2"/>
              <a:buChar char="ü"/>
            </a:pPr>
            <a:r>
              <a:rPr lang="ru-RU" sz="2000" b="1" u="sng" dirty="0" smtClean="0">
                <a:solidFill>
                  <a:schemeClr val="bg1"/>
                </a:solidFill>
              </a:rPr>
              <a:t>Наибольшая глубина</a:t>
            </a:r>
            <a:r>
              <a:rPr lang="ru-RU" sz="2000" b="1" dirty="0" smtClean="0">
                <a:solidFill>
                  <a:schemeClr val="bg1"/>
                </a:solidFill>
              </a:rPr>
              <a:t>:</a:t>
            </a:r>
            <a:r>
              <a:rPr lang="ru-RU" sz="2000" dirty="0" smtClean="0">
                <a:solidFill>
                  <a:schemeClr val="bg1"/>
                </a:solidFill>
              </a:rPr>
              <a:t> 11022 м (Марианская впадина).</a:t>
            </a:r>
          </a:p>
          <a:p>
            <a:pPr>
              <a:buFont typeface="Wingdings" pitchFamily="2" charset="2"/>
              <a:buChar char="ü"/>
            </a:pPr>
            <a:r>
              <a:rPr lang="ru-RU" sz="2000" b="1" u="sng" dirty="0" smtClean="0">
                <a:solidFill>
                  <a:schemeClr val="bg1"/>
                </a:solidFill>
                <a:hlinkClick r:id="rId3"/>
              </a:rPr>
              <a:t>Соленость</a:t>
            </a:r>
            <a:r>
              <a:rPr lang="ru-RU" sz="2000" b="1" dirty="0" smtClean="0">
                <a:solidFill>
                  <a:schemeClr val="bg1"/>
                </a:solidFill>
              </a:rPr>
              <a:t>:</a:t>
            </a:r>
            <a:r>
              <a:rPr lang="ru-RU" sz="2000" dirty="0" smtClean="0">
                <a:solidFill>
                  <a:schemeClr val="bg1"/>
                </a:solidFill>
              </a:rPr>
              <a:t> 30-36,5 ‰.</a:t>
            </a:r>
          </a:p>
          <a:p>
            <a:pPr>
              <a:buFont typeface="Wingdings" pitchFamily="2" charset="2"/>
              <a:buChar char="ü"/>
            </a:pPr>
            <a:r>
              <a:rPr lang="ru-RU" sz="2000" dirty="0" smtClean="0">
                <a:solidFill>
                  <a:schemeClr val="bg1"/>
                </a:solidFill>
              </a:rPr>
              <a:t>По 180-му меридиану Тихого океана проходит линия перемены даты. </a:t>
            </a:r>
            <a:r>
              <a:rPr lang="ru-RU" sz="2000" i="1" dirty="0" smtClean="0"/>
              <a:t/>
            </a:r>
            <a:br>
              <a:rPr lang="ru-RU" sz="2000" i="1" dirty="0" smtClean="0"/>
            </a:br>
            <a:endParaRPr lang="ru-RU" sz="2000" i="1" dirty="0" smtClean="0"/>
          </a:p>
          <a:p>
            <a:endParaRPr lang="ru-RU" sz="2000" dirty="0" smtClean="0"/>
          </a:p>
          <a:p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500430" y="1857364"/>
            <a:ext cx="5186370" cy="4714908"/>
          </a:xfrm>
        </p:spPr>
        <p:txBody>
          <a:bodyPr>
            <a:normAutofit fontScale="92500" lnSpcReduction="1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sz="2400" dirty="0" smtClean="0"/>
          </a:p>
          <a:p>
            <a:r>
              <a:rPr lang="ru-RU" sz="2400" b="1" u="sng" dirty="0" smtClean="0">
                <a:solidFill>
                  <a:srgbClr val="FF0000"/>
                </a:solidFill>
              </a:rPr>
              <a:t>Задание: </a:t>
            </a:r>
          </a:p>
          <a:p>
            <a:pPr marL="0" indent="0">
              <a:buNone/>
            </a:pPr>
            <a:r>
              <a:rPr lang="ru-RU" sz="2400" b="1" u="sng" dirty="0" smtClean="0">
                <a:solidFill>
                  <a:srgbClr val="FF0000"/>
                </a:solidFill>
              </a:rPr>
              <a:t>  - Определите протяженность океана с севера на юг по 180 меридиану в градусах? </a:t>
            </a:r>
          </a:p>
          <a:p>
            <a:pPr marL="0" indent="0">
              <a:buNone/>
            </a:pPr>
            <a:r>
              <a:rPr lang="ru-RU" sz="2400" b="1" u="sng" dirty="0" smtClean="0">
                <a:solidFill>
                  <a:srgbClr val="FF0000"/>
                </a:solidFill>
              </a:rPr>
              <a:t>- Определите протяженность океана по экватору,  используя масштаб.</a:t>
            </a:r>
            <a:endParaRPr lang="ru-RU" sz="2400" b="1" u="sng" dirty="0">
              <a:solidFill>
                <a:srgbClr val="FF0000"/>
              </a:solidFill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071934" y="0"/>
            <a:ext cx="4214842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1472" y="4071942"/>
            <a:ext cx="2643206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Название же «Тихий» связано с именем Ф.</a:t>
            </a:r>
            <a:r>
              <a:rPr lang="ru-RU" u="sng" dirty="0" smtClean="0">
                <a:solidFill>
                  <a:srgbClr val="FFFF00"/>
                </a:solidFill>
                <a:hlinkClick r:id="rId3"/>
              </a:rPr>
              <a:t>Магеллана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57200" y="1435100"/>
            <a:ext cx="3257544" cy="4691063"/>
          </a:xfrm>
        </p:spPr>
        <p:txBody>
          <a:bodyPr>
            <a:normAutofit/>
          </a:bodyPr>
          <a:lstStyle/>
          <a:p>
            <a:r>
              <a:rPr lang="ru-RU" sz="1800" b="1" dirty="0" smtClean="0"/>
              <a:t>впервые его пересек </a:t>
            </a:r>
            <a:r>
              <a:rPr lang="ru-RU" sz="1800" b="1" dirty="0" err="1" smtClean="0"/>
              <a:t>Фернан</a:t>
            </a:r>
            <a:r>
              <a:rPr lang="ru-RU" sz="1800" b="1" dirty="0" smtClean="0"/>
              <a:t> Магеллан в 1519 году, океан получил название «Тихий», потому что за все три месяца путешествия корабли Магеллана не попали ни в один шторм.</a:t>
            </a:r>
            <a:endParaRPr lang="ru-RU" sz="1800" b="1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29124" y="214290"/>
            <a:ext cx="2928958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14348" y="3714752"/>
            <a:ext cx="2928958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3786182" y="2643181"/>
            <a:ext cx="507209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Тихий океан в разное время имел несколько названий:</a:t>
            </a:r>
          </a:p>
          <a:p>
            <a:r>
              <a:rPr lang="ru-RU" dirty="0" smtClean="0"/>
              <a:t>Южный океан или Южное море (</a:t>
            </a:r>
            <a:r>
              <a:rPr lang="ru-RU" dirty="0" err="1" smtClean="0"/>
              <a:t>Mar</a:t>
            </a:r>
            <a:r>
              <a:rPr lang="ru-RU" dirty="0" smtClean="0"/>
              <a:t> </a:t>
            </a:r>
            <a:r>
              <a:rPr lang="ru-RU" dirty="0" err="1" smtClean="0"/>
              <a:t>del</a:t>
            </a:r>
            <a:r>
              <a:rPr lang="ru-RU" dirty="0" smtClean="0"/>
              <a:t> </a:t>
            </a:r>
            <a:r>
              <a:rPr lang="ru-RU" dirty="0" err="1" smtClean="0"/>
              <a:t>Sur</a:t>
            </a:r>
            <a:r>
              <a:rPr lang="ru-RU" dirty="0" smtClean="0"/>
              <a:t>) — так его называли </a:t>
            </a:r>
            <a:r>
              <a:rPr lang="ru-RU" dirty="0" smtClean="0">
                <a:hlinkClick r:id="rId6" tooltip="Индейцы"/>
              </a:rPr>
              <a:t>индейцы</a:t>
            </a:r>
            <a:r>
              <a:rPr lang="ru-RU" dirty="0" smtClean="0"/>
              <a:t>, коренные жители Центральной Америки, и это название перенял испанский </a:t>
            </a:r>
            <a:r>
              <a:rPr lang="ru-RU" dirty="0" smtClean="0">
                <a:hlinkClick r:id="rId7" tooltip="Конкистадор"/>
              </a:rPr>
              <a:t>конкистадор</a:t>
            </a:r>
            <a:r>
              <a:rPr lang="ru-RU" dirty="0" smtClean="0"/>
              <a:t> </a:t>
            </a:r>
            <a:r>
              <a:rPr lang="ru-RU" dirty="0" smtClean="0">
                <a:hlinkClick r:id="rId8" tooltip="Нуньес де Бальбоа, Васко"/>
              </a:rPr>
              <a:t>Бальбоа</a:t>
            </a:r>
            <a:r>
              <a:rPr lang="ru-RU" dirty="0" smtClean="0"/>
              <a:t>, первым из европейцев увидевший океан в 1513 году. Сегодня </a:t>
            </a:r>
            <a:r>
              <a:rPr lang="ru-RU" dirty="0" smtClean="0">
                <a:hlinkClick r:id="rId9" tooltip="Южный океан"/>
              </a:rPr>
              <a:t>Южным океаном</a:t>
            </a:r>
            <a:r>
              <a:rPr lang="ru-RU" dirty="0" smtClean="0"/>
              <a:t> называют водные окрестности </a:t>
            </a:r>
            <a:r>
              <a:rPr lang="ru-RU" dirty="0" smtClean="0">
                <a:hlinkClick r:id="rId10" tooltip="Антарктида"/>
              </a:rPr>
              <a:t>Антарктиды</a:t>
            </a:r>
            <a:r>
              <a:rPr lang="ru-RU" dirty="0" smtClean="0"/>
              <a:t>.</a:t>
            </a:r>
          </a:p>
          <a:p>
            <a:r>
              <a:rPr lang="ru-RU" dirty="0" smtClean="0">
                <a:hlinkClick r:id="rId11" tooltip="Великий океан"/>
              </a:rPr>
              <a:t>Великий океан</a:t>
            </a:r>
            <a:r>
              <a:rPr lang="ru-RU" dirty="0" smtClean="0"/>
              <a:t> — назван французским географом </a:t>
            </a:r>
            <a:r>
              <a:rPr lang="ru-RU" dirty="0" err="1" smtClean="0">
                <a:hlinkClick r:id="rId12" tooltip="Бюашем (страница отсутствует)"/>
              </a:rPr>
              <a:t>Бюашемом</a:t>
            </a:r>
            <a:r>
              <a:rPr lang="ru-RU" dirty="0" smtClean="0"/>
              <a:t> в 1753 году. Самое корректное, но не прижившееся название.</a:t>
            </a:r>
          </a:p>
          <a:p>
            <a:r>
              <a:rPr lang="ru-RU" dirty="0" smtClean="0">
                <a:hlinkClick r:id="rId13" tooltip="Восточный океан"/>
              </a:rPr>
              <a:t>Восточный океан</a:t>
            </a:r>
            <a:r>
              <a:rPr lang="ru-RU" dirty="0" smtClean="0"/>
              <a:t> — иногда назывался в </a:t>
            </a:r>
            <a:r>
              <a:rPr lang="ru-RU" dirty="0" smtClean="0">
                <a:hlinkClick r:id="rId14" tooltip="Россия"/>
              </a:rPr>
              <a:t>России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584182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  <a:effectLst/>
              </a:rPr>
              <a:t>Рельеф океана</a:t>
            </a:r>
            <a:endParaRPr lang="ru-RU" dirty="0">
              <a:solidFill>
                <a:srgbClr val="FFFF00"/>
              </a:solidFill>
              <a:effectLst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786182" y="142852"/>
            <a:ext cx="2786066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3286116" y="2643182"/>
            <a:ext cx="36433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 smtClean="0">
                <a:solidFill>
                  <a:srgbClr val="FF0000"/>
                </a:solidFill>
              </a:rPr>
              <a:t>Карта глубин Тихого океана</a:t>
            </a:r>
            <a:endParaRPr lang="ru-RU" b="1" u="sng" dirty="0">
              <a:solidFill>
                <a:srgbClr val="FF000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8596" y="785794"/>
            <a:ext cx="2786082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3571868" y="3429000"/>
            <a:ext cx="485778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Океаническое дно испещрено котлованами, расщелинами, желобами, глубина которых значительно превышает среднюю. В северных широтах находятся такие желоба, как Северо-Алеутский и </a:t>
            </a:r>
            <a:r>
              <a:rPr lang="ru-RU" dirty="0" err="1" smtClean="0"/>
              <a:t>Курило-Камчатский</a:t>
            </a:r>
            <a:r>
              <a:rPr lang="ru-RU" dirty="0" smtClean="0"/>
              <a:t>. На востоке: Перуанский и </a:t>
            </a:r>
            <a:r>
              <a:rPr lang="ru-RU" dirty="0" err="1" smtClean="0"/>
              <a:t>Центрально-Американский</a:t>
            </a:r>
            <a:r>
              <a:rPr lang="ru-RU" dirty="0" smtClean="0"/>
              <a:t>. На западе расположились два огромных желоба – это </a:t>
            </a:r>
            <a:r>
              <a:rPr lang="ru-RU" dirty="0" err="1" smtClean="0"/>
              <a:t>Марианский</a:t>
            </a:r>
            <a:r>
              <a:rPr lang="ru-RU" dirty="0" smtClean="0"/>
              <a:t> и Филиппинский.</a:t>
            </a:r>
          </a:p>
          <a:p>
            <a:endParaRPr lang="ru-RU" dirty="0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28596" y="3929066"/>
            <a:ext cx="3071834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572264" y="1643050"/>
            <a:ext cx="2428892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29058" y="714356"/>
            <a:ext cx="4572000" cy="2827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642910" y="2857496"/>
            <a:ext cx="250033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По дну Тихог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о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океана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проходит Срединно-океанический хребет. </a:t>
            </a: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0034" y="214290"/>
            <a:ext cx="3143272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143240" y="3500438"/>
            <a:ext cx="3071834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3050"/>
            <a:ext cx="3322669" cy="86993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/>
              </a:rPr>
              <a:t>Знаменитое "огненное" кольцо Тихого океана</a:t>
            </a:r>
            <a:br>
              <a:rPr lang="ru-RU" b="1" dirty="0" smtClean="0">
                <a:solidFill>
                  <a:srgbClr val="FF0000"/>
                </a:solidFill>
                <a:effectLst/>
              </a:rPr>
            </a:br>
            <a:endParaRPr lang="ru-RU" b="1" dirty="0">
              <a:solidFill>
                <a:srgbClr val="FF0000"/>
              </a:solidFill>
              <a:effectLst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071546"/>
            <a:ext cx="4000528" cy="421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86116" y="0"/>
            <a:ext cx="585788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472" y="428604"/>
            <a:ext cx="7858180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137</TotalTime>
  <Words>727</Words>
  <Application>Microsoft Office PowerPoint</Application>
  <PresentationFormat>Екран (4:3)</PresentationFormat>
  <Paragraphs>128</Paragraphs>
  <Slides>13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13</vt:i4>
      </vt:variant>
    </vt:vector>
  </HeadingPairs>
  <TitlesOfParts>
    <vt:vector size="14" baseType="lpstr">
      <vt:lpstr>Апекс</vt:lpstr>
      <vt:lpstr>Тихий океан</vt:lpstr>
      <vt:lpstr>Тихий океан — самый большой и самый древний из всех океанов</vt:lpstr>
      <vt:lpstr>Географическое положение:</vt:lpstr>
      <vt:lpstr>Общие данные :</vt:lpstr>
      <vt:lpstr>Название же «Тихий» связано с именем Ф.Магеллана</vt:lpstr>
      <vt:lpstr>Рельеф океана</vt:lpstr>
      <vt:lpstr>Презентація PowerPoint</vt:lpstr>
      <vt:lpstr>Знаменитое "огненное" кольцо Тихого океана </vt:lpstr>
      <vt:lpstr>Презентація PowerPoint</vt:lpstr>
      <vt:lpstr>Природные особенности океана.</vt:lpstr>
      <vt:lpstr>Флора и фауна  Тихого океана</vt:lpstr>
      <vt:lpstr>Презентація PowerPoint</vt:lpstr>
      <vt:lpstr>Спасибо за внимание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Тихий океан</dc:title>
  <dc:creator>LEGION</dc:creator>
  <cp:lastModifiedBy>LEGION</cp:lastModifiedBy>
  <cp:revision>26</cp:revision>
  <dcterms:modified xsi:type="dcterms:W3CDTF">2014-12-30T12:06:56Z</dcterms:modified>
</cp:coreProperties>
</file>