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56" r:id="rId2"/>
    <p:sldId id="257" r:id="rId3"/>
    <p:sldId id="259" r:id="rId4"/>
    <p:sldId id="258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4587" autoAdjust="0"/>
    <p:restoredTop sz="58983" autoAdjust="0"/>
  </p:normalViewPr>
  <p:slideViewPr>
    <p:cSldViewPr>
      <p:cViewPr varScale="1">
        <p:scale>
          <a:sx n="68" d="100"/>
          <a:sy n="68" d="100"/>
        </p:scale>
        <p:origin x="-1758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3444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30F7D97-C455-4789-B7F7-B3BF09E9B7C0}" type="doc">
      <dgm:prSet loTypeId="urn:microsoft.com/office/officeart/2005/8/layout/matrix1" loCatId="matrix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0AF4B9BE-32A0-4E08-BF51-DD59DB12CC26}">
      <dgm:prSet phldrT="[Текст]" custT="1"/>
      <dgm:spPr/>
      <dgm:t>
        <a:bodyPr/>
        <a:lstStyle/>
        <a:p>
          <a:r>
            <a:rPr lang="ru-RU" sz="2400" b="1" dirty="0" smtClean="0"/>
            <a:t>Мировой океан </a:t>
          </a:r>
        </a:p>
        <a:p>
          <a:r>
            <a:rPr lang="ru-RU" sz="2400" b="1" dirty="0" smtClean="0"/>
            <a:t>Площадь – 361 млн.кв.км</a:t>
          </a:r>
          <a:endParaRPr lang="ru-RU" sz="2400" b="1" dirty="0"/>
        </a:p>
      </dgm:t>
    </dgm:pt>
    <dgm:pt modelId="{53D6C2D9-17A3-45AA-8A14-147A8D89ACBE}" type="parTrans" cxnId="{2B5EE368-97F4-487B-8B79-E7FD13E8EB56}">
      <dgm:prSet/>
      <dgm:spPr/>
      <dgm:t>
        <a:bodyPr/>
        <a:lstStyle/>
        <a:p>
          <a:endParaRPr lang="ru-RU"/>
        </a:p>
      </dgm:t>
    </dgm:pt>
    <dgm:pt modelId="{4BF4156C-F323-4451-A001-3FF4F7805182}" type="sibTrans" cxnId="{2B5EE368-97F4-487B-8B79-E7FD13E8EB56}">
      <dgm:prSet/>
      <dgm:spPr/>
      <dgm:t>
        <a:bodyPr/>
        <a:lstStyle/>
        <a:p>
          <a:endParaRPr lang="ru-RU"/>
        </a:p>
      </dgm:t>
    </dgm:pt>
    <dgm:pt modelId="{6F1843F6-100F-4007-BF7F-5FCEC11CF7D3}">
      <dgm:prSet phldrT="[Текст]" custT="1"/>
      <dgm:spPr/>
      <dgm:t>
        <a:bodyPr/>
        <a:lstStyle/>
        <a:p>
          <a:r>
            <a:rPr lang="ru-RU" sz="2800" b="1" dirty="0" smtClean="0"/>
            <a:t>Тихий океан – площадь 180 млн.кв.км</a:t>
          </a:r>
          <a:endParaRPr lang="ru-RU" sz="2800" b="1" dirty="0"/>
        </a:p>
      </dgm:t>
    </dgm:pt>
    <dgm:pt modelId="{71D7CB23-8ED5-4191-8FC0-C7C73D2DC750}" type="parTrans" cxnId="{C2923732-7F48-4DF5-AB58-5D3728AB96CE}">
      <dgm:prSet/>
      <dgm:spPr/>
      <dgm:t>
        <a:bodyPr/>
        <a:lstStyle/>
        <a:p>
          <a:endParaRPr lang="ru-RU"/>
        </a:p>
      </dgm:t>
    </dgm:pt>
    <dgm:pt modelId="{66C5E00C-AF67-41BC-B389-98EF1A220ED0}" type="sibTrans" cxnId="{C2923732-7F48-4DF5-AB58-5D3728AB96CE}">
      <dgm:prSet/>
      <dgm:spPr/>
      <dgm:t>
        <a:bodyPr/>
        <a:lstStyle/>
        <a:p>
          <a:endParaRPr lang="ru-RU"/>
        </a:p>
      </dgm:t>
    </dgm:pt>
    <dgm:pt modelId="{E94744EA-36C5-4882-A67E-30E1B2E7A61C}">
      <dgm:prSet phldrT="[Текст]" custT="1"/>
      <dgm:spPr/>
      <dgm:t>
        <a:bodyPr/>
        <a:lstStyle/>
        <a:p>
          <a:r>
            <a:rPr lang="ru-RU" sz="2800" b="1" dirty="0" smtClean="0"/>
            <a:t>Атлантический океан – площадь 93,4 млн.кв.км </a:t>
          </a:r>
          <a:endParaRPr lang="ru-RU" sz="2800" b="1" dirty="0"/>
        </a:p>
      </dgm:t>
    </dgm:pt>
    <dgm:pt modelId="{4A9BE38F-DF7C-42FB-8D79-042AC72AD880}" type="parTrans" cxnId="{DC4AF731-CA5D-44CE-B9D7-486840C41A22}">
      <dgm:prSet/>
      <dgm:spPr/>
      <dgm:t>
        <a:bodyPr/>
        <a:lstStyle/>
        <a:p>
          <a:endParaRPr lang="ru-RU"/>
        </a:p>
      </dgm:t>
    </dgm:pt>
    <dgm:pt modelId="{76076FBF-E8FE-43AD-B741-96CC2A11CE0C}" type="sibTrans" cxnId="{DC4AF731-CA5D-44CE-B9D7-486840C41A22}">
      <dgm:prSet/>
      <dgm:spPr/>
      <dgm:t>
        <a:bodyPr/>
        <a:lstStyle/>
        <a:p>
          <a:endParaRPr lang="ru-RU"/>
        </a:p>
      </dgm:t>
    </dgm:pt>
    <dgm:pt modelId="{F5978A5B-BC9B-4FEA-B845-7B1223770B2E}">
      <dgm:prSet phldrT="[Текст]" custT="1"/>
      <dgm:spPr/>
      <dgm:t>
        <a:bodyPr/>
        <a:lstStyle/>
        <a:p>
          <a:r>
            <a:rPr lang="ru-RU" sz="2800" b="1" dirty="0" smtClean="0"/>
            <a:t>Индийский океан – площадь 74,9 млн.кв.км</a:t>
          </a:r>
          <a:endParaRPr lang="ru-RU" sz="2800" b="1" dirty="0"/>
        </a:p>
      </dgm:t>
    </dgm:pt>
    <dgm:pt modelId="{5C8FE174-8060-48DF-BFF9-BAC750F8D41B}" type="parTrans" cxnId="{7F8B0C58-6610-4CB8-8E0E-3C55691EEA83}">
      <dgm:prSet/>
      <dgm:spPr/>
      <dgm:t>
        <a:bodyPr/>
        <a:lstStyle/>
        <a:p>
          <a:endParaRPr lang="ru-RU"/>
        </a:p>
      </dgm:t>
    </dgm:pt>
    <dgm:pt modelId="{64997AAD-44F3-440D-9021-0BD3DBAAC62A}" type="sibTrans" cxnId="{7F8B0C58-6610-4CB8-8E0E-3C55691EEA83}">
      <dgm:prSet/>
      <dgm:spPr/>
      <dgm:t>
        <a:bodyPr/>
        <a:lstStyle/>
        <a:p>
          <a:endParaRPr lang="ru-RU"/>
        </a:p>
      </dgm:t>
    </dgm:pt>
    <dgm:pt modelId="{28FAAF05-3ECD-4E5A-8C24-456081D499D2}">
      <dgm:prSet phldrT="[Текст]" custT="1"/>
      <dgm:spPr/>
      <dgm:t>
        <a:bodyPr/>
        <a:lstStyle/>
        <a:p>
          <a:r>
            <a:rPr lang="ru-RU" sz="2800" b="1" dirty="0" smtClean="0"/>
            <a:t>Северный Ледовитый океан – площадь 13,1 млн.кв.км</a:t>
          </a:r>
          <a:endParaRPr lang="ru-RU" sz="2800" b="1" dirty="0"/>
        </a:p>
      </dgm:t>
    </dgm:pt>
    <dgm:pt modelId="{CF4CD38A-0883-46E4-BD34-4499E4682C8B}" type="parTrans" cxnId="{DD21E723-CE72-4686-96EE-0E2893A5D054}">
      <dgm:prSet/>
      <dgm:spPr/>
      <dgm:t>
        <a:bodyPr/>
        <a:lstStyle/>
        <a:p>
          <a:endParaRPr lang="ru-RU"/>
        </a:p>
      </dgm:t>
    </dgm:pt>
    <dgm:pt modelId="{E3D8ADAD-EF51-4AFB-89BD-B4B006BF8B88}" type="sibTrans" cxnId="{DD21E723-CE72-4686-96EE-0E2893A5D054}">
      <dgm:prSet/>
      <dgm:spPr/>
      <dgm:t>
        <a:bodyPr/>
        <a:lstStyle/>
        <a:p>
          <a:endParaRPr lang="ru-RU"/>
        </a:p>
      </dgm:t>
    </dgm:pt>
    <dgm:pt modelId="{21487520-B090-42FF-B6B2-794EE700F1F3}" type="pres">
      <dgm:prSet presAssocID="{D30F7D97-C455-4789-B7F7-B3BF09E9B7C0}" presName="diagram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DAAFEB4A-A668-417B-9B72-9EB15763AC78}" type="pres">
      <dgm:prSet presAssocID="{D30F7D97-C455-4789-B7F7-B3BF09E9B7C0}" presName="matrix" presStyleCnt="0"/>
      <dgm:spPr/>
    </dgm:pt>
    <dgm:pt modelId="{83F1828A-B330-4EDA-98AE-7EC75EEEB095}" type="pres">
      <dgm:prSet presAssocID="{D30F7D97-C455-4789-B7F7-B3BF09E9B7C0}" presName="tile1" presStyleLbl="node1" presStyleIdx="0" presStyleCnt="4" custScaleX="104082" custLinFactNeighborX="2041" custLinFactNeighborY="-5556"/>
      <dgm:spPr/>
      <dgm:t>
        <a:bodyPr/>
        <a:lstStyle/>
        <a:p>
          <a:endParaRPr lang="ru-RU"/>
        </a:p>
      </dgm:t>
    </dgm:pt>
    <dgm:pt modelId="{61FE13F2-0851-4E1F-B943-1224DE930C83}" type="pres">
      <dgm:prSet presAssocID="{D30F7D97-C455-4789-B7F7-B3BF09E9B7C0}" presName="tile1text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DE0E0B1-807D-4CC0-B262-FA42CFE5EBBF}" type="pres">
      <dgm:prSet presAssocID="{D30F7D97-C455-4789-B7F7-B3BF09E9B7C0}" presName="tile2" presStyleLbl="node1" presStyleIdx="1" presStyleCnt="4"/>
      <dgm:spPr/>
      <dgm:t>
        <a:bodyPr/>
        <a:lstStyle/>
        <a:p>
          <a:endParaRPr lang="ru-RU"/>
        </a:p>
      </dgm:t>
    </dgm:pt>
    <dgm:pt modelId="{59189736-E9C2-402B-9124-E64C44C7861A}" type="pres">
      <dgm:prSet presAssocID="{D30F7D97-C455-4789-B7F7-B3BF09E9B7C0}" presName="tile2text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173898E-97C0-4017-AC65-E443FA5C2879}" type="pres">
      <dgm:prSet presAssocID="{D30F7D97-C455-4789-B7F7-B3BF09E9B7C0}" presName="tile3" presStyleLbl="node1" presStyleIdx="2" presStyleCnt="4"/>
      <dgm:spPr/>
      <dgm:t>
        <a:bodyPr/>
        <a:lstStyle/>
        <a:p>
          <a:endParaRPr lang="ru-RU"/>
        </a:p>
      </dgm:t>
    </dgm:pt>
    <dgm:pt modelId="{ACF733C5-BCD5-4CCA-B74B-5E0C3D71A380}" type="pres">
      <dgm:prSet presAssocID="{D30F7D97-C455-4789-B7F7-B3BF09E9B7C0}" presName="tile3text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89B11ED-2F0E-49A8-A07A-ED7CDE3BA0DC}" type="pres">
      <dgm:prSet presAssocID="{D30F7D97-C455-4789-B7F7-B3BF09E9B7C0}" presName="tile4" presStyleLbl="node1" presStyleIdx="3" presStyleCnt="4"/>
      <dgm:spPr/>
      <dgm:t>
        <a:bodyPr/>
        <a:lstStyle/>
        <a:p>
          <a:endParaRPr lang="ru-RU"/>
        </a:p>
      </dgm:t>
    </dgm:pt>
    <dgm:pt modelId="{8348B4AC-8D09-4CB1-A3E9-8C1BCFE3561E}" type="pres">
      <dgm:prSet presAssocID="{D30F7D97-C455-4789-B7F7-B3BF09E9B7C0}" presName="tile4text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7CB6EB9-7FF1-4F5C-BB0E-A6194353B530}" type="pres">
      <dgm:prSet presAssocID="{D30F7D97-C455-4789-B7F7-B3BF09E9B7C0}" presName="centerTile" presStyleLbl="fgShp" presStyleIdx="0" presStyleCnt="1" custScaleX="115646" custScaleY="122222">
        <dgm:presLayoutVars>
          <dgm:chMax val="0"/>
          <dgm:chPref val="0"/>
        </dgm:presLayoutVars>
      </dgm:prSet>
      <dgm:spPr/>
      <dgm:t>
        <a:bodyPr/>
        <a:lstStyle/>
        <a:p>
          <a:endParaRPr lang="ru-RU"/>
        </a:p>
      </dgm:t>
    </dgm:pt>
  </dgm:ptLst>
  <dgm:cxnLst>
    <dgm:cxn modelId="{DD21E723-CE72-4686-96EE-0E2893A5D054}" srcId="{0AF4B9BE-32A0-4E08-BF51-DD59DB12CC26}" destId="{28FAAF05-3ECD-4E5A-8C24-456081D499D2}" srcOrd="3" destOrd="0" parTransId="{CF4CD38A-0883-46E4-BD34-4499E4682C8B}" sibTransId="{E3D8ADAD-EF51-4AFB-89BD-B4B006BF8B88}"/>
    <dgm:cxn modelId="{16C0AFBE-12C0-4458-9074-F5C6B190E3F5}" type="presOf" srcId="{F5978A5B-BC9B-4FEA-B845-7B1223770B2E}" destId="{2173898E-97C0-4017-AC65-E443FA5C2879}" srcOrd="0" destOrd="0" presId="urn:microsoft.com/office/officeart/2005/8/layout/matrix1"/>
    <dgm:cxn modelId="{7ED422BC-A7EB-4282-BCD5-F9C55CA526EA}" type="presOf" srcId="{28FAAF05-3ECD-4E5A-8C24-456081D499D2}" destId="{189B11ED-2F0E-49A8-A07A-ED7CDE3BA0DC}" srcOrd="0" destOrd="0" presId="urn:microsoft.com/office/officeart/2005/8/layout/matrix1"/>
    <dgm:cxn modelId="{C2923732-7F48-4DF5-AB58-5D3728AB96CE}" srcId="{0AF4B9BE-32A0-4E08-BF51-DD59DB12CC26}" destId="{6F1843F6-100F-4007-BF7F-5FCEC11CF7D3}" srcOrd="0" destOrd="0" parTransId="{71D7CB23-8ED5-4191-8FC0-C7C73D2DC750}" sibTransId="{66C5E00C-AF67-41BC-B389-98EF1A220ED0}"/>
    <dgm:cxn modelId="{77E297EC-FECB-4827-952D-38B76EC29C59}" type="presOf" srcId="{0AF4B9BE-32A0-4E08-BF51-DD59DB12CC26}" destId="{87CB6EB9-7FF1-4F5C-BB0E-A6194353B530}" srcOrd="0" destOrd="0" presId="urn:microsoft.com/office/officeart/2005/8/layout/matrix1"/>
    <dgm:cxn modelId="{DDEA8959-B213-4939-9E75-17B60A2DD67F}" type="presOf" srcId="{F5978A5B-BC9B-4FEA-B845-7B1223770B2E}" destId="{ACF733C5-BCD5-4CCA-B74B-5E0C3D71A380}" srcOrd="1" destOrd="0" presId="urn:microsoft.com/office/officeart/2005/8/layout/matrix1"/>
    <dgm:cxn modelId="{9A384126-C934-460E-91D2-8E91EBEC72E2}" type="presOf" srcId="{D30F7D97-C455-4789-B7F7-B3BF09E9B7C0}" destId="{21487520-B090-42FF-B6B2-794EE700F1F3}" srcOrd="0" destOrd="0" presId="urn:microsoft.com/office/officeart/2005/8/layout/matrix1"/>
    <dgm:cxn modelId="{0AFF9517-A67C-4138-AE95-1AD19566FFFE}" type="presOf" srcId="{28FAAF05-3ECD-4E5A-8C24-456081D499D2}" destId="{8348B4AC-8D09-4CB1-A3E9-8C1BCFE3561E}" srcOrd="1" destOrd="0" presId="urn:microsoft.com/office/officeart/2005/8/layout/matrix1"/>
    <dgm:cxn modelId="{67FE99DF-3D80-47F3-AD83-AD1A448EEBB2}" type="presOf" srcId="{E94744EA-36C5-4882-A67E-30E1B2E7A61C}" destId="{59189736-E9C2-402B-9124-E64C44C7861A}" srcOrd="1" destOrd="0" presId="urn:microsoft.com/office/officeart/2005/8/layout/matrix1"/>
    <dgm:cxn modelId="{2B5EE368-97F4-487B-8B79-E7FD13E8EB56}" srcId="{D30F7D97-C455-4789-B7F7-B3BF09E9B7C0}" destId="{0AF4B9BE-32A0-4E08-BF51-DD59DB12CC26}" srcOrd="0" destOrd="0" parTransId="{53D6C2D9-17A3-45AA-8A14-147A8D89ACBE}" sibTransId="{4BF4156C-F323-4451-A001-3FF4F7805182}"/>
    <dgm:cxn modelId="{DC4AF731-CA5D-44CE-B9D7-486840C41A22}" srcId="{0AF4B9BE-32A0-4E08-BF51-DD59DB12CC26}" destId="{E94744EA-36C5-4882-A67E-30E1B2E7A61C}" srcOrd="1" destOrd="0" parTransId="{4A9BE38F-DF7C-42FB-8D79-042AC72AD880}" sibTransId="{76076FBF-E8FE-43AD-B741-96CC2A11CE0C}"/>
    <dgm:cxn modelId="{C6988DD7-59A2-463D-97F9-4A13899FF21B}" type="presOf" srcId="{E94744EA-36C5-4882-A67E-30E1B2E7A61C}" destId="{9DE0E0B1-807D-4CC0-B262-FA42CFE5EBBF}" srcOrd="0" destOrd="0" presId="urn:microsoft.com/office/officeart/2005/8/layout/matrix1"/>
    <dgm:cxn modelId="{7F8B0C58-6610-4CB8-8E0E-3C55691EEA83}" srcId="{0AF4B9BE-32A0-4E08-BF51-DD59DB12CC26}" destId="{F5978A5B-BC9B-4FEA-B845-7B1223770B2E}" srcOrd="2" destOrd="0" parTransId="{5C8FE174-8060-48DF-BFF9-BAC750F8D41B}" sibTransId="{64997AAD-44F3-440D-9021-0BD3DBAAC62A}"/>
    <dgm:cxn modelId="{DB448FAA-C233-42AB-A985-FECB00A0323B}" type="presOf" srcId="{6F1843F6-100F-4007-BF7F-5FCEC11CF7D3}" destId="{61FE13F2-0851-4E1F-B943-1224DE930C83}" srcOrd="1" destOrd="0" presId="urn:microsoft.com/office/officeart/2005/8/layout/matrix1"/>
    <dgm:cxn modelId="{24472575-8B5D-46B6-B438-6767755C85BC}" type="presOf" srcId="{6F1843F6-100F-4007-BF7F-5FCEC11CF7D3}" destId="{83F1828A-B330-4EDA-98AE-7EC75EEEB095}" srcOrd="0" destOrd="0" presId="urn:microsoft.com/office/officeart/2005/8/layout/matrix1"/>
    <dgm:cxn modelId="{2DE1EC07-3D1B-43E2-935B-DE61B31C0695}" type="presParOf" srcId="{21487520-B090-42FF-B6B2-794EE700F1F3}" destId="{DAAFEB4A-A668-417B-9B72-9EB15763AC78}" srcOrd="0" destOrd="0" presId="urn:microsoft.com/office/officeart/2005/8/layout/matrix1"/>
    <dgm:cxn modelId="{05E13FBC-A796-4C14-940E-31E9973F84CE}" type="presParOf" srcId="{DAAFEB4A-A668-417B-9B72-9EB15763AC78}" destId="{83F1828A-B330-4EDA-98AE-7EC75EEEB095}" srcOrd="0" destOrd="0" presId="urn:microsoft.com/office/officeart/2005/8/layout/matrix1"/>
    <dgm:cxn modelId="{2B62F9DC-D4F6-4EA1-A1E1-D5D68301EC47}" type="presParOf" srcId="{DAAFEB4A-A668-417B-9B72-9EB15763AC78}" destId="{61FE13F2-0851-4E1F-B943-1224DE930C83}" srcOrd="1" destOrd="0" presId="urn:microsoft.com/office/officeart/2005/8/layout/matrix1"/>
    <dgm:cxn modelId="{DE733E4A-878E-4065-A1F8-CBFD115473FF}" type="presParOf" srcId="{DAAFEB4A-A668-417B-9B72-9EB15763AC78}" destId="{9DE0E0B1-807D-4CC0-B262-FA42CFE5EBBF}" srcOrd="2" destOrd="0" presId="urn:microsoft.com/office/officeart/2005/8/layout/matrix1"/>
    <dgm:cxn modelId="{B89F44A3-87E4-40C7-85EC-6E7A8C5D8571}" type="presParOf" srcId="{DAAFEB4A-A668-417B-9B72-9EB15763AC78}" destId="{59189736-E9C2-402B-9124-E64C44C7861A}" srcOrd="3" destOrd="0" presId="urn:microsoft.com/office/officeart/2005/8/layout/matrix1"/>
    <dgm:cxn modelId="{7A08C752-C50F-4B20-ADA2-E48D40757618}" type="presParOf" srcId="{DAAFEB4A-A668-417B-9B72-9EB15763AC78}" destId="{2173898E-97C0-4017-AC65-E443FA5C2879}" srcOrd="4" destOrd="0" presId="urn:microsoft.com/office/officeart/2005/8/layout/matrix1"/>
    <dgm:cxn modelId="{7CB0311D-E13E-441B-AC7A-D14A1F7F0FEB}" type="presParOf" srcId="{DAAFEB4A-A668-417B-9B72-9EB15763AC78}" destId="{ACF733C5-BCD5-4CCA-B74B-5E0C3D71A380}" srcOrd="5" destOrd="0" presId="urn:microsoft.com/office/officeart/2005/8/layout/matrix1"/>
    <dgm:cxn modelId="{27B15577-8770-42DC-9AF4-A1E4A6751007}" type="presParOf" srcId="{DAAFEB4A-A668-417B-9B72-9EB15763AC78}" destId="{189B11ED-2F0E-49A8-A07A-ED7CDE3BA0DC}" srcOrd="6" destOrd="0" presId="urn:microsoft.com/office/officeart/2005/8/layout/matrix1"/>
    <dgm:cxn modelId="{4D5381D5-8902-4EA7-A971-6A3595D62091}" type="presParOf" srcId="{DAAFEB4A-A668-417B-9B72-9EB15763AC78}" destId="{8348B4AC-8D09-4CB1-A3E9-8C1BCFE3561E}" srcOrd="7" destOrd="0" presId="urn:microsoft.com/office/officeart/2005/8/layout/matrix1"/>
    <dgm:cxn modelId="{DA921908-C10E-4DFA-9BFB-01A664A1C556}" type="presParOf" srcId="{21487520-B090-42FF-B6B2-794EE700F1F3}" destId="{87CB6EB9-7FF1-4F5C-BB0E-A6194353B530}" srcOrd="1" destOrd="0" presId="urn:microsoft.com/office/officeart/2005/8/layout/matrix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1584BBA-3132-421F-8754-318F22D5A035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737357B6-9681-4901-A3BF-E23C0D823A94}">
      <dgm:prSet phldrT="[Текст]" custT="1"/>
      <dgm:spPr/>
      <dgm:t>
        <a:bodyPr/>
        <a:lstStyle/>
        <a:p>
          <a:r>
            <a:rPr lang="ru-RU" sz="2800" dirty="0" smtClean="0"/>
            <a:t>Материковые </a:t>
          </a:r>
        </a:p>
        <a:p>
          <a:r>
            <a:rPr lang="ru-RU" sz="2400" dirty="0" smtClean="0"/>
            <a:t>(откололись от материка</a:t>
          </a:r>
          <a:r>
            <a:rPr lang="ru-RU" sz="2800" dirty="0" smtClean="0"/>
            <a:t>)</a:t>
          </a:r>
          <a:endParaRPr lang="ru-RU" sz="2800" dirty="0"/>
        </a:p>
      </dgm:t>
    </dgm:pt>
    <dgm:pt modelId="{0134DB77-71AE-4DBC-8562-62AF63FFE9D7}" type="parTrans" cxnId="{274BD529-BBE7-4115-9C80-6CA3CE340F72}">
      <dgm:prSet/>
      <dgm:spPr/>
      <dgm:t>
        <a:bodyPr/>
        <a:lstStyle/>
        <a:p>
          <a:endParaRPr lang="ru-RU"/>
        </a:p>
      </dgm:t>
    </dgm:pt>
    <dgm:pt modelId="{336FD247-8E3B-4838-A9D3-A5738018C701}" type="sibTrans" cxnId="{274BD529-BBE7-4115-9C80-6CA3CE340F72}">
      <dgm:prSet/>
      <dgm:spPr/>
      <dgm:t>
        <a:bodyPr/>
        <a:lstStyle/>
        <a:p>
          <a:endParaRPr lang="ru-RU"/>
        </a:p>
      </dgm:t>
    </dgm:pt>
    <dgm:pt modelId="{12DF1310-AFD6-4AB5-B792-0221156CA3D9}">
      <dgm:prSet phldrT="[Текст]" custT="1"/>
      <dgm:spPr/>
      <dgm:t>
        <a:bodyPr/>
        <a:lstStyle/>
        <a:p>
          <a:r>
            <a:rPr lang="ru-RU" sz="2800" dirty="0" smtClean="0"/>
            <a:t>Вулканические</a:t>
          </a:r>
        </a:p>
        <a:p>
          <a:r>
            <a:rPr lang="ru-RU" sz="2800" dirty="0" smtClean="0"/>
            <a:t>(подводные вулканы)</a:t>
          </a:r>
          <a:endParaRPr lang="ru-RU" sz="2800" dirty="0"/>
        </a:p>
      </dgm:t>
    </dgm:pt>
    <dgm:pt modelId="{E5BA08CB-DE73-48B9-BB24-A22EE54DC3FC}" type="parTrans" cxnId="{0CB31FE8-8AEA-4DEE-8880-E0C7FF09618E}">
      <dgm:prSet/>
      <dgm:spPr/>
      <dgm:t>
        <a:bodyPr/>
        <a:lstStyle/>
        <a:p>
          <a:endParaRPr lang="ru-RU"/>
        </a:p>
      </dgm:t>
    </dgm:pt>
    <dgm:pt modelId="{07416CD0-9878-4487-A7A9-B870EFD3F948}" type="sibTrans" cxnId="{0CB31FE8-8AEA-4DEE-8880-E0C7FF09618E}">
      <dgm:prSet/>
      <dgm:spPr/>
      <dgm:t>
        <a:bodyPr/>
        <a:lstStyle/>
        <a:p>
          <a:endParaRPr lang="ru-RU"/>
        </a:p>
      </dgm:t>
    </dgm:pt>
    <dgm:pt modelId="{4739936A-5D05-41DF-860E-E93F8CACB1E0}">
      <dgm:prSet phldrT="[Текст]" custT="1"/>
      <dgm:spPr/>
      <dgm:t>
        <a:bodyPr/>
        <a:lstStyle/>
        <a:p>
          <a:endParaRPr lang="ru-RU" sz="2800" dirty="0" smtClean="0"/>
        </a:p>
        <a:p>
          <a:r>
            <a:rPr lang="ru-RU" sz="2800" dirty="0" smtClean="0"/>
            <a:t>Коралловые</a:t>
          </a:r>
        </a:p>
        <a:p>
          <a:r>
            <a:rPr lang="ru-RU" sz="2800" dirty="0" smtClean="0"/>
            <a:t>(биогенные)</a:t>
          </a:r>
          <a:r>
            <a:rPr lang="ru-RU" sz="3100" dirty="0" smtClean="0"/>
            <a:t> </a:t>
          </a:r>
        </a:p>
        <a:p>
          <a:endParaRPr lang="ru-RU" sz="3100" dirty="0"/>
        </a:p>
      </dgm:t>
    </dgm:pt>
    <dgm:pt modelId="{CB1211E3-03FC-497B-9CCA-FAA0358F91F2}" type="parTrans" cxnId="{CC1A470C-3A0A-4675-9741-A17BCB947A81}">
      <dgm:prSet/>
      <dgm:spPr/>
      <dgm:t>
        <a:bodyPr/>
        <a:lstStyle/>
        <a:p>
          <a:endParaRPr lang="ru-RU"/>
        </a:p>
      </dgm:t>
    </dgm:pt>
    <dgm:pt modelId="{C9ABC0E8-36D3-4018-8235-8387755DD0E7}" type="sibTrans" cxnId="{CC1A470C-3A0A-4675-9741-A17BCB947A81}">
      <dgm:prSet/>
      <dgm:spPr/>
      <dgm:t>
        <a:bodyPr/>
        <a:lstStyle/>
        <a:p>
          <a:endParaRPr lang="ru-RU"/>
        </a:p>
      </dgm:t>
    </dgm:pt>
    <dgm:pt modelId="{00172304-531E-44FE-BCB9-06B521009BD5}" type="pres">
      <dgm:prSet presAssocID="{D1584BBA-3132-421F-8754-318F22D5A035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2D363765-37D5-4066-BA54-885F68CA152B}" type="pres">
      <dgm:prSet presAssocID="{737357B6-9681-4901-A3BF-E23C0D823A94}" presName="parentLin" presStyleCnt="0"/>
      <dgm:spPr/>
    </dgm:pt>
    <dgm:pt modelId="{A191D305-DC0D-4058-8E65-E7344C44A1C9}" type="pres">
      <dgm:prSet presAssocID="{737357B6-9681-4901-A3BF-E23C0D823A94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F75E6F46-E42D-4EDD-90C4-BA93D9F417D7}" type="pres">
      <dgm:prSet presAssocID="{737357B6-9681-4901-A3BF-E23C0D823A94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46F7558-D2F3-42FA-AD1E-B25F6492977C}" type="pres">
      <dgm:prSet presAssocID="{737357B6-9681-4901-A3BF-E23C0D823A94}" presName="negativeSpace" presStyleCnt="0"/>
      <dgm:spPr/>
    </dgm:pt>
    <dgm:pt modelId="{618A6033-B32D-4ADA-84DD-791B923F8B85}" type="pres">
      <dgm:prSet presAssocID="{737357B6-9681-4901-A3BF-E23C0D823A94}" presName="childText" presStyleLbl="conFgAcc1" presStyleIdx="0" presStyleCnt="3">
        <dgm:presLayoutVars>
          <dgm:bulletEnabled val="1"/>
        </dgm:presLayoutVars>
      </dgm:prSet>
      <dgm:spPr/>
    </dgm:pt>
    <dgm:pt modelId="{CF6FEC4F-A20A-425E-8BAB-4AEEC718A7B9}" type="pres">
      <dgm:prSet presAssocID="{336FD247-8E3B-4838-A9D3-A5738018C701}" presName="spaceBetweenRectangles" presStyleCnt="0"/>
      <dgm:spPr/>
    </dgm:pt>
    <dgm:pt modelId="{AD085B1A-98B0-46E1-9656-A87122ACB71C}" type="pres">
      <dgm:prSet presAssocID="{12DF1310-AFD6-4AB5-B792-0221156CA3D9}" presName="parentLin" presStyleCnt="0"/>
      <dgm:spPr/>
    </dgm:pt>
    <dgm:pt modelId="{2206104C-C1A9-4904-951D-EA94605A6599}" type="pres">
      <dgm:prSet presAssocID="{12DF1310-AFD6-4AB5-B792-0221156CA3D9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9D161819-2C51-406D-80A2-17DF354110D6}" type="pres">
      <dgm:prSet presAssocID="{12DF1310-AFD6-4AB5-B792-0221156CA3D9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C435944-9834-46F3-AEAA-B54CDAC0A8EB}" type="pres">
      <dgm:prSet presAssocID="{12DF1310-AFD6-4AB5-B792-0221156CA3D9}" presName="negativeSpace" presStyleCnt="0"/>
      <dgm:spPr/>
    </dgm:pt>
    <dgm:pt modelId="{327AF630-D9EC-4443-A488-D82A352C31A7}" type="pres">
      <dgm:prSet presAssocID="{12DF1310-AFD6-4AB5-B792-0221156CA3D9}" presName="childText" presStyleLbl="conFgAcc1" presStyleIdx="1" presStyleCnt="3">
        <dgm:presLayoutVars>
          <dgm:bulletEnabled val="1"/>
        </dgm:presLayoutVars>
      </dgm:prSet>
      <dgm:spPr/>
    </dgm:pt>
    <dgm:pt modelId="{49DBB961-8B4A-4688-BD94-4438B6E5A347}" type="pres">
      <dgm:prSet presAssocID="{07416CD0-9878-4487-A7A9-B870EFD3F948}" presName="spaceBetweenRectangles" presStyleCnt="0"/>
      <dgm:spPr/>
    </dgm:pt>
    <dgm:pt modelId="{6885D7E1-9B23-42C0-91F7-793295E02C18}" type="pres">
      <dgm:prSet presAssocID="{4739936A-5D05-41DF-860E-E93F8CACB1E0}" presName="parentLin" presStyleCnt="0"/>
      <dgm:spPr/>
    </dgm:pt>
    <dgm:pt modelId="{BB60EE68-03DF-4374-A15E-3C5D7DB4FDF6}" type="pres">
      <dgm:prSet presAssocID="{4739936A-5D05-41DF-860E-E93F8CACB1E0}" presName="parentLeftMargin" presStyleLbl="node1" presStyleIdx="1" presStyleCnt="3"/>
      <dgm:spPr/>
      <dgm:t>
        <a:bodyPr/>
        <a:lstStyle/>
        <a:p>
          <a:endParaRPr lang="ru-RU"/>
        </a:p>
      </dgm:t>
    </dgm:pt>
    <dgm:pt modelId="{31D18B03-98C7-4E53-A789-ACC1B63E0D8B}" type="pres">
      <dgm:prSet presAssocID="{4739936A-5D05-41DF-860E-E93F8CACB1E0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5C72560-4A2D-4C5C-A5A3-10B0067C38F4}" type="pres">
      <dgm:prSet presAssocID="{4739936A-5D05-41DF-860E-E93F8CACB1E0}" presName="negativeSpace" presStyleCnt="0"/>
      <dgm:spPr/>
    </dgm:pt>
    <dgm:pt modelId="{E45C252F-A614-45B7-BD9D-C889E9A0AC62}" type="pres">
      <dgm:prSet presAssocID="{4739936A-5D05-41DF-860E-E93F8CACB1E0}" presName="childText" presStyleLbl="conFgAcc1" presStyleIdx="2" presStyleCnt="3" custScaleY="64115">
        <dgm:presLayoutVars>
          <dgm:bulletEnabled val="1"/>
        </dgm:presLayoutVars>
      </dgm:prSet>
      <dgm:spPr/>
    </dgm:pt>
  </dgm:ptLst>
  <dgm:cxnLst>
    <dgm:cxn modelId="{F4A2D8E7-9BD3-4B68-A15E-C4AFA8D9E31C}" type="presOf" srcId="{D1584BBA-3132-421F-8754-318F22D5A035}" destId="{00172304-531E-44FE-BCB9-06B521009BD5}" srcOrd="0" destOrd="0" presId="urn:microsoft.com/office/officeart/2005/8/layout/list1"/>
    <dgm:cxn modelId="{9D35C3C9-2058-4A0E-A8A3-DD97ABCCCB80}" type="presOf" srcId="{12DF1310-AFD6-4AB5-B792-0221156CA3D9}" destId="{9D161819-2C51-406D-80A2-17DF354110D6}" srcOrd="1" destOrd="0" presId="urn:microsoft.com/office/officeart/2005/8/layout/list1"/>
    <dgm:cxn modelId="{3E7DBBFA-7602-4D75-BC9E-9B76F64B5293}" type="presOf" srcId="{737357B6-9681-4901-A3BF-E23C0D823A94}" destId="{A191D305-DC0D-4058-8E65-E7344C44A1C9}" srcOrd="0" destOrd="0" presId="urn:microsoft.com/office/officeart/2005/8/layout/list1"/>
    <dgm:cxn modelId="{46B5004E-D83E-4418-BB4C-1E9D8A3614D4}" type="presOf" srcId="{737357B6-9681-4901-A3BF-E23C0D823A94}" destId="{F75E6F46-E42D-4EDD-90C4-BA93D9F417D7}" srcOrd="1" destOrd="0" presId="urn:microsoft.com/office/officeart/2005/8/layout/list1"/>
    <dgm:cxn modelId="{8B74D3FF-C964-4EF8-AA05-A5AC4BC4D0B7}" type="presOf" srcId="{12DF1310-AFD6-4AB5-B792-0221156CA3D9}" destId="{2206104C-C1A9-4904-951D-EA94605A6599}" srcOrd="0" destOrd="0" presId="urn:microsoft.com/office/officeart/2005/8/layout/list1"/>
    <dgm:cxn modelId="{1FEBECC7-7BE8-4BDF-B96C-34785FA52A0F}" type="presOf" srcId="{4739936A-5D05-41DF-860E-E93F8CACB1E0}" destId="{31D18B03-98C7-4E53-A789-ACC1B63E0D8B}" srcOrd="1" destOrd="0" presId="urn:microsoft.com/office/officeart/2005/8/layout/list1"/>
    <dgm:cxn modelId="{0CB31FE8-8AEA-4DEE-8880-E0C7FF09618E}" srcId="{D1584BBA-3132-421F-8754-318F22D5A035}" destId="{12DF1310-AFD6-4AB5-B792-0221156CA3D9}" srcOrd="1" destOrd="0" parTransId="{E5BA08CB-DE73-48B9-BB24-A22EE54DC3FC}" sibTransId="{07416CD0-9878-4487-A7A9-B870EFD3F948}"/>
    <dgm:cxn modelId="{274BD529-BBE7-4115-9C80-6CA3CE340F72}" srcId="{D1584BBA-3132-421F-8754-318F22D5A035}" destId="{737357B6-9681-4901-A3BF-E23C0D823A94}" srcOrd="0" destOrd="0" parTransId="{0134DB77-71AE-4DBC-8562-62AF63FFE9D7}" sibTransId="{336FD247-8E3B-4838-A9D3-A5738018C701}"/>
    <dgm:cxn modelId="{CC1A470C-3A0A-4675-9741-A17BCB947A81}" srcId="{D1584BBA-3132-421F-8754-318F22D5A035}" destId="{4739936A-5D05-41DF-860E-E93F8CACB1E0}" srcOrd="2" destOrd="0" parTransId="{CB1211E3-03FC-497B-9CCA-FAA0358F91F2}" sibTransId="{C9ABC0E8-36D3-4018-8235-8387755DD0E7}"/>
    <dgm:cxn modelId="{F7769F02-707A-4717-8452-69451ACB10E3}" type="presOf" srcId="{4739936A-5D05-41DF-860E-E93F8CACB1E0}" destId="{BB60EE68-03DF-4374-A15E-3C5D7DB4FDF6}" srcOrd="0" destOrd="0" presId="urn:microsoft.com/office/officeart/2005/8/layout/list1"/>
    <dgm:cxn modelId="{E76D7EFE-F4AA-41FB-B5C9-2B44E533950A}" type="presParOf" srcId="{00172304-531E-44FE-BCB9-06B521009BD5}" destId="{2D363765-37D5-4066-BA54-885F68CA152B}" srcOrd="0" destOrd="0" presId="urn:microsoft.com/office/officeart/2005/8/layout/list1"/>
    <dgm:cxn modelId="{486FE414-5117-4743-B451-38B2B234CE97}" type="presParOf" srcId="{2D363765-37D5-4066-BA54-885F68CA152B}" destId="{A191D305-DC0D-4058-8E65-E7344C44A1C9}" srcOrd="0" destOrd="0" presId="urn:microsoft.com/office/officeart/2005/8/layout/list1"/>
    <dgm:cxn modelId="{0B65E089-983F-44DA-A2C9-BF0F2DE2F833}" type="presParOf" srcId="{2D363765-37D5-4066-BA54-885F68CA152B}" destId="{F75E6F46-E42D-4EDD-90C4-BA93D9F417D7}" srcOrd="1" destOrd="0" presId="urn:microsoft.com/office/officeart/2005/8/layout/list1"/>
    <dgm:cxn modelId="{F9191E2D-8CC1-4762-AB47-710C2E81B466}" type="presParOf" srcId="{00172304-531E-44FE-BCB9-06B521009BD5}" destId="{B46F7558-D2F3-42FA-AD1E-B25F6492977C}" srcOrd="1" destOrd="0" presId="urn:microsoft.com/office/officeart/2005/8/layout/list1"/>
    <dgm:cxn modelId="{0B6EE559-9A98-4ADC-96F6-F3C1419C27B2}" type="presParOf" srcId="{00172304-531E-44FE-BCB9-06B521009BD5}" destId="{618A6033-B32D-4ADA-84DD-791B923F8B85}" srcOrd="2" destOrd="0" presId="urn:microsoft.com/office/officeart/2005/8/layout/list1"/>
    <dgm:cxn modelId="{77B90B67-6B52-413B-9C0B-28080BBEB3FF}" type="presParOf" srcId="{00172304-531E-44FE-BCB9-06B521009BD5}" destId="{CF6FEC4F-A20A-425E-8BAB-4AEEC718A7B9}" srcOrd="3" destOrd="0" presId="urn:microsoft.com/office/officeart/2005/8/layout/list1"/>
    <dgm:cxn modelId="{C168240D-7EF1-48FC-BBD7-35F00BC51CA4}" type="presParOf" srcId="{00172304-531E-44FE-BCB9-06B521009BD5}" destId="{AD085B1A-98B0-46E1-9656-A87122ACB71C}" srcOrd="4" destOrd="0" presId="urn:microsoft.com/office/officeart/2005/8/layout/list1"/>
    <dgm:cxn modelId="{27C307FD-164D-49A4-9E44-FA8E7596F00E}" type="presParOf" srcId="{AD085B1A-98B0-46E1-9656-A87122ACB71C}" destId="{2206104C-C1A9-4904-951D-EA94605A6599}" srcOrd="0" destOrd="0" presId="urn:microsoft.com/office/officeart/2005/8/layout/list1"/>
    <dgm:cxn modelId="{737E70D5-B91B-49B7-B181-5C6A70392EE9}" type="presParOf" srcId="{AD085B1A-98B0-46E1-9656-A87122ACB71C}" destId="{9D161819-2C51-406D-80A2-17DF354110D6}" srcOrd="1" destOrd="0" presId="urn:microsoft.com/office/officeart/2005/8/layout/list1"/>
    <dgm:cxn modelId="{8B405E98-122E-495E-88A5-60AE6D904E12}" type="presParOf" srcId="{00172304-531E-44FE-BCB9-06B521009BD5}" destId="{2C435944-9834-46F3-AEAA-B54CDAC0A8EB}" srcOrd="5" destOrd="0" presId="urn:microsoft.com/office/officeart/2005/8/layout/list1"/>
    <dgm:cxn modelId="{C2B383C8-A358-4A8C-A1D3-5C35F5244281}" type="presParOf" srcId="{00172304-531E-44FE-BCB9-06B521009BD5}" destId="{327AF630-D9EC-4443-A488-D82A352C31A7}" srcOrd="6" destOrd="0" presId="urn:microsoft.com/office/officeart/2005/8/layout/list1"/>
    <dgm:cxn modelId="{248A5266-799A-48DF-8ECB-7E5F90C0C88F}" type="presParOf" srcId="{00172304-531E-44FE-BCB9-06B521009BD5}" destId="{49DBB961-8B4A-4688-BD94-4438B6E5A347}" srcOrd="7" destOrd="0" presId="urn:microsoft.com/office/officeart/2005/8/layout/list1"/>
    <dgm:cxn modelId="{F1E54CA2-21F7-45E8-B2BF-74A2ECCCA3B7}" type="presParOf" srcId="{00172304-531E-44FE-BCB9-06B521009BD5}" destId="{6885D7E1-9B23-42C0-91F7-793295E02C18}" srcOrd="8" destOrd="0" presId="urn:microsoft.com/office/officeart/2005/8/layout/list1"/>
    <dgm:cxn modelId="{67EF012E-3618-41CE-BD88-7209688E4C79}" type="presParOf" srcId="{6885D7E1-9B23-42C0-91F7-793295E02C18}" destId="{BB60EE68-03DF-4374-A15E-3C5D7DB4FDF6}" srcOrd="0" destOrd="0" presId="urn:microsoft.com/office/officeart/2005/8/layout/list1"/>
    <dgm:cxn modelId="{84A4AA0E-2AA2-4E25-BCD7-65840A460A79}" type="presParOf" srcId="{6885D7E1-9B23-42C0-91F7-793295E02C18}" destId="{31D18B03-98C7-4E53-A789-ACC1B63E0D8B}" srcOrd="1" destOrd="0" presId="urn:microsoft.com/office/officeart/2005/8/layout/list1"/>
    <dgm:cxn modelId="{B03DB07F-77EB-4B31-8096-526DEBAE792C}" type="presParOf" srcId="{00172304-531E-44FE-BCB9-06B521009BD5}" destId="{A5C72560-4A2D-4C5C-A5A3-10B0067C38F4}" srcOrd="9" destOrd="0" presId="urn:microsoft.com/office/officeart/2005/8/layout/list1"/>
    <dgm:cxn modelId="{9DA356D8-766A-4A8E-BDD6-8F75929A6F09}" type="presParOf" srcId="{00172304-531E-44FE-BCB9-06B521009BD5}" destId="{E45C252F-A614-45B7-BD9D-C889E9A0AC62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3F1828A-B330-4EDA-98AE-7EC75EEEB095}">
      <dsp:nvSpPr>
        <dsp:cNvPr id="0" name=""/>
        <dsp:cNvSpPr/>
      </dsp:nvSpPr>
      <dsp:spPr>
        <a:xfrm rot="16200000">
          <a:off x="571513" y="-535791"/>
          <a:ext cx="2571768" cy="3643350"/>
        </a:xfrm>
        <a:prstGeom prst="round1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 smtClean="0"/>
            <a:t>Тихий океан – площадь 180 млн.кв.км</a:t>
          </a:r>
          <a:endParaRPr lang="ru-RU" sz="2800" b="1" kern="1200" dirty="0"/>
        </a:p>
      </dsp:txBody>
      <dsp:txXfrm rot="5400000">
        <a:off x="35722" y="0"/>
        <a:ext cx="3643350" cy="1928826"/>
      </dsp:txXfrm>
    </dsp:sp>
    <dsp:sp modelId="{9DE0E0B1-807D-4CC0-B262-FA42CFE5EBBF}">
      <dsp:nvSpPr>
        <dsp:cNvPr id="0" name=""/>
        <dsp:cNvSpPr/>
      </dsp:nvSpPr>
      <dsp:spPr>
        <a:xfrm>
          <a:off x="3536184" y="0"/>
          <a:ext cx="3500462" cy="2571768"/>
        </a:xfrm>
        <a:prstGeom prst="round1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 smtClean="0"/>
            <a:t>Атлантический океан – площадь 93,4 млн.кв.км </a:t>
          </a:r>
          <a:endParaRPr lang="ru-RU" sz="2800" b="1" kern="1200" dirty="0"/>
        </a:p>
      </dsp:txBody>
      <dsp:txXfrm>
        <a:off x="3536184" y="0"/>
        <a:ext cx="3500462" cy="1928826"/>
      </dsp:txXfrm>
    </dsp:sp>
    <dsp:sp modelId="{2173898E-97C0-4017-AC65-E443FA5C2879}">
      <dsp:nvSpPr>
        <dsp:cNvPr id="0" name=""/>
        <dsp:cNvSpPr/>
      </dsp:nvSpPr>
      <dsp:spPr>
        <a:xfrm rot="10800000">
          <a:off x="35722" y="2571768"/>
          <a:ext cx="3500462" cy="2571768"/>
        </a:xfrm>
        <a:prstGeom prst="round1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 smtClean="0"/>
            <a:t>Индийский океан – площадь 74,9 млн.кв.км</a:t>
          </a:r>
          <a:endParaRPr lang="ru-RU" sz="2800" b="1" kern="1200" dirty="0"/>
        </a:p>
      </dsp:txBody>
      <dsp:txXfrm rot="10800000">
        <a:off x="35722" y="3214709"/>
        <a:ext cx="3500462" cy="1928826"/>
      </dsp:txXfrm>
    </dsp:sp>
    <dsp:sp modelId="{189B11ED-2F0E-49A8-A07A-ED7CDE3BA0DC}">
      <dsp:nvSpPr>
        <dsp:cNvPr id="0" name=""/>
        <dsp:cNvSpPr/>
      </dsp:nvSpPr>
      <dsp:spPr>
        <a:xfrm rot="5400000">
          <a:off x="4000531" y="2107421"/>
          <a:ext cx="2571768" cy="3500462"/>
        </a:xfrm>
        <a:prstGeom prst="round1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 smtClean="0"/>
            <a:t>Северный Ледовитый океан – площадь 13,1 млн.кв.км</a:t>
          </a:r>
          <a:endParaRPr lang="ru-RU" sz="2800" b="1" kern="1200" dirty="0"/>
        </a:p>
      </dsp:txBody>
      <dsp:txXfrm rot="-5400000">
        <a:off x="3536184" y="3214709"/>
        <a:ext cx="3500462" cy="1928826"/>
      </dsp:txXfrm>
    </dsp:sp>
    <dsp:sp modelId="{87CB6EB9-7FF1-4F5C-BB0E-A6194353B530}">
      <dsp:nvSpPr>
        <dsp:cNvPr id="0" name=""/>
        <dsp:cNvSpPr/>
      </dsp:nvSpPr>
      <dsp:spPr>
        <a:xfrm>
          <a:off x="2286018" y="1785951"/>
          <a:ext cx="2428886" cy="1571633"/>
        </a:xfrm>
        <a:prstGeom prst="round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/>
            <a:t>Мировой океан 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/>
            <a:t>Площадь – 361 млн.кв.км</a:t>
          </a:r>
          <a:endParaRPr lang="ru-RU" sz="2400" b="1" kern="1200" dirty="0"/>
        </a:p>
      </dsp:txBody>
      <dsp:txXfrm>
        <a:off x="2362739" y="1862672"/>
        <a:ext cx="2275444" cy="1418191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18A6033-B32D-4ADA-84DD-791B923F8B85}">
      <dsp:nvSpPr>
        <dsp:cNvPr id="0" name=""/>
        <dsp:cNvSpPr/>
      </dsp:nvSpPr>
      <dsp:spPr>
        <a:xfrm>
          <a:off x="0" y="607219"/>
          <a:ext cx="5572164" cy="957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75E6F46-E42D-4EDD-90C4-BA93D9F417D7}">
      <dsp:nvSpPr>
        <dsp:cNvPr id="0" name=""/>
        <dsp:cNvSpPr/>
      </dsp:nvSpPr>
      <dsp:spPr>
        <a:xfrm>
          <a:off x="278608" y="46339"/>
          <a:ext cx="3900514" cy="11217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7430" tIns="0" rIns="147430" bIns="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/>
            <a:t>Материковые </a:t>
          </a:r>
        </a:p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(откололись от материка</a:t>
          </a:r>
          <a:r>
            <a:rPr lang="ru-RU" sz="2800" kern="1200" dirty="0" smtClean="0"/>
            <a:t>)</a:t>
          </a:r>
          <a:endParaRPr lang="ru-RU" sz="2800" kern="1200" dirty="0"/>
        </a:p>
      </dsp:txBody>
      <dsp:txXfrm>
        <a:off x="333368" y="101099"/>
        <a:ext cx="3790994" cy="1012240"/>
      </dsp:txXfrm>
    </dsp:sp>
    <dsp:sp modelId="{327AF630-D9EC-4443-A488-D82A352C31A7}">
      <dsp:nvSpPr>
        <dsp:cNvPr id="0" name=""/>
        <dsp:cNvSpPr/>
      </dsp:nvSpPr>
      <dsp:spPr>
        <a:xfrm>
          <a:off x="0" y="2330899"/>
          <a:ext cx="5572164" cy="957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D161819-2C51-406D-80A2-17DF354110D6}">
      <dsp:nvSpPr>
        <dsp:cNvPr id="0" name=""/>
        <dsp:cNvSpPr/>
      </dsp:nvSpPr>
      <dsp:spPr>
        <a:xfrm>
          <a:off x="278608" y="1770019"/>
          <a:ext cx="3900514" cy="11217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7430" tIns="0" rIns="147430" bIns="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/>
            <a:t>Вулканические</a:t>
          </a:r>
        </a:p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/>
            <a:t>(подводные вулканы)</a:t>
          </a:r>
          <a:endParaRPr lang="ru-RU" sz="2800" kern="1200" dirty="0"/>
        </a:p>
      </dsp:txBody>
      <dsp:txXfrm>
        <a:off x="333368" y="1824779"/>
        <a:ext cx="3790994" cy="1012240"/>
      </dsp:txXfrm>
    </dsp:sp>
    <dsp:sp modelId="{E45C252F-A614-45B7-BD9D-C889E9A0AC62}">
      <dsp:nvSpPr>
        <dsp:cNvPr id="0" name=""/>
        <dsp:cNvSpPr/>
      </dsp:nvSpPr>
      <dsp:spPr>
        <a:xfrm>
          <a:off x="0" y="4054579"/>
          <a:ext cx="5572164" cy="613965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1D18B03-98C7-4E53-A789-ACC1B63E0D8B}">
      <dsp:nvSpPr>
        <dsp:cNvPr id="0" name=""/>
        <dsp:cNvSpPr/>
      </dsp:nvSpPr>
      <dsp:spPr>
        <a:xfrm>
          <a:off x="278608" y="3493699"/>
          <a:ext cx="3900514" cy="11217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7430" tIns="0" rIns="147430" bIns="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800" kern="1200" dirty="0" smtClean="0"/>
        </a:p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/>
            <a:t>Коралловые</a:t>
          </a:r>
        </a:p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/>
            <a:t>(биогенные)</a:t>
          </a:r>
          <a:r>
            <a:rPr lang="ru-RU" sz="3100" kern="1200" dirty="0" smtClean="0"/>
            <a:t> </a:t>
          </a:r>
        </a:p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100" kern="1200" dirty="0"/>
        </a:p>
      </dsp:txBody>
      <dsp:txXfrm>
        <a:off x="333368" y="3548459"/>
        <a:ext cx="3790994" cy="101224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matrix1">
  <dgm:title val=""/>
  <dgm:desc val=""/>
  <dgm:catLst>
    <dgm:cat type="matrix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clrData>
  <dgm:layoutNode name="diagram">
    <dgm:varLst>
      <dgm:chMax val="1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ctrX" for="ch" forName="matrix" refType="w" fact="0.5"/>
      <dgm:constr type="ctrY" for="ch" forName="matrix" refType="h" fact="0.5"/>
      <dgm:constr type="w" for="ch" forName="matrix" refType="w"/>
      <dgm:constr type="h" for="ch" forName="matrix" refType="h"/>
      <dgm:constr type="ctrX" for="ch" forName="centerTile" refType="w" fact="0.5"/>
      <dgm:constr type="ctrY" for="ch" forName="centerTile" refType="h" fact="0.5"/>
      <dgm:constr type="w" for="ch" forName="centerTile" refType="w" fact="0.3"/>
      <dgm:constr type="h" for="ch" forName="centerTile" refType="h" fact="0.25"/>
      <dgm:constr type="primFontSz" for="des" ptType="node" op="equ" val="65"/>
    </dgm:constrLst>
    <dgm:ruleLst/>
    <dgm:choose name="Name0">
      <dgm:if name="Name1" axis="ch" ptType="node" func="cnt" op="gte" val="1">
        <dgm:layoutNode name="matrix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tile1"/>
            <dgm:constr type="t" for="ch" forName="tile1"/>
            <dgm:constr type="r" for="ch" forName="tile1" refType="w" fact="0.5"/>
            <dgm:constr type="b" for="ch" forName="tile1" refType="h" fact="0.5"/>
            <dgm:constr type="l" for="ch" forName="tile1text" refType="l" refFor="ch" refForName="tile1"/>
            <dgm:constr type="t" for="ch" forName="tile1text" refType="t" refFor="ch" refForName="tile1"/>
            <dgm:constr type="w" for="ch" forName="tile1text" refType="w" refFor="ch" refForName="tile1"/>
            <dgm:constr type="h" for="ch" forName="tile1text" refType="h" refFor="ch" refForName="tile1" fact="0.75"/>
            <dgm:constr type="r" for="ch" forName="tile2" refType="w"/>
            <dgm:constr type="t" for="ch" forName="tile2"/>
            <dgm:constr type="l" for="ch" forName="tile2" refType="w" fact="0.5"/>
            <dgm:constr type="b" for="ch" forName="tile2" refType="h" fact="0.5"/>
            <dgm:constr type="r" for="ch" forName="tile2text" refType="r" refFor="ch" refForName="tile2"/>
            <dgm:constr type="t" for="ch" forName="tile2text" refType="t" refFor="ch" refForName="tile2"/>
            <dgm:constr type="w" for="ch" forName="tile2text" refType="w" refFor="ch" refForName="tile2"/>
            <dgm:constr type="h" for="ch" forName="tile2text" refType="h" refFor="ch" refForName="tile2" fact="0.75"/>
            <dgm:constr type="l" for="ch" forName="tile3"/>
            <dgm:constr type="b" for="ch" forName="tile3" refType="h"/>
            <dgm:constr type="r" for="ch" forName="tile3" refType="w" fact="0.5"/>
            <dgm:constr type="t" for="ch" forName="tile3" refType="h" fact="0.5"/>
            <dgm:constr type="l" for="ch" forName="tile3text" refType="l" refFor="ch" refForName="tile3"/>
            <dgm:constr type="b" for="ch" forName="tile3text" refType="b" refFor="ch" refForName="tile3"/>
            <dgm:constr type="w" for="ch" forName="tile3text" refType="w" refFor="ch" refForName="tile3"/>
            <dgm:constr type="h" for="ch" forName="tile3text" refType="h" refFor="ch" refForName="tile3" fact="0.75"/>
            <dgm:constr type="r" for="ch" forName="tile4" refType="w"/>
            <dgm:constr type="b" for="ch" forName="tile4" refType="h"/>
            <dgm:constr type="l" for="ch" forName="tile4" refType="w" fact="0.5"/>
            <dgm:constr type="t" for="ch" forName="tile4" refType="h" fact="0.5"/>
            <dgm:constr type="r" for="ch" forName="tile4text" refType="r" refFor="ch" refForName="tile4"/>
            <dgm:constr type="b" for="ch" forName="tile4text" refType="b" refFor="ch" refForName="tile4"/>
            <dgm:constr type="w" for="ch" forName="tile4text" refType="w" refFor="ch" refForName="tile4"/>
            <dgm:constr type="h" for="ch" forName="tile4text" refType="h" refFor="ch" refForName="tile4" fact="0.75"/>
          </dgm:constrLst>
          <dgm:ruleLst/>
          <dgm:layoutNode name="tile1" styleLbl="node1">
            <dgm:alg type="sp"/>
            <dgm:shape xmlns:r="http://schemas.openxmlformats.org/officeDocument/2006/relationships" rot="270" type="round1Rect" r:blip="">
              <dgm:adjLst/>
            </dgm:shape>
            <dgm:choose name="Name2">
              <dgm:if name="Name3" func="var" arg="dir" op="equ" val="norm">
                <dgm:presOf axis="ch ch desOrSelf" ptType="node node node" st="1 1 1" cnt="1 1 0"/>
              </dgm:if>
              <dgm:else name="Name4">
                <dgm:presOf axis="ch ch desOrSelf" ptType="node node node" st="1 2 1" cnt="1 1 0"/>
              </dgm:else>
            </dgm:choose>
            <dgm:constrLst/>
            <dgm:ruleLst/>
          </dgm:layoutNode>
          <dgm:layoutNode name="tile1text" styleLbl="node1">
            <dgm:varLst>
              <dgm:chMax val="0"/>
              <dgm:chPref val="0"/>
              <dgm:bulletEnabled val="1"/>
            </dgm:varLst>
            <dgm:choose name="Name5">
              <dgm:if name="Name6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7">
                <dgm:alg type="tx"/>
              </dgm:else>
            </dgm:choose>
            <dgm:shape xmlns:r="http://schemas.openxmlformats.org/officeDocument/2006/relationships" rot="270" type="rect" r:blip="" hideGeom="1">
              <dgm:adjLst>
                <dgm:adj idx="1" val="0.2"/>
              </dgm:adjLst>
            </dgm:shape>
            <dgm:choose name="Name8">
              <dgm:if name="Name9" func="var" arg="dir" op="equ" val="norm">
                <dgm:presOf axis="ch ch desOrSelf" ptType="node node node" st="1 1 1" cnt="1 1 0"/>
              </dgm:if>
              <dgm:else name="Name10">
                <dgm:presOf axis="ch ch desOrSelf" ptType="node node node" st="1 2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2" styleLbl="node1">
            <dgm:alg type="sp"/>
            <dgm:shape xmlns:r="http://schemas.openxmlformats.org/officeDocument/2006/relationships" type="round1Rect" r:blip="">
              <dgm:adjLst/>
            </dgm:shape>
            <dgm:choose name="Name11">
              <dgm:if name="Name12" func="var" arg="dir" op="equ" val="norm">
                <dgm:presOf axis="ch ch desOrSelf" ptType="node node node" st="1 2 1" cnt="1 1 0"/>
              </dgm:if>
              <dgm:else name="Name13">
                <dgm:presOf axis="ch ch desOrSelf" ptType="node node node" st="1 1 1" cnt="1 1 0"/>
              </dgm:else>
            </dgm:choose>
            <dgm:constrLst/>
            <dgm:ruleLst/>
          </dgm:layoutNode>
          <dgm:layoutNode name="tile2text" styleLbl="node1">
            <dgm:varLst>
              <dgm:chMax val="0"/>
              <dgm:chPref val="0"/>
              <dgm:bulletEnabled val="1"/>
            </dgm:varLst>
            <dgm:choose name="Name14">
              <dgm:if name="Name15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16">
                <dgm:alg type="tx"/>
              </dgm:else>
            </dgm:choose>
            <dgm:shape xmlns:r="http://schemas.openxmlformats.org/officeDocument/2006/relationships" type="rect" r:blip="" hideGeom="1">
              <dgm:adjLst/>
            </dgm:shape>
            <dgm:choose name="Name17">
              <dgm:if name="Name18" func="var" arg="dir" op="equ" val="norm">
                <dgm:presOf axis="ch ch desOrSelf" ptType="node node node" st="1 2 1" cnt="1 1 0"/>
              </dgm:if>
              <dgm:else name="Name19">
                <dgm:presOf axis="ch ch desOrSelf" ptType="node node node" st="1 1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3" styleLbl="node1">
            <dgm:alg type="sp"/>
            <dgm:shape xmlns:r="http://schemas.openxmlformats.org/officeDocument/2006/relationships" rot="180" type="round1Rect" r:blip="">
              <dgm:adjLst/>
            </dgm:shape>
            <dgm:choose name="Name20">
              <dgm:if name="Name21" func="var" arg="dir" op="equ" val="norm">
                <dgm:presOf axis="ch ch desOrSelf" ptType="node node node" st="1 3 1" cnt="1 1 0"/>
              </dgm:if>
              <dgm:else name="Name22">
                <dgm:presOf axis="ch ch desOrSelf" ptType="node node node" st="1 4 1" cnt="1 1 0"/>
              </dgm:else>
            </dgm:choose>
            <dgm:constrLst/>
            <dgm:ruleLst/>
          </dgm:layoutNode>
          <dgm:layoutNode name="tile3text" styleLbl="node1">
            <dgm:varLst>
              <dgm:chMax val="0"/>
              <dgm:chPref val="0"/>
              <dgm:bulletEnabled val="1"/>
            </dgm:varLst>
            <dgm:choose name="Name23">
              <dgm:if name="Name24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25">
                <dgm:alg type="tx"/>
              </dgm:else>
            </dgm:choose>
            <dgm:shape xmlns:r="http://schemas.openxmlformats.org/officeDocument/2006/relationships" rot="180" type="rect" r:blip="" hideGeom="1">
              <dgm:adjLst/>
            </dgm:shape>
            <dgm:choose name="Name26">
              <dgm:if name="Name27" func="var" arg="dir" op="equ" val="norm">
                <dgm:presOf axis="ch ch desOrSelf" ptType="node node node" st="1 3 1" cnt="1 1 0"/>
              </dgm:if>
              <dgm:else name="Name28">
                <dgm:presOf axis="ch ch desOrSelf" ptType="node node node" st="1 4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4" styleLbl="node1">
            <dgm:alg type="sp"/>
            <dgm:shape xmlns:r="http://schemas.openxmlformats.org/officeDocument/2006/relationships" rot="90" type="round1Rect" r:blip="">
              <dgm:adjLst/>
            </dgm:shape>
            <dgm:choose name="Name29">
              <dgm:if name="Name30" func="var" arg="dir" op="equ" val="norm">
                <dgm:presOf axis="ch ch desOrSelf" ptType="node node node" st="1 4 1" cnt="1 1 0"/>
              </dgm:if>
              <dgm:else name="Name31">
                <dgm:presOf axis="ch ch desOrSelf" ptType="node node node" st="1 3 1" cnt="1 1 0"/>
              </dgm:else>
            </dgm:choose>
            <dgm:constrLst/>
            <dgm:ruleLst/>
          </dgm:layoutNode>
          <dgm:layoutNode name="tile4text" styleLbl="node1">
            <dgm:varLst>
              <dgm:chMax val="0"/>
              <dgm:chPref val="0"/>
              <dgm:bulletEnabled val="1"/>
            </dgm:varLst>
            <dgm:choose name="Name32">
              <dgm:if name="Name33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34">
                <dgm:alg type="tx"/>
              </dgm:else>
            </dgm:choose>
            <dgm:shape xmlns:r="http://schemas.openxmlformats.org/officeDocument/2006/relationships" rot="90" type="rect" r:blip="" hideGeom="1">
              <dgm:adjLst/>
            </dgm:shape>
            <dgm:choose name="Name35">
              <dgm:if name="Name36" func="var" arg="dir" op="equ" val="norm">
                <dgm:presOf axis="ch ch desOrSelf" ptType="node node node" st="1 4 1" cnt="1 1 0"/>
              </dgm:if>
              <dgm:else name="Name37">
                <dgm:presOf axis="ch ch desOrSelf" ptType="node node node" st="1 3 1" cnt="1 1 0"/>
              </dgm:else>
            </dgm:choose>
            <dgm:constrLst/>
            <dgm:ruleLst>
              <dgm:rule type="primFontSz" val="5" fact="NaN" max="NaN"/>
            </dgm:ruleLst>
          </dgm:layoutNode>
        </dgm:layoutNode>
        <dgm:layoutNode name="centerTile" styleLbl="fgShp">
          <dgm:varLst>
            <dgm:chMax val="0"/>
            <dgm:chPref val="0"/>
          </dgm:varLst>
          <dgm:alg type="tx"/>
          <dgm:shape xmlns:r="http://schemas.openxmlformats.org/officeDocument/2006/relationships" type="roundRect" r:blip="">
            <dgm:adjLst/>
          </dgm:shape>
          <dgm:presOf axis="ch" ptType="node" cnt="1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8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/>
            </a:lvl1pPr>
          </a:lstStyle>
          <a:p>
            <a:pPr>
              <a:defRPr/>
            </a:pPr>
            <a:fld id="{6B3C7E27-0110-435E-AD72-97CCA03ECFC3}" type="datetimeFigureOut">
              <a:rPr lang="ru-RU"/>
              <a:pPr>
                <a:defRPr/>
              </a:pPr>
              <a:t>30.12.2014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/>
            </a:lvl1pPr>
          </a:lstStyle>
          <a:p>
            <a:pPr>
              <a:defRPr/>
            </a:pPr>
            <a:fld id="{5C92EC02-BEE9-41DC-BB62-A2D476276939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291811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go.mail.ru/search_images?q=%E1%E5%ED%E3%E0%EB%FC%F1%EA" TargetMode="External"/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Relationship Id="rId5" Type="http://schemas.openxmlformats.org/officeDocument/2006/relationships/hyperlink" Target="http://go.mail.ru/search_images?q=+%C1%E8%F1%EA%E0%E9%F1%EA%E8%E9+%E7%E0%25E" TargetMode="External"/><Relationship Id="rId4" Type="http://schemas.openxmlformats.org/officeDocument/2006/relationships/hyperlink" Target="http://go.mail.ru/search_images?q=%20%EC%E5%EA%F1%E8%EA%E0%ED%F1%EA%E8%E9%20%E7%E0%EB%E8%E2&amp;us=19" TargetMode="Externa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Мировой океан и его части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1200" dirty="0" smtClean="0"/>
              <a:t>Автор презентации: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1200" dirty="0" err="1" smtClean="0"/>
              <a:t>Стальмахович</a:t>
            </a:r>
            <a:r>
              <a:rPr lang="ru-RU" sz="1200" dirty="0" smtClean="0"/>
              <a:t> Светлана Владимировна,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1200" dirty="0" smtClean="0"/>
              <a:t>учитель географии МОУ СОШ №1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1200" dirty="0" err="1" smtClean="0"/>
              <a:t>пгт</a:t>
            </a:r>
            <a:r>
              <a:rPr lang="ru-RU" sz="1200" dirty="0" smtClean="0"/>
              <a:t> Серышево Амурская область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C92EC02-BEE9-41DC-BB62-A2D476276939}" type="slidenum">
              <a:rPr lang="ru-RU" smtClean="0"/>
              <a:pPr>
                <a:defRPr/>
              </a:pPr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481533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r>
              <a:rPr lang="ru-RU" dirty="0" smtClean="0"/>
              <a:t>Суша в океане </a:t>
            </a:r>
          </a:p>
          <a:p>
            <a:r>
              <a:rPr lang="ru-RU" b="1" dirty="0" smtClean="0"/>
              <a:t>Архипелаг</a:t>
            </a:r>
            <a:r>
              <a:rPr lang="ru-RU" dirty="0" smtClean="0"/>
              <a:t> – группа островов, лежащих недалеко друг от друга и имеющих общее основание</a:t>
            </a:r>
          </a:p>
          <a:p>
            <a:endParaRPr lang="ru-RU" dirty="0" smtClean="0"/>
          </a:p>
          <a:p>
            <a:pPr>
              <a:buFont typeface="Arial" charset="0"/>
              <a:buNone/>
            </a:pPr>
            <a:r>
              <a:rPr lang="ru-RU" dirty="0" smtClean="0"/>
              <a:t>Приведите примеры архипелагов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C92EC02-BEE9-41DC-BB62-A2D476276939}" type="slidenum">
              <a:rPr lang="ru-RU" smtClean="0"/>
              <a:pPr>
                <a:defRPr/>
              </a:pPr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10405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r>
              <a:rPr lang="ru-RU" dirty="0" smtClean="0"/>
              <a:t>Суша в океане </a:t>
            </a:r>
          </a:p>
          <a:p>
            <a:pPr>
              <a:defRPr/>
            </a:pPr>
            <a:r>
              <a:rPr lang="ru-RU" b="1" dirty="0" smtClean="0"/>
              <a:t>Полуостров</a:t>
            </a:r>
            <a:r>
              <a:rPr lang="ru-RU" dirty="0" smtClean="0"/>
              <a:t> – участки материков и островов, глубоко вдающиеся в океан, омываемые с трех сторон водой</a:t>
            </a:r>
          </a:p>
          <a:p>
            <a:pPr>
              <a:defRPr/>
            </a:pPr>
            <a:r>
              <a:rPr lang="ru-RU" b="1" dirty="0" smtClean="0"/>
              <a:t>Работа с картой</a:t>
            </a:r>
          </a:p>
          <a:p>
            <a:pPr marL="514350" indent="-514350">
              <a:buFont typeface="Arial" charset="0"/>
              <a:buAutoNum type="arabicPeriod"/>
              <a:defRPr/>
            </a:pPr>
            <a:r>
              <a:rPr lang="ru-RU" dirty="0" smtClean="0"/>
              <a:t>Найдите на карте полушарий полуострова Камчатка, Аравийский, Индостан.</a:t>
            </a:r>
          </a:p>
          <a:p>
            <a:pPr marL="514350" indent="-514350">
              <a:buFont typeface="Arial" charset="0"/>
              <a:buAutoNum type="arabicPeriod"/>
              <a:defRPr/>
            </a:pPr>
            <a:r>
              <a:rPr lang="ru-RU" dirty="0" smtClean="0"/>
              <a:t>Назовите частями какого материка они являются?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C92EC02-BEE9-41DC-BB62-A2D476276939}" type="slidenum">
              <a:rPr lang="ru-RU" smtClean="0"/>
              <a:pPr>
                <a:defRPr/>
              </a:pPr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414491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1200" dirty="0" smtClean="0"/>
              <a:t>Работа с картой</a:t>
            </a:r>
            <a:br>
              <a:rPr lang="ru-RU" sz="1200" dirty="0" smtClean="0"/>
            </a:br>
            <a:r>
              <a:rPr lang="ru-RU" sz="1200" dirty="0" smtClean="0"/>
              <a:t>(назовите географические объекты)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C92EC02-BEE9-41DC-BB62-A2D476276939}" type="slidenum">
              <a:rPr lang="ru-RU" smtClean="0"/>
              <a:pPr>
                <a:defRPr/>
              </a:pPr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381679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r>
              <a:rPr lang="ru-RU" dirty="0" smtClean="0"/>
              <a:t>Задание</a:t>
            </a:r>
          </a:p>
          <a:p>
            <a:r>
              <a:rPr lang="ru-RU" dirty="0" smtClean="0"/>
              <a:t>Совершите  морское путешествие из Токио в Лондон.</a:t>
            </a:r>
          </a:p>
          <a:p>
            <a:pPr>
              <a:buFont typeface="Arial" charset="0"/>
              <a:buNone/>
            </a:pPr>
            <a:r>
              <a:rPr lang="ru-RU" dirty="0" smtClean="0"/>
              <a:t>    Перечислите все географические объекты, которые встретятся на вашем маршруте.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C92EC02-BEE9-41DC-BB62-A2D476276939}" type="slidenum">
              <a:rPr lang="ru-RU" smtClean="0"/>
              <a:pPr>
                <a:defRPr/>
              </a:pPr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16366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r>
              <a:rPr lang="ru-RU" dirty="0" smtClean="0"/>
              <a:t>Домашнее задание</a:t>
            </a:r>
          </a:p>
          <a:p>
            <a:r>
              <a:rPr lang="ru-RU" dirty="0" smtClean="0"/>
              <a:t>Параграф 24</a:t>
            </a:r>
          </a:p>
          <a:p>
            <a:r>
              <a:rPr lang="ru-RU" dirty="0" smtClean="0"/>
              <a:t>На контурной карте обозначьте все океаны, материки, 5 островов, 5 полуостровов, 5 проливов, 5 заливов, 3 архипелага.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C92EC02-BEE9-41DC-BB62-A2D476276939}" type="slidenum">
              <a:rPr lang="ru-RU" smtClean="0"/>
              <a:pPr>
                <a:defRPr/>
              </a:pPr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560465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r>
              <a:rPr lang="ru-RU" sz="1800" dirty="0" smtClean="0"/>
              <a:t>Литература</a:t>
            </a:r>
            <a:r>
              <a:rPr lang="ru-RU" dirty="0" smtClean="0"/>
              <a:t> </a:t>
            </a:r>
          </a:p>
          <a:p>
            <a:r>
              <a:rPr lang="ru-RU" sz="1200" dirty="0" smtClean="0"/>
              <a:t>Начальный курс географии: </a:t>
            </a:r>
            <a:r>
              <a:rPr lang="ru-RU" sz="1200" dirty="0" err="1" smtClean="0"/>
              <a:t>Учеб.для</a:t>
            </a:r>
            <a:r>
              <a:rPr lang="ru-RU" sz="1200" dirty="0" smtClean="0"/>
              <a:t> 6 </a:t>
            </a:r>
            <a:r>
              <a:rPr lang="ru-RU" sz="1200" dirty="0" err="1" smtClean="0"/>
              <a:t>кл</a:t>
            </a:r>
            <a:r>
              <a:rPr lang="ru-RU" sz="1200" dirty="0" smtClean="0"/>
              <a:t>. </a:t>
            </a:r>
            <a:r>
              <a:rPr lang="ru-RU" sz="1200" dirty="0" err="1" smtClean="0"/>
              <a:t>общеобразоват</a:t>
            </a:r>
            <a:r>
              <a:rPr lang="ru-RU" sz="1200" dirty="0" smtClean="0"/>
              <a:t>. Учреждений/ Т.П. Герасимова, Н.П. </a:t>
            </a:r>
            <a:r>
              <a:rPr lang="ru-RU" sz="1200" dirty="0" err="1" smtClean="0"/>
              <a:t>Неклюкова</a:t>
            </a:r>
            <a:r>
              <a:rPr lang="ru-RU" sz="1200" dirty="0" smtClean="0"/>
              <a:t>.- М.: Дрофа, 2004</a:t>
            </a:r>
          </a:p>
          <a:p>
            <a:r>
              <a:rPr lang="ru-RU" sz="1200" dirty="0" smtClean="0"/>
              <a:t>География (Мир Земли). Учебник для 6-го класса общеобразовательной школы/ Под ред. В.А. Кошевого.- М.: </a:t>
            </a:r>
            <a:r>
              <a:rPr lang="ru-RU" sz="1200" dirty="0" err="1" smtClean="0"/>
              <a:t>Баласс</a:t>
            </a:r>
            <a:r>
              <a:rPr lang="ru-RU" sz="1200" dirty="0" smtClean="0"/>
              <a:t>, 2007</a:t>
            </a:r>
          </a:p>
          <a:p>
            <a:r>
              <a:rPr lang="ru-RU" sz="1200" u="sng" dirty="0" smtClean="0">
                <a:hlinkClick r:id="rId3"/>
              </a:rPr>
              <a:t>http://go.mail.ru/search_images?q=%E1%E5%ED%E3%E0%EB%FC%F1%EA</a:t>
            </a:r>
            <a:endParaRPr lang="ru-RU" sz="1200" dirty="0" smtClean="0"/>
          </a:p>
          <a:p>
            <a:r>
              <a:rPr lang="ru-RU" sz="1200" u="sng" dirty="0" smtClean="0">
                <a:hlinkClick r:id="rId4"/>
              </a:rPr>
              <a:t>http://go.mail.ru/search_images?q=%20%EC%E5%EA%F1%E8%EA%E0%ED%F1%EA%E8%E9%20%E7%E0%EB%E8%E2&amp;us=19</a:t>
            </a:r>
            <a:r>
              <a:rPr lang="ru-RU" sz="1200" dirty="0" smtClean="0"/>
              <a:t>  </a:t>
            </a:r>
          </a:p>
          <a:p>
            <a:r>
              <a:rPr lang="ru-RU" sz="1200" u="sng" smtClean="0">
                <a:hlinkClick r:id="rId5"/>
              </a:rPr>
              <a:t>http://go.mail.ru/search_images?q=+%C1%E8%F1%EA%E0%E9%F1%EA%E8%E9+%E7%E0%E</a:t>
            </a:r>
            <a:endParaRPr lang="ru-RU" sz="1200" smtClean="0"/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C92EC02-BEE9-41DC-BB62-A2D476276939}" type="slidenum">
              <a:rPr lang="ru-RU" smtClean="0"/>
              <a:pPr>
                <a:defRPr/>
              </a:pPr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169972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1200" dirty="0" smtClean="0"/>
              <a:t>Океан – это единое водное пространство, которое нигде не прерывается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C92EC02-BEE9-41DC-BB62-A2D476276939}" type="slidenum">
              <a:rPr lang="ru-RU" smtClean="0"/>
              <a:pPr>
                <a:defRPr/>
              </a:pPr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882525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Мировой океан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C92EC02-BEE9-41DC-BB62-A2D476276939}" type="slidenum">
              <a:rPr lang="ru-RU" smtClean="0"/>
              <a:pPr>
                <a:defRPr/>
              </a:pPr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603848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dirty="0" smtClean="0">
                <a:effectLst/>
              </a:rPr>
              <a:t>Море – часть океана, отделенная от него островами или полуостровами, отличающаяся от океана свойствами воды, обитателями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pPr>
              <a:buFont typeface="Arial" charset="0"/>
              <a:buNone/>
            </a:pPr>
            <a:r>
              <a:rPr lang="ru-RU" dirty="0" smtClean="0"/>
              <a:t>   </a:t>
            </a:r>
            <a:r>
              <a:rPr lang="ru-RU" sz="1200" b="1" dirty="0" smtClean="0"/>
              <a:t>Черное море                                 Берингово море</a:t>
            </a:r>
          </a:p>
          <a:p>
            <a:pPr>
              <a:buFont typeface="Arial" charset="0"/>
              <a:buNone/>
            </a:pPr>
            <a:r>
              <a:rPr lang="ru-RU" sz="1200" b="1" dirty="0" smtClean="0"/>
              <a:t>   Балтийское море                         Аравийское море</a:t>
            </a:r>
          </a:p>
          <a:p>
            <a:pPr>
              <a:buFont typeface="Arial" charset="0"/>
              <a:buNone/>
            </a:pPr>
            <a:endParaRPr lang="ru-RU" sz="1200" b="1" dirty="0" smtClean="0"/>
          </a:p>
          <a:p>
            <a:pPr algn="ctr">
              <a:buFont typeface="Arial" charset="0"/>
              <a:buNone/>
            </a:pPr>
            <a:r>
              <a:rPr lang="ru-RU" sz="1200" b="1" dirty="0" smtClean="0"/>
              <a:t>Найдите на карте еще примеры морей</a:t>
            </a:r>
          </a:p>
          <a:p>
            <a:pPr>
              <a:buFont typeface="Arial" charset="0"/>
              <a:buNone/>
            </a:pPr>
            <a:endParaRPr lang="ru-RU" dirty="0" smtClean="0"/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C92EC02-BEE9-41DC-BB62-A2D476276939}" type="slidenum">
              <a:rPr lang="ru-RU" smtClean="0"/>
              <a:pPr>
                <a:defRPr/>
              </a:pPr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374312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r>
              <a:rPr lang="ru-RU" dirty="0" smtClean="0"/>
              <a:t>Задание 1</a:t>
            </a:r>
          </a:p>
          <a:p>
            <a:r>
              <a:rPr lang="ru-RU" dirty="0" smtClean="0"/>
              <a:t>Пользуясь физической картой полушарий, определите, внутренними или окраинными являются моря: Красное, Карское, Охотское, Японское. Частями каких океанов являются эти моря?</a:t>
            </a:r>
          </a:p>
          <a:p>
            <a:pPr>
              <a:buFont typeface="Arial" charset="0"/>
              <a:buNone/>
            </a:pPr>
            <a:r>
              <a:rPr lang="ru-RU" b="1" dirty="0" smtClean="0"/>
              <a:t>Проверяем: </a:t>
            </a:r>
          </a:p>
          <a:p>
            <a:pPr>
              <a:buFont typeface="Arial" charset="0"/>
              <a:buNone/>
            </a:pPr>
            <a:r>
              <a:rPr lang="ru-RU" sz="1100" dirty="0" smtClean="0"/>
              <a:t>Красное – внутреннее, Индийский океан</a:t>
            </a:r>
          </a:p>
          <a:p>
            <a:pPr>
              <a:buFont typeface="Arial" charset="0"/>
              <a:buNone/>
            </a:pPr>
            <a:r>
              <a:rPr lang="ru-RU" sz="1100" dirty="0" smtClean="0"/>
              <a:t>Карское – окраинное, Северный Ледовитый океан</a:t>
            </a:r>
          </a:p>
          <a:p>
            <a:pPr>
              <a:buFont typeface="Arial" charset="0"/>
              <a:buNone/>
            </a:pPr>
            <a:r>
              <a:rPr lang="ru-RU" sz="1100" dirty="0" smtClean="0"/>
              <a:t>Охотское  - окраинное, Тихий океан</a:t>
            </a:r>
          </a:p>
          <a:p>
            <a:pPr>
              <a:buFont typeface="Arial" charset="0"/>
              <a:buNone/>
            </a:pPr>
            <a:r>
              <a:rPr lang="ru-RU" sz="1100" dirty="0" smtClean="0"/>
              <a:t>Японское – окраинное , Тихий океан 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C92EC02-BEE9-41DC-BB62-A2D476276939}" type="slidenum">
              <a:rPr lang="ru-RU" smtClean="0"/>
              <a:pPr>
                <a:defRPr/>
              </a:pPr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279863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1200" dirty="0" smtClean="0"/>
              <a:t>Залив – часть океана, моря, вдающаяся в сушу. По свойствам воды, особенностям течений, видам организмов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C92EC02-BEE9-41DC-BB62-A2D476276939}" type="slidenum">
              <a:rPr lang="ru-RU" smtClean="0"/>
              <a:pPr>
                <a:defRPr/>
              </a:pPr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721274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r>
              <a:rPr lang="ru-RU" sz="1200" dirty="0" smtClean="0"/>
              <a:t>Пролив – узкое водное пространство, ограниченное с двух сторон берегами материков или островов</a:t>
            </a:r>
          </a:p>
          <a:p>
            <a:endParaRPr lang="ru-RU" dirty="0" smtClean="0"/>
          </a:p>
          <a:p>
            <a:pPr>
              <a:buFont typeface="Arial" charset="0"/>
              <a:buNone/>
            </a:pPr>
            <a:r>
              <a:rPr lang="ru-RU" dirty="0" smtClean="0"/>
              <a:t> Самый длинный пролив – </a:t>
            </a:r>
            <a:r>
              <a:rPr lang="ru-RU" dirty="0" err="1" smtClean="0"/>
              <a:t>Мозамбикский</a:t>
            </a:r>
            <a:r>
              <a:rPr lang="ru-RU" dirty="0" smtClean="0"/>
              <a:t> – 1760 км</a:t>
            </a:r>
          </a:p>
          <a:p>
            <a:pPr>
              <a:buFont typeface="Arial" charset="0"/>
              <a:buNone/>
            </a:pPr>
            <a:r>
              <a:rPr lang="ru-RU" dirty="0" smtClean="0"/>
              <a:t>Самый широкий пролив – Дрейка  - 818 км</a:t>
            </a:r>
          </a:p>
          <a:p>
            <a:pPr>
              <a:buFont typeface="Arial" charset="0"/>
              <a:buNone/>
            </a:pPr>
            <a:r>
              <a:rPr lang="ru-RU" b="1" dirty="0" smtClean="0"/>
              <a:t>Работа  с картой:</a:t>
            </a:r>
          </a:p>
          <a:p>
            <a:pPr>
              <a:buFont typeface="Arial" charset="0"/>
              <a:buNone/>
            </a:pPr>
            <a:r>
              <a:rPr lang="ru-RU" dirty="0" smtClean="0"/>
              <a:t>1. Покажите данные проливы на карте.</a:t>
            </a:r>
          </a:p>
          <a:p>
            <a:pPr>
              <a:buFont typeface="Arial" charset="0"/>
              <a:buNone/>
            </a:pPr>
            <a:r>
              <a:rPr lang="ru-RU" dirty="0" smtClean="0"/>
              <a:t>2. Найдите еще проливы на карте.</a:t>
            </a:r>
          </a:p>
          <a:p>
            <a:pPr>
              <a:buFont typeface="Arial" charset="0"/>
              <a:buNone/>
            </a:pPr>
            <a:endParaRPr lang="ru-RU" dirty="0" smtClean="0"/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C92EC02-BEE9-41DC-BB62-A2D476276939}" type="slidenum">
              <a:rPr lang="ru-RU" smtClean="0"/>
              <a:pPr>
                <a:defRPr/>
              </a:pPr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436558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r>
              <a:rPr lang="ru-RU" dirty="0" smtClean="0"/>
              <a:t>Суша в океане</a:t>
            </a:r>
          </a:p>
          <a:p>
            <a:r>
              <a:rPr lang="ru-RU" b="1" dirty="0" smtClean="0"/>
              <a:t>Материк</a:t>
            </a:r>
            <a:r>
              <a:rPr lang="ru-RU" dirty="0" smtClean="0"/>
              <a:t> – огромный участок суши, со всех сторон омываемый водой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C92EC02-BEE9-41DC-BB62-A2D476276939}" type="slidenum">
              <a:rPr lang="ru-RU" smtClean="0"/>
              <a:pPr>
                <a:defRPr/>
              </a:pPr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319093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r>
              <a:rPr lang="ru-RU" dirty="0" smtClean="0"/>
              <a:t>Суша в океане</a:t>
            </a:r>
          </a:p>
          <a:p>
            <a:pPr>
              <a:buFont typeface="Arial" charset="0"/>
              <a:buNone/>
            </a:pPr>
            <a:r>
              <a:rPr lang="ru-RU" b="1" dirty="0" smtClean="0"/>
              <a:t>Остров</a:t>
            </a:r>
            <a:r>
              <a:rPr lang="ru-RU" dirty="0" smtClean="0"/>
              <a:t> – небольшой участок суши, со всех сторон омываемый водой.</a:t>
            </a:r>
          </a:p>
          <a:p>
            <a:pPr>
              <a:buFont typeface="Arial" charset="0"/>
              <a:buNone/>
            </a:pPr>
            <a:endParaRPr lang="ru-RU" dirty="0" smtClean="0"/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C92EC02-BEE9-41DC-BB62-A2D476276939}" type="slidenum">
              <a:rPr lang="ru-RU" smtClean="0"/>
              <a:pPr>
                <a:defRPr/>
              </a:pPr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53315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 b="1">
                <a:solidFill>
                  <a:schemeClr val="accent4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2922E9-CC9D-4A10-86B5-236631F77AF8}" type="datetime1">
              <a:rPr lang="ru-RU" smtClean="0"/>
              <a:t>30.12.2014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298A01-2C0C-4A51-9FA9-9B9BE35B2F9B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4B8BD2-4DF6-4DAE-B9F8-7F53B17EF658}" type="datetime1">
              <a:rPr lang="ru-RU" smtClean="0"/>
              <a:t>30.12.2014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650EF7-01F6-4EE9-A944-172A9DBFFC59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EB094B-9538-4F77-9073-0512E7A432B8}" type="datetime1">
              <a:rPr lang="ru-RU" smtClean="0"/>
              <a:t>30.12.2014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357874-C0E1-4545-93C4-555C0AEFC6F3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89CB88-F937-45AB-A533-9BBF78AC4D57}" type="datetime1">
              <a:rPr lang="ru-RU" smtClean="0"/>
              <a:t>30.12.2014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04E41B-153E-4485-93C9-5AA2A19B03A7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00CFE5-1E0F-4AAE-AFA8-06FB6EFB749D}" type="datetime1">
              <a:rPr lang="ru-RU" smtClean="0"/>
              <a:t>30.12.2014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C7A635-CF19-4AD7-B099-FA1CA35429AC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DCBC61-430C-4B70-A0DC-C166CC398871}" type="datetime1">
              <a:rPr lang="ru-RU" smtClean="0"/>
              <a:t>30.12.2014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3E0F9D-DB65-41E4-BDB3-8D4C75EC324A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4E51A4-C07C-46F0-9DC9-BBEB3F2860E0}" type="datetime1">
              <a:rPr lang="ru-RU" smtClean="0"/>
              <a:t>30.12.2014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4E775E-BFE3-4015-866E-9DBBC5E657C3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B4A0CB-917F-4FB7-9017-76FDD9B1014D}" type="datetime1">
              <a:rPr lang="ru-RU" smtClean="0"/>
              <a:t>30.12.2014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548E51-B7AF-402D-AFD5-939BF595ADD9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C4A166-59FB-4CCF-B9CB-F4EC0CD9E60C}" type="datetime1">
              <a:rPr lang="ru-RU" smtClean="0"/>
              <a:t>30.12.2014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6B3619-45F8-47F5-91D1-64C3968E2A1A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EE31D6-6A45-4E79-8164-247539646F3A}" type="datetime1">
              <a:rPr lang="ru-RU" smtClean="0"/>
              <a:t>30.12.2014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41F983-6C56-42BC-A3DB-B2137DF7A2DC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8C156E-2597-4FEE-BE06-991529F7CAD1}" type="datetime1">
              <a:rPr lang="ru-RU" smtClean="0"/>
              <a:t>30.12.2014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AA0D01-5213-4511-A71F-B8C0DBBF9481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Рисунок 6" descr="ddddddd.jpg"/>
          <p:cNvPicPr>
            <a:picLocks noChangeAspect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3829050"/>
            <a:ext cx="9144000" cy="302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1028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1">
                <a:solidFill>
                  <a:schemeClr val="tx2">
                    <a:lumMod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B4DFAED-F2E5-4D30-B1DA-4984479F38E7}" type="datetime1">
              <a:rPr lang="ru-RU" smtClean="0"/>
              <a:t>30.12.2014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b="1">
                <a:solidFill>
                  <a:schemeClr val="tx2">
                    <a:lumMod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1">
                <a:solidFill>
                  <a:schemeClr val="tx2">
                    <a:lumMod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DABE67C-55EC-44DF-99A6-98A0A4140D42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 kern="1200">
          <a:solidFill>
            <a:srgbClr val="17375E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17375E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17375E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17375E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17375E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rgbClr val="17375E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rgbClr val="17375E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rgbClr val="17375E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rgbClr val="17375E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rgbClr val="953735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rgbClr val="953735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rgbClr val="953735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rgbClr val="953735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rgbClr val="953735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go.mail.ru/search_images?q=%E1%E5%ED%E3%E0%EB%FC%F1%EA" TargetMode="Externa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go.mail.ru/search_images?q=+%C1%E8%F1%EA%E0%E9%F1%EA%E8%E9+%E7%E0%25E" TargetMode="External"/><Relationship Id="rId4" Type="http://schemas.openxmlformats.org/officeDocument/2006/relationships/hyperlink" Target="http://go.mail.ru/search_images?q=%20%EC%E5%EA%F1%E8%EA%E0%ED%F1%EA%E8%E9%20%E7%E0%EB%E8%E2&amp;us=19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Мировой океан и его части</a:t>
            </a:r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 lnSpcReduction="1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400" dirty="0" smtClean="0"/>
              <a:t>Автор презентации: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400" dirty="0" err="1" smtClean="0"/>
              <a:t>Стальмахович</a:t>
            </a:r>
            <a:r>
              <a:rPr lang="ru-RU" sz="2400" dirty="0" smtClean="0"/>
              <a:t> Светлана Владимировна,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400" dirty="0" smtClean="0"/>
              <a:t>учитель географии МОУ СОШ №1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400" dirty="0" err="1" smtClean="0"/>
              <a:t>пгт</a:t>
            </a:r>
            <a:r>
              <a:rPr lang="ru-RU" sz="2400" dirty="0" smtClean="0"/>
              <a:t> Серышево Амурская область</a:t>
            </a:r>
            <a:endParaRPr lang="ru-RU" sz="2400" dirty="0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25"/>
          </a:xfrm>
        </p:spPr>
        <p:txBody>
          <a:bodyPr/>
          <a:lstStyle/>
          <a:p>
            <a:pPr>
              <a:defRPr/>
            </a:pPr>
            <a:r>
              <a:rPr lang="ru-RU" dirty="0" smtClean="0"/>
              <a:t>Суша в океане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00125"/>
            <a:ext cx="8258175" cy="5126038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ru-RU" b="1" dirty="0" smtClean="0"/>
              <a:t>Остров</a:t>
            </a:r>
            <a:r>
              <a:rPr lang="ru-RU" dirty="0" smtClean="0"/>
              <a:t> – небольшой участок суши, со всех сторон омываемый водой.</a:t>
            </a:r>
          </a:p>
          <a:p>
            <a:pPr>
              <a:buFont typeface="Arial" charset="0"/>
              <a:buNone/>
            </a:pPr>
            <a:endParaRPr lang="ru-RU" dirty="0" smtClean="0"/>
          </a:p>
        </p:txBody>
      </p:sp>
      <p:graphicFrame>
        <p:nvGraphicFramePr>
          <p:cNvPr id="5" name="Схема 4"/>
          <p:cNvGraphicFramePr/>
          <p:nvPr/>
        </p:nvGraphicFramePr>
        <p:xfrm>
          <a:off x="1857356" y="2143116"/>
          <a:ext cx="5572164" cy="47148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dirty="0" smtClean="0"/>
              <a:t>Суша в океане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Архипелаг</a:t>
            </a:r>
            <a:r>
              <a:rPr lang="ru-RU" dirty="0" smtClean="0"/>
              <a:t> – группа островов, лежащих недалеко друг от друга и имеющих общее основание</a:t>
            </a:r>
          </a:p>
          <a:p>
            <a:endParaRPr lang="ru-RU" dirty="0" smtClean="0"/>
          </a:p>
          <a:p>
            <a:pPr>
              <a:buFont typeface="Arial" charset="0"/>
              <a:buNone/>
            </a:pPr>
            <a:r>
              <a:rPr lang="ru-RU" dirty="0" smtClean="0"/>
              <a:t>Приведите примеры архипелагов</a:t>
            </a:r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dirty="0" smtClean="0"/>
              <a:t>Суша в океане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ru-RU" b="1" dirty="0" smtClean="0"/>
              <a:t>Полуостров</a:t>
            </a:r>
            <a:r>
              <a:rPr lang="ru-RU" dirty="0" smtClean="0"/>
              <a:t> – участки материков и островов, глубоко вдающиеся в океан, омываемые с трех сторон водой</a:t>
            </a:r>
          </a:p>
          <a:p>
            <a:pPr>
              <a:defRPr/>
            </a:pPr>
            <a:r>
              <a:rPr lang="ru-RU" b="1" dirty="0" smtClean="0"/>
              <a:t>Работа с картой</a:t>
            </a:r>
          </a:p>
          <a:p>
            <a:pPr marL="514350" indent="-514350">
              <a:buFont typeface="Arial" charset="0"/>
              <a:buAutoNum type="arabicPeriod"/>
              <a:defRPr/>
            </a:pPr>
            <a:r>
              <a:rPr lang="ru-RU" dirty="0" smtClean="0"/>
              <a:t>Найдите на карте полушарий полуострова Камчатка, Аравийский, Индостан.</a:t>
            </a:r>
          </a:p>
          <a:p>
            <a:pPr marL="514350" indent="-514350">
              <a:buFont typeface="Arial" charset="0"/>
              <a:buAutoNum type="arabicPeriod"/>
              <a:defRPr/>
            </a:pPr>
            <a:r>
              <a:rPr lang="ru-RU" dirty="0" smtClean="0"/>
              <a:t>Назовите частями какого материка они являются?</a:t>
            </a:r>
            <a:endParaRPr lang="ru-RU" dirty="0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28625"/>
            <a:ext cx="8229600" cy="928688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ru-RU" sz="4000" dirty="0" smtClean="0"/>
              <a:t>Работа с картой</a:t>
            </a:r>
            <a:br>
              <a:rPr lang="ru-RU" sz="4000" dirty="0" smtClean="0"/>
            </a:br>
            <a:r>
              <a:rPr lang="ru-RU" sz="4000" dirty="0" smtClean="0"/>
              <a:t>(назовите географические объекты)</a:t>
            </a:r>
            <a:endParaRPr lang="ru-RU" sz="4000" dirty="0"/>
          </a:p>
        </p:txBody>
      </p:sp>
      <p:pic>
        <p:nvPicPr>
          <p:cNvPr id="14339" name="Содержимое 3" descr="Image 1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642938" y="1428750"/>
            <a:ext cx="7929562" cy="5214938"/>
          </a:xfrm>
        </p:spPr>
      </p:pic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dirty="0" smtClean="0"/>
              <a:t>Задание</a:t>
            </a:r>
            <a:endParaRPr lang="ru-RU" dirty="0"/>
          </a:p>
        </p:txBody>
      </p:sp>
      <p:sp>
        <p:nvSpPr>
          <p:cNvPr id="1536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Совершите  морское путешествие из Токио в Лондон.</a:t>
            </a:r>
          </a:p>
          <a:p>
            <a:pPr>
              <a:buFont typeface="Arial" charset="0"/>
              <a:buNone/>
            </a:pPr>
            <a:r>
              <a:rPr lang="ru-RU" dirty="0" smtClean="0"/>
              <a:t>    Перечислите все географические объекты, которые встретятся на вашем маршруте.</a:t>
            </a:r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dirty="0" smtClean="0"/>
              <a:t>Домашнее задание</a:t>
            </a:r>
            <a:endParaRPr lang="ru-RU" dirty="0"/>
          </a:p>
        </p:txBody>
      </p:sp>
      <p:sp>
        <p:nvSpPr>
          <p:cNvPr id="16387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Параграф 24</a:t>
            </a:r>
          </a:p>
          <a:p>
            <a:r>
              <a:rPr lang="ru-RU" dirty="0" smtClean="0"/>
              <a:t>На контурной карте обозначьте все океаны, материки, 5 островов, 5 полуостровов, 5 проливов, 5 заливов, 3 архипелага.</a:t>
            </a:r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612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ru-RU" sz="3200" dirty="0" smtClean="0"/>
              <a:t>Литература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17411" name="Содержимое 2"/>
          <p:cNvSpPr>
            <a:spLocks noGrp="1"/>
          </p:cNvSpPr>
          <p:nvPr>
            <p:ph idx="1"/>
          </p:nvPr>
        </p:nvSpPr>
        <p:spPr>
          <a:xfrm>
            <a:off x="457200" y="928688"/>
            <a:ext cx="8229600" cy="5197475"/>
          </a:xfrm>
        </p:spPr>
        <p:txBody>
          <a:bodyPr/>
          <a:lstStyle/>
          <a:p>
            <a:r>
              <a:rPr lang="ru-RU" sz="2000" dirty="0" smtClean="0"/>
              <a:t>Начальный курс географии: </a:t>
            </a:r>
            <a:r>
              <a:rPr lang="ru-RU" sz="2000" dirty="0" err="1" smtClean="0"/>
              <a:t>Учеб.для</a:t>
            </a:r>
            <a:r>
              <a:rPr lang="ru-RU" sz="2000" dirty="0" smtClean="0"/>
              <a:t> 6 </a:t>
            </a:r>
            <a:r>
              <a:rPr lang="ru-RU" sz="2000" dirty="0" err="1" smtClean="0"/>
              <a:t>кл</a:t>
            </a:r>
            <a:r>
              <a:rPr lang="ru-RU" sz="2000" dirty="0" smtClean="0"/>
              <a:t>. </a:t>
            </a:r>
            <a:r>
              <a:rPr lang="ru-RU" sz="2000" dirty="0" err="1" smtClean="0"/>
              <a:t>общеобразоват</a:t>
            </a:r>
            <a:r>
              <a:rPr lang="ru-RU" sz="2000" dirty="0" smtClean="0"/>
              <a:t>. Учреждений/ Т.П. Герасимова, Н.П. </a:t>
            </a:r>
            <a:r>
              <a:rPr lang="ru-RU" sz="2000" dirty="0" err="1" smtClean="0"/>
              <a:t>Неклюкова</a:t>
            </a:r>
            <a:r>
              <a:rPr lang="ru-RU" sz="2000" dirty="0" smtClean="0"/>
              <a:t>.- М.: Дрофа, 2004</a:t>
            </a:r>
          </a:p>
          <a:p>
            <a:r>
              <a:rPr lang="ru-RU" sz="2000" dirty="0" smtClean="0"/>
              <a:t>География (Мир Земли). Учебник для 6-го класса общеобразовательной школы/ Под ред. В.А. Кошевого.- М.: </a:t>
            </a:r>
            <a:r>
              <a:rPr lang="ru-RU" sz="2000" dirty="0" err="1" smtClean="0"/>
              <a:t>Баласс</a:t>
            </a:r>
            <a:r>
              <a:rPr lang="ru-RU" sz="2000" dirty="0" smtClean="0"/>
              <a:t>, 2007</a:t>
            </a:r>
          </a:p>
          <a:p>
            <a:r>
              <a:rPr lang="ru-RU" sz="2000" u="sng" dirty="0" smtClean="0">
                <a:hlinkClick r:id="rId3"/>
              </a:rPr>
              <a:t>http://go.mail.ru/search_images?q=%E1%E5%ED%E3%E0%EB%FC%F1%EA</a:t>
            </a:r>
            <a:endParaRPr lang="ru-RU" sz="2000" dirty="0" smtClean="0"/>
          </a:p>
          <a:p>
            <a:r>
              <a:rPr lang="ru-RU" sz="2000" u="sng" dirty="0" smtClean="0">
                <a:hlinkClick r:id="rId4"/>
              </a:rPr>
              <a:t>http://go.mail.ru/search_images?q=%20%EC%E5%EA%F1%E8%EA%E0%ED%F1%EA%E8%E9%20%E7%E0%EB%E8%E2&amp;us=19</a:t>
            </a:r>
            <a:r>
              <a:rPr lang="ru-RU" sz="2000" dirty="0" smtClean="0"/>
              <a:t>  </a:t>
            </a:r>
          </a:p>
          <a:p>
            <a:r>
              <a:rPr lang="ru-RU" sz="2000" u="sng" dirty="0" smtClean="0">
                <a:hlinkClick r:id="rId5"/>
              </a:rPr>
              <a:t>http://go.mail.ru/search_images?q=+%C1%E8%F1%EA%E0%E9%F1%EA%E8%E9+%E7%E0%E</a:t>
            </a:r>
            <a:endParaRPr lang="ru-RU" sz="2000" dirty="0" smtClean="0"/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eaLnBrk="1" hangingPunct="1">
              <a:defRPr/>
            </a:pPr>
            <a:r>
              <a:rPr lang="ru-RU" sz="3200" dirty="0" smtClean="0"/>
              <a:t>Океан – это единое водное пространство, которое нигде не прерывается</a:t>
            </a:r>
            <a:endParaRPr lang="ru-RU" sz="3200" dirty="0"/>
          </a:p>
        </p:txBody>
      </p:sp>
      <p:pic>
        <p:nvPicPr>
          <p:cNvPr id="6" name="Содержимое 5"/>
          <p:cNvPicPr>
            <a:picLocks noGrp="1"/>
          </p:cNvPicPr>
          <p:nvPr>
            <p:ph idx="1"/>
          </p:nvPr>
        </p:nvPicPr>
        <p:blipFill>
          <a:blip r:embed="rId3" cstate="print"/>
          <a:srcRect l="21675" t="20499" r="30331" b="28247"/>
          <a:stretch>
            <a:fillRect/>
          </a:stretch>
        </p:blipFill>
        <p:spPr>
          <a:xfrm>
            <a:off x="285750" y="2000250"/>
            <a:ext cx="1714500" cy="1830388"/>
          </a:xfrm>
        </p:spPr>
      </p:pic>
      <p:sp>
        <p:nvSpPr>
          <p:cNvPr id="7" name="Прямоугольник 6"/>
          <p:cNvSpPr/>
          <p:nvPr/>
        </p:nvSpPr>
        <p:spPr>
          <a:xfrm>
            <a:off x="2286000" y="2000250"/>
            <a:ext cx="6143625" cy="267811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sz="2400" i="1" dirty="0">
                <a:solidFill>
                  <a:schemeClr val="accent1">
                    <a:lumMod val="75000"/>
                  </a:schemeClr>
                </a:solidFill>
              </a:rPr>
              <a:t>Название </a:t>
            </a:r>
            <a:r>
              <a:rPr lang="ru-RU" sz="2400" b="1" i="1" dirty="0">
                <a:solidFill>
                  <a:schemeClr val="accent1">
                    <a:lumMod val="75000"/>
                  </a:schemeClr>
                </a:solidFill>
              </a:rPr>
              <a:t>«океан» </a:t>
            </a:r>
            <a:r>
              <a:rPr lang="ru-RU" sz="2400" i="1" dirty="0">
                <a:solidFill>
                  <a:schemeClr val="accent1">
                    <a:lumMod val="75000"/>
                  </a:schemeClr>
                </a:solidFill>
              </a:rPr>
              <a:t>происходит от имени мифической реки Океан, которая по представлениям вавилонян и египтян омывала плоский диск суши. По мере накопления географических знаний стало ясно, что материки омывает не река, но название «Океан» сохранилось.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285750" y="3571875"/>
            <a:ext cx="17145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200" b="1"/>
              <a:t>На заметку эрудиту</a:t>
            </a:r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80px-Physical_World_Map_2004-04-01.jpe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571500"/>
            <a:ext cx="8613775" cy="500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68300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ru-RU" dirty="0" smtClean="0"/>
              <a:t>Мировой океан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71473" y="2967335"/>
            <a:ext cx="1714511" cy="646331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>
              <a:defRPr/>
            </a:pPr>
            <a:r>
              <a:rPr lang="ru-RU" b="1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Тихий океан</a:t>
            </a:r>
          </a:p>
        </p:txBody>
      </p:sp>
      <p:sp>
        <p:nvSpPr>
          <p:cNvPr id="5" name="Прямоугольник 4"/>
          <p:cNvSpPr/>
          <p:nvPr/>
        </p:nvSpPr>
        <p:spPr>
          <a:xfrm rot="5236433">
            <a:off x="1878834" y="3115582"/>
            <a:ext cx="3545642" cy="369332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>
              <a:defRPr/>
            </a:pPr>
            <a:r>
              <a:rPr lang="ru-RU" b="1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Атлантический океан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5072066" y="3500438"/>
            <a:ext cx="1643074" cy="646331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>
              <a:defRPr/>
            </a:pPr>
            <a:r>
              <a:rPr lang="ru-RU" b="1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Индийский океан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7143750" y="2357438"/>
            <a:ext cx="1071563" cy="64611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b="1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Тихий океан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1891779" y="785794"/>
            <a:ext cx="4751923" cy="26161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>
              <a:defRPr/>
            </a:pPr>
            <a:r>
              <a:rPr lang="ru-RU" sz="1100" b="1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Северный </a:t>
            </a:r>
            <a:r>
              <a:rPr lang="ru-RU" sz="1100" b="1" spc="150" dirty="0">
                <a:ln w="11430"/>
                <a:solidFill>
                  <a:srgbClr val="F8F8F8"/>
                </a:solidFill>
              </a:rPr>
              <a:t>Ледовитый</a:t>
            </a:r>
            <a:r>
              <a:rPr lang="ru-RU" sz="1100" b="1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 океан</a:t>
            </a:r>
          </a:p>
        </p:txBody>
      </p:sp>
      <p:sp>
        <p:nvSpPr>
          <p:cNvPr id="9" name="Місце для нижнього колонтитула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/>
        </p:nvGraphicFramePr>
        <p:xfrm>
          <a:off x="1000100" y="571480"/>
          <a:ext cx="7000924" cy="51435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/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r>
              <a:rPr lang="ru-RU" sz="2800" dirty="0" smtClean="0">
                <a:effectLst/>
              </a:rPr>
              <a:t>Море – часть океана, отделенная от него островами или полуостровами, отличающаяся от океана свойствами воды, обитателями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pPr>
              <a:buFont typeface="Arial" charset="0"/>
              <a:buNone/>
            </a:pPr>
            <a:r>
              <a:rPr lang="ru-RU" dirty="0" smtClean="0"/>
              <a:t>   </a:t>
            </a:r>
            <a:r>
              <a:rPr lang="ru-RU" sz="2800" b="1" dirty="0" smtClean="0"/>
              <a:t>Черное море                                 Берингово море</a:t>
            </a:r>
          </a:p>
          <a:p>
            <a:pPr>
              <a:buFont typeface="Arial" charset="0"/>
              <a:buNone/>
            </a:pPr>
            <a:r>
              <a:rPr lang="ru-RU" sz="2800" b="1" dirty="0" smtClean="0"/>
              <a:t>   Балтийское море                         Аравийское море</a:t>
            </a:r>
          </a:p>
          <a:p>
            <a:pPr>
              <a:buFont typeface="Arial" charset="0"/>
              <a:buNone/>
            </a:pPr>
            <a:endParaRPr lang="ru-RU" sz="2800" b="1" dirty="0" smtClean="0"/>
          </a:p>
          <a:p>
            <a:pPr algn="ctr">
              <a:buFont typeface="Arial" charset="0"/>
              <a:buNone/>
            </a:pPr>
            <a:r>
              <a:rPr lang="ru-RU" sz="2800" b="1" dirty="0" smtClean="0"/>
              <a:t>Найдите на карте еще примеры морей</a:t>
            </a:r>
          </a:p>
          <a:p>
            <a:pPr>
              <a:buFont typeface="Arial" charset="0"/>
              <a:buNone/>
            </a:pPr>
            <a:endParaRPr lang="ru-RU" dirty="0" smtClean="0"/>
          </a:p>
        </p:txBody>
      </p:sp>
      <p:sp>
        <p:nvSpPr>
          <p:cNvPr id="4" name="Прямоугольник 3"/>
          <p:cNvSpPr/>
          <p:nvPr/>
        </p:nvSpPr>
        <p:spPr>
          <a:xfrm>
            <a:off x="3643313" y="1714500"/>
            <a:ext cx="2286000" cy="7143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/>
              <a:t>Моря 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857250" y="3071813"/>
            <a:ext cx="3071813" cy="1143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b="1" dirty="0"/>
              <a:t>Внутренние </a:t>
            </a:r>
          </a:p>
          <a:p>
            <a:pPr algn="ctr">
              <a:defRPr/>
            </a:pPr>
            <a:r>
              <a:rPr lang="ru-RU" dirty="0"/>
              <a:t>(почти со всех сторон окружены сушей)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5429250" y="3071813"/>
            <a:ext cx="3071813" cy="1143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b="1" dirty="0"/>
              <a:t>Окраинные </a:t>
            </a:r>
          </a:p>
          <a:p>
            <a:pPr algn="ctr">
              <a:defRPr/>
            </a:pPr>
            <a:r>
              <a:rPr lang="ru-RU" dirty="0"/>
              <a:t>(находящиеся у краев материков)</a:t>
            </a:r>
          </a:p>
        </p:txBody>
      </p:sp>
      <p:cxnSp>
        <p:nvCxnSpPr>
          <p:cNvPr id="11" name="Прямая со стрелкой 10"/>
          <p:cNvCxnSpPr/>
          <p:nvPr/>
        </p:nvCxnSpPr>
        <p:spPr>
          <a:xfrm rot="10800000" flipV="1">
            <a:off x="2928938" y="2428875"/>
            <a:ext cx="785812" cy="64293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>
            <a:endCxn id="8" idx="0"/>
          </p:cNvCxnSpPr>
          <p:nvPr/>
        </p:nvCxnSpPr>
        <p:spPr>
          <a:xfrm>
            <a:off x="5929313" y="2428875"/>
            <a:ext cx="1036637" cy="64293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 rot="5400000">
            <a:off x="2071688" y="4500563"/>
            <a:ext cx="571500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 rot="5400000">
            <a:off x="6715919" y="4499769"/>
            <a:ext cx="571500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2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2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2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9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87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ru-RU" dirty="0" smtClean="0"/>
              <a:t>Задание 1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71563"/>
            <a:ext cx="8229600" cy="5054600"/>
          </a:xfrm>
        </p:spPr>
        <p:txBody>
          <a:bodyPr/>
          <a:lstStyle/>
          <a:p>
            <a:r>
              <a:rPr lang="ru-RU" dirty="0" smtClean="0"/>
              <a:t>Пользуясь физической картой полушарий, определите, внутренними или окраинными являются моря: Красное, Карское, Охотское, Японское. Частями каких океанов являются эти моря?</a:t>
            </a:r>
          </a:p>
          <a:p>
            <a:pPr>
              <a:buFont typeface="Arial" charset="0"/>
              <a:buNone/>
            </a:pPr>
            <a:r>
              <a:rPr lang="ru-RU" b="1" dirty="0" smtClean="0"/>
              <a:t>Проверяем: </a:t>
            </a:r>
          </a:p>
          <a:p>
            <a:pPr>
              <a:buFont typeface="Arial" charset="0"/>
              <a:buNone/>
            </a:pPr>
            <a:r>
              <a:rPr lang="ru-RU" sz="2800" dirty="0" smtClean="0"/>
              <a:t>Красное – внутреннее, Индийский океан</a:t>
            </a:r>
          </a:p>
          <a:p>
            <a:pPr>
              <a:buFont typeface="Arial" charset="0"/>
              <a:buNone/>
            </a:pPr>
            <a:r>
              <a:rPr lang="ru-RU" sz="2800" dirty="0" smtClean="0"/>
              <a:t>Карское – окраинное, Северный Ледовитый океан</a:t>
            </a:r>
          </a:p>
          <a:p>
            <a:pPr>
              <a:buFont typeface="Arial" charset="0"/>
              <a:buNone/>
            </a:pPr>
            <a:r>
              <a:rPr lang="ru-RU" sz="2800" dirty="0" smtClean="0"/>
              <a:t>Охотское  - окраинное, Тихий океан</a:t>
            </a:r>
          </a:p>
          <a:p>
            <a:pPr>
              <a:buFont typeface="Arial" charset="0"/>
              <a:buNone/>
            </a:pPr>
            <a:r>
              <a:rPr lang="ru-RU" sz="2800" dirty="0" smtClean="0"/>
              <a:t>Японское – окраинное , Тихий океан </a:t>
            </a:r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>
              <a:defRPr/>
            </a:pPr>
            <a:r>
              <a:rPr lang="ru-RU" sz="3200" dirty="0" smtClean="0"/>
              <a:t>Залив – часть океана, моря, вдающаяся в сушу. По свойствам воды, особенностям течений, видам организмов</a:t>
            </a:r>
            <a:endParaRPr lang="ru-RU" sz="3200" dirty="0"/>
          </a:p>
        </p:txBody>
      </p:sp>
      <p:pic>
        <p:nvPicPr>
          <p:cNvPr id="8195" name="Содержимое 3" descr="�����������-1452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785813" y="1571625"/>
            <a:ext cx="1785937" cy="1785938"/>
          </a:xfrm>
        </p:spPr>
      </p:pic>
      <p:pic>
        <p:nvPicPr>
          <p:cNvPr id="8196" name="Рисунок 4" descr="p-3173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643188" y="2714625"/>
            <a:ext cx="2095500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7" name="Прямоугольник 5"/>
          <p:cNvSpPr>
            <a:spLocks noChangeArrowheads="1"/>
          </p:cNvSpPr>
          <p:nvPr/>
        </p:nvSpPr>
        <p:spPr bwMode="auto">
          <a:xfrm>
            <a:off x="142875" y="3357563"/>
            <a:ext cx="2500313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600" b="1"/>
              <a:t>Бенгальский залив</a:t>
            </a:r>
          </a:p>
        </p:txBody>
      </p:sp>
      <p:pic>
        <p:nvPicPr>
          <p:cNvPr id="8198" name="Рисунок 6" descr="бис.JP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167563" y="1428750"/>
            <a:ext cx="1714500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9" name="Рисунок 7" descr="бискай.jpg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214938" y="2500313"/>
            <a:ext cx="1943100" cy="194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200" name="Прямоугольник 8"/>
          <p:cNvSpPr>
            <a:spLocks noChangeArrowheads="1"/>
          </p:cNvSpPr>
          <p:nvPr/>
        </p:nvSpPr>
        <p:spPr bwMode="auto">
          <a:xfrm>
            <a:off x="7286625" y="3244850"/>
            <a:ext cx="1643063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600" b="1"/>
              <a:t>Бискайский  залив</a:t>
            </a:r>
          </a:p>
        </p:txBody>
      </p:sp>
      <p:pic>
        <p:nvPicPr>
          <p:cNvPr id="8201" name="Рисунок 9" descr="мекс1.jpeg"/>
          <p:cNvPicPr>
            <a:picLocks noChangeAspect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857250" y="4429125"/>
            <a:ext cx="2276475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02" name="Рисунок 10" descr="мекс.jpeg"/>
          <p:cNvPicPr>
            <a:picLocks noChangeAspect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143250" y="5000625"/>
            <a:ext cx="2571750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203" name="Прямоугольник 11"/>
          <p:cNvSpPr>
            <a:spLocks noChangeArrowheads="1"/>
          </p:cNvSpPr>
          <p:nvPr/>
        </p:nvSpPr>
        <p:spPr bwMode="auto">
          <a:xfrm>
            <a:off x="6143625" y="5461000"/>
            <a:ext cx="285750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/>
              <a:t>Мексиканский залив</a:t>
            </a:r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>
              <a:defRPr/>
            </a:pPr>
            <a:r>
              <a:rPr lang="ru-RU" sz="3200" dirty="0" smtClean="0"/>
              <a:t>Пролив – узкое водное пространство, ограниченное с двух сторон берегами материков или островов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pPr>
              <a:buFont typeface="Arial" charset="0"/>
              <a:buNone/>
            </a:pPr>
            <a:r>
              <a:rPr lang="ru-RU" dirty="0" smtClean="0"/>
              <a:t> Самый длинный пролив – </a:t>
            </a:r>
            <a:r>
              <a:rPr lang="ru-RU" dirty="0" err="1" smtClean="0"/>
              <a:t>Мозамбикский</a:t>
            </a:r>
            <a:r>
              <a:rPr lang="ru-RU" dirty="0" smtClean="0"/>
              <a:t> – 1760 км</a:t>
            </a:r>
          </a:p>
          <a:p>
            <a:pPr>
              <a:buFont typeface="Arial" charset="0"/>
              <a:buNone/>
            </a:pPr>
            <a:r>
              <a:rPr lang="ru-RU" dirty="0" smtClean="0"/>
              <a:t>Самый широкий пролив – Дрейка  - 818 км</a:t>
            </a:r>
          </a:p>
          <a:p>
            <a:pPr>
              <a:buFont typeface="Arial" charset="0"/>
              <a:buNone/>
            </a:pPr>
            <a:r>
              <a:rPr lang="ru-RU" b="1" dirty="0" smtClean="0"/>
              <a:t>Работа  с картой:</a:t>
            </a:r>
          </a:p>
          <a:p>
            <a:pPr>
              <a:buFont typeface="Arial" charset="0"/>
              <a:buNone/>
            </a:pPr>
            <a:r>
              <a:rPr lang="ru-RU" dirty="0" smtClean="0"/>
              <a:t>1. Покажите данные проливы на карте.</a:t>
            </a:r>
          </a:p>
          <a:p>
            <a:pPr>
              <a:buFont typeface="Arial" charset="0"/>
              <a:buNone/>
            </a:pPr>
            <a:r>
              <a:rPr lang="ru-RU" dirty="0" smtClean="0"/>
              <a:t>2. Найдите еще проливы на карте.</a:t>
            </a:r>
          </a:p>
          <a:p>
            <a:pPr>
              <a:buFont typeface="Arial" charset="0"/>
              <a:buNone/>
            </a:pPr>
            <a:endParaRPr lang="ru-RU" dirty="0" smtClean="0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5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8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dirty="0" smtClean="0"/>
              <a:t>Суша в океане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Материк</a:t>
            </a:r>
            <a:r>
              <a:rPr lang="ru-RU" dirty="0" smtClean="0"/>
              <a:t> – огромный участок суши, со всех сторон омываемый водой</a:t>
            </a: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714375" y="2786063"/>
            <a:ext cx="2000250" cy="92868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/>
              <a:t>Евразия </a:t>
            </a:r>
          </a:p>
          <a:p>
            <a:pPr algn="ctr">
              <a:defRPr/>
            </a:pPr>
            <a:r>
              <a:rPr lang="ru-RU" b="1" dirty="0"/>
              <a:t>54 млн.кв.км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3286125" y="2786063"/>
            <a:ext cx="2000250" cy="92868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/>
              <a:t>Африка </a:t>
            </a:r>
          </a:p>
          <a:p>
            <a:pPr algn="ctr">
              <a:defRPr/>
            </a:pPr>
            <a:r>
              <a:rPr lang="ru-RU" b="1" dirty="0"/>
              <a:t>30,3 млн.кв.км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5715000" y="2857500"/>
            <a:ext cx="2000250" cy="85725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  <a:p>
            <a:pPr algn="ctr">
              <a:defRPr/>
            </a:pPr>
            <a:r>
              <a:rPr lang="ru-RU" b="1" dirty="0"/>
              <a:t>Северная Америка</a:t>
            </a:r>
          </a:p>
          <a:p>
            <a:pPr algn="ctr">
              <a:defRPr/>
            </a:pPr>
            <a:r>
              <a:rPr lang="ru-RU" b="1" dirty="0"/>
              <a:t>24,2 млн.кв.км</a:t>
            </a:r>
          </a:p>
          <a:p>
            <a:pPr algn="ctr">
              <a:defRPr/>
            </a:pPr>
            <a:endParaRPr lang="ru-RU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642938" y="4214813"/>
            <a:ext cx="2000250" cy="85725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/>
              <a:t>Южная Америка</a:t>
            </a:r>
          </a:p>
          <a:p>
            <a:pPr algn="ctr">
              <a:defRPr/>
            </a:pPr>
            <a:r>
              <a:rPr lang="ru-RU" b="1" dirty="0"/>
              <a:t>17,8 млн.кв.км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3214688" y="4214813"/>
            <a:ext cx="2000250" cy="78581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/>
              <a:t>Антарктида </a:t>
            </a:r>
          </a:p>
          <a:p>
            <a:pPr algn="ctr">
              <a:defRPr/>
            </a:pPr>
            <a:r>
              <a:rPr lang="ru-RU" b="1" dirty="0"/>
              <a:t>14 млн.кв.км</a:t>
            </a: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5929313" y="4214813"/>
            <a:ext cx="2000250" cy="78581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/>
              <a:t>Австралия </a:t>
            </a:r>
          </a:p>
          <a:p>
            <a:pPr algn="ctr">
              <a:defRPr/>
            </a:pPr>
            <a:r>
              <a:rPr lang="ru-RU" b="1" dirty="0"/>
              <a:t>9 млн.кв.км</a:t>
            </a:r>
          </a:p>
        </p:txBody>
      </p:sp>
      <p:sp>
        <p:nvSpPr>
          <p:cNvPr id="10" name="Місце для нижнього колонтитула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0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8" dur="2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1" dur="2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6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9" dur="20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4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7" dur="2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2" dur="2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5" dur="20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30006427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30006427</Template>
  <TotalTime>214</TotalTime>
  <Words>977</Words>
  <Application>Microsoft Office PowerPoint</Application>
  <PresentationFormat>Екран (4:3)</PresentationFormat>
  <Paragraphs>188</Paragraphs>
  <Slides>16</Slides>
  <Notes>15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слайдів</vt:lpstr>
      </vt:variant>
      <vt:variant>
        <vt:i4>16</vt:i4>
      </vt:variant>
    </vt:vector>
  </HeadingPairs>
  <TitlesOfParts>
    <vt:vector size="17" baseType="lpstr">
      <vt:lpstr>30006427</vt:lpstr>
      <vt:lpstr>Мировой океан и его части</vt:lpstr>
      <vt:lpstr>Океан – это единое водное пространство, которое нигде не прерывается</vt:lpstr>
      <vt:lpstr>Мировой океан</vt:lpstr>
      <vt:lpstr>Презентація PowerPoint</vt:lpstr>
      <vt:lpstr>Море – часть океана, отделенная от него островами или полуостровами, отличающаяся от океана свойствами воды, обитателями</vt:lpstr>
      <vt:lpstr>Задание 1</vt:lpstr>
      <vt:lpstr>Залив – часть океана, моря, вдающаяся в сушу. По свойствам воды, особенностям течений, видам организмов</vt:lpstr>
      <vt:lpstr>Пролив – узкое водное пространство, ограниченное с двух сторон берегами материков или островов</vt:lpstr>
      <vt:lpstr>Суша в океане</vt:lpstr>
      <vt:lpstr>Суша в океане</vt:lpstr>
      <vt:lpstr>Суша в океане </vt:lpstr>
      <vt:lpstr>Суша в океане </vt:lpstr>
      <vt:lpstr>Работа с картой (назовите географические объекты)</vt:lpstr>
      <vt:lpstr>Задание</vt:lpstr>
      <vt:lpstr>Домашнее задание</vt:lpstr>
      <vt:lpstr>Литература </vt:lpstr>
    </vt:vector>
  </TitlesOfParts>
  <Company>Grizli777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Шаблон для презентации</dc:title>
  <dc:creator>Zver</dc:creator>
  <cp:lastModifiedBy>LEGION</cp:lastModifiedBy>
  <cp:revision>26</cp:revision>
  <dcterms:created xsi:type="dcterms:W3CDTF">2010-01-17T14:06:09Z</dcterms:created>
  <dcterms:modified xsi:type="dcterms:W3CDTF">2014-12-30T12:09:01Z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TC300064271049</vt:lpwstr>
  </property>
</Properties>
</file>