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72" r:id="rId2"/>
    <p:sldId id="259" r:id="rId3"/>
    <p:sldId id="257" r:id="rId4"/>
    <p:sldId id="258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587" autoAdjust="0"/>
    <p:restoredTop sz="63051" autoAdjust="0"/>
  </p:normalViewPr>
  <p:slideViewPr>
    <p:cSldViewPr>
      <p:cViewPr>
        <p:scale>
          <a:sx n="119" d="100"/>
          <a:sy n="119" d="100"/>
        </p:scale>
        <p:origin x="-1404" y="-3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764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DABC18A-46F7-43A8-923C-F73CC271D850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/>
      <dgm:spPr/>
    </dgm:pt>
    <dgm:pt modelId="{C835ADD4-ECAE-4B5B-9298-353B404BADB8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b="0" i="0" u="none" strike="noStrike" cap="none" normalizeH="0" baseline="0" smtClean="0">
              <a:ln>
                <a:noFill/>
              </a:ln>
              <a:solidFill>
                <a:srgbClr val="0066FF"/>
              </a:solidFill>
              <a:effectLst/>
              <a:latin typeface="Monotype Corsiva" pitchFamily="66" charset="0"/>
              <a:cs typeface="Arial" charset="0"/>
            </a:rPr>
            <a:t>Состояния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b="0" i="0" u="none" strike="noStrike" cap="none" normalizeH="0" baseline="0" smtClean="0">
              <a:ln>
                <a:noFill/>
              </a:ln>
              <a:solidFill>
                <a:srgbClr val="0066FF"/>
              </a:solidFill>
              <a:effectLst/>
              <a:latin typeface="Monotype Corsiva" pitchFamily="66" charset="0"/>
              <a:cs typeface="Arial" charset="0"/>
            </a:rPr>
            <a:t>воды</a:t>
          </a:r>
        </a:p>
      </dgm:t>
    </dgm:pt>
    <dgm:pt modelId="{D6C7A40E-69E1-4B05-9A59-1FFE9BF67CD1}" type="parTrans" cxnId="{E1C0E9BE-17ED-4D9C-9E1C-2929A5686635}">
      <dgm:prSet/>
      <dgm:spPr/>
    </dgm:pt>
    <dgm:pt modelId="{67850B97-1F65-41A6-B3F1-3C503F91E156}" type="sibTrans" cxnId="{E1C0E9BE-17ED-4D9C-9E1C-2929A5686635}">
      <dgm:prSet/>
      <dgm:spPr/>
    </dgm:pt>
    <dgm:pt modelId="{A599702D-BE12-49D7-8900-41F9D70655BA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b="0" i="0" u="none" strike="noStrike" cap="none" normalizeH="0" baseline="0" smtClean="0">
              <a:ln>
                <a:noFill/>
              </a:ln>
              <a:solidFill>
                <a:srgbClr val="0066FF"/>
              </a:solidFill>
              <a:effectLst/>
              <a:latin typeface="Monotype Corsiva" pitchFamily="66" charset="0"/>
              <a:cs typeface="Arial" charset="0"/>
            </a:rPr>
            <a:t>Жидкое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b="0" i="0" u="none" strike="noStrike" cap="none" normalizeH="0" baseline="0" smtClean="0">
              <a:ln>
                <a:noFill/>
              </a:ln>
              <a:solidFill>
                <a:srgbClr val="0066FF"/>
              </a:solidFill>
              <a:effectLst/>
              <a:latin typeface="Monotype Corsiva" pitchFamily="66" charset="0"/>
              <a:cs typeface="Arial" charset="0"/>
            </a:rPr>
            <a:t>( болото,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b="0" i="0" u="none" strike="noStrike" cap="none" normalizeH="0" baseline="0" smtClean="0">
              <a:ln>
                <a:noFill/>
              </a:ln>
              <a:solidFill>
                <a:srgbClr val="0066FF"/>
              </a:solidFill>
              <a:effectLst/>
              <a:latin typeface="Monotype Corsiva" pitchFamily="66" charset="0"/>
              <a:cs typeface="Arial" charset="0"/>
            </a:rPr>
            <a:t>подземные воды,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b="0" i="0" u="none" strike="noStrike" cap="none" normalizeH="0" baseline="0" smtClean="0">
              <a:ln>
                <a:noFill/>
              </a:ln>
              <a:solidFill>
                <a:srgbClr val="0066FF"/>
              </a:solidFill>
              <a:effectLst/>
              <a:latin typeface="Monotype Corsiva" pitchFamily="66" charset="0"/>
              <a:cs typeface="Arial" charset="0"/>
            </a:rPr>
            <a:t>дождь, роса)</a:t>
          </a:r>
        </a:p>
      </dgm:t>
    </dgm:pt>
    <dgm:pt modelId="{C724C3E4-CEFF-4E6E-B88D-1D2CD9D9FA80}" type="parTrans" cxnId="{B947AD6D-C174-44CB-BFD0-32A0EF6C138C}">
      <dgm:prSet/>
      <dgm:spPr/>
    </dgm:pt>
    <dgm:pt modelId="{C6E29713-DDE9-46AE-A75A-08AC3748FEFB}" type="sibTrans" cxnId="{B947AD6D-C174-44CB-BFD0-32A0EF6C138C}">
      <dgm:prSet/>
      <dgm:spPr/>
    </dgm:pt>
    <dgm:pt modelId="{10BE6B1B-E18D-4566-B086-F3BF9667C75D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b="0" i="0" u="none" strike="noStrike" cap="none" normalizeH="0" baseline="0" smtClean="0">
              <a:ln>
                <a:noFill/>
              </a:ln>
              <a:solidFill>
                <a:srgbClr val="0066FF"/>
              </a:solidFill>
              <a:effectLst/>
              <a:latin typeface="Monotype Corsiva" pitchFamily="66" charset="0"/>
              <a:cs typeface="Arial" charset="0"/>
            </a:rPr>
            <a:t>Газообразное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b="0" i="0" u="none" strike="noStrike" cap="none" normalizeH="0" baseline="0" smtClean="0">
              <a:ln>
                <a:noFill/>
              </a:ln>
              <a:solidFill>
                <a:srgbClr val="0066FF"/>
              </a:solidFill>
              <a:effectLst/>
              <a:latin typeface="Monotype Corsiva" pitchFamily="66" charset="0"/>
              <a:cs typeface="Arial" charset="0"/>
            </a:rPr>
            <a:t>( испарение,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b="0" i="0" u="none" strike="noStrike" cap="none" normalizeH="0" baseline="0" smtClean="0">
              <a:ln>
                <a:noFill/>
              </a:ln>
              <a:solidFill>
                <a:srgbClr val="0066FF"/>
              </a:solidFill>
              <a:effectLst/>
              <a:latin typeface="Monotype Corsiva" pitchFamily="66" charset="0"/>
              <a:cs typeface="Arial" charset="0"/>
            </a:rPr>
            <a:t>туман,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b="0" i="0" u="none" strike="noStrike" cap="none" normalizeH="0" baseline="0" smtClean="0">
              <a:ln>
                <a:noFill/>
              </a:ln>
              <a:solidFill>
                <a:srgbClr val="0066FF"/>
              </a:solidFill>
              <a:effectLst/>
              <a:latin typeface="Monotype Corsiva" pitchFamily="66" charset="0"/>
              <a:cs typeface="Arial" charset="0"/>
            </a:rPr>
            <a:t>облако,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b="0" i="0" u="none" strike="noStrike" cap="none" normalizeH="0" baseline="0" smtClean="0">
              <a:ln>
                <a:noFill/>
              </a:ln>
              <a:solidFill>
                <a:srgbClr val="0066FF"/>
              </a:solidFill>
              <a:effectLst/>
              <a:latin typeface="Monotype Corsiva" pitchFamily="66" charset="0"/>
              <a:cs typeface="Arial" charset="0"/>
            </a:rPr>
            <a:t> узоры на стекле)</a:t>
          </a:r>
        </a:p>
      </dgm:t>
    </dgm:pt>
    <dgm:pt modelId="{9C50973A-963A-4829-88DF-24DB8A369C37}" type="parTrans" cxnId="{30A8D214-2461-4695-9E0D-11B5B47EC4C1}">
      <dgm:prSet/>
      <dgm:spPr/>
    </dgm:pt>
    <dgm:pt modelId="{14B54DB3-4992-4C5D-8281-367DF9C549BD}" type="sibTrans" cxnId="{30A8D214-2461-4695-9E0D-11B5B47EC4C1}">
      <dgm:prSet/>
      <dgm:spPr/>
    </dgm:pt>
    <dgm:pt modelId="{07F6A8DA-9F28-4F7E-B541-87B0FFF76D15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b="0" i="0" u="none" strike="noStrike" cap="none" normalizeH="0" baseline="0" smtClean="0">
              <a:ln>
                <a:noFill/>
              </a:ln>
              <a:solidFill>
                <a:srgbClr val="0066FF"/>
              </a:solidFill>
              <a:effectLst/>
              <a:latin typeface="Monotype Corsiva" pitchFamily="66" charset="0"/>
              <a:cs typeface="Arial" charset="0"/>
            </a:rPr>
            <a:t>Твердое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b="0" i="0" u="none" strike="noStrike" cap="none" normalizeH="0" baseline="0" smtClean="0">
              <a:ln>
                <a:noFill/>
              </a:ln>
              <a:solidFill>
                <a:srgbClr val="0066FF"/>
              </a:solidFill>
              <a:effectLst/>
              <a:latin typeface="Monotype Corsiva" pitchFamily="66" charset="0"/>
              <a:cs typeface="Arial" charset="0"/>
            </a:rPr>
            <a:t>(Лёд, снег)</a:t>
          </a:r>
        </a:p>
      </dgm:t>
    </dgm:pt>
    <dgm:pt modelId="{DE99304D-F4F4-48C2-9ED7-DB2AC73D926A}" type="parTrans" cxnId="{F08B840D-11DE-429D-B95C-8B17C2D1FD21}">
      <dgm:prSet/>
      <dgm:spPr/>
    </dgm:pt>
    <dgm:pt modelId="{59152BE9-9468-4B46-8139-2A347C240827}" type="sibTrans" cxnId="{F08B840D-11DE-429D-B95C-8B17C2D1FD21}">
      <dgm:prSet/>
      <dgm:spPr/>
    </dgm:pt>
    <dgm:pt modelId="{443E00AA-AE39-4022-B52A-6E25EBFF6945}" type="pres">
      <dgm:prSet presAssocID="{9DABC18A-46F7-43A8-923C-F73CC271D850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0EF30A63-5B29-4A80-80E5-41398C0DB4A0}" type="pres">
      <dgm:prSet presAssocID="{C835ADD4-ECAE-4B5B-9298-353B404BADB8}" presName="hierRoot1" presStyleCnt="0">
        <dgm:presLayoutVars>
          <dgm:hierBranch/>
        </dgm:presLayoutVars>
      </dgm:prSet>
      <dgm:spPr/>
    </dgm:pt>
    <dgm:pt modelId="{0B447D01-B9D7-4E94-8C6D-B5A0A0E73036}" type="pres">
      <dgm:prSet presAssocID="{C835ADD4-ECAE-4B5B-9298-353B404BADB8}" presName="rootComposite1" presStyleCnt="0"/>
      <dgm:spPr/>
    </dgm:pt>
    <dgm:pt modelId="{BCAF74E6-E6D6-42DA-A6A2-FEB1B6716FDD}" type="pres">
      <dgm:prSet presAssocID="{C835ADD4-ECAE-4B5B-9298-353B404BADB8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uk-UA"/>
        </a:p>
      </dgm:t>
    </dgm:pt>
    <dgm:pt modelId="{B01F6975-A5C4-4BEE-B9D2-C908FF5D374C}" type="pres">
      <dgm:prSet presAssocID="{C835ADD4-ECAE-4B5B-9298-353B404BADB8}" presName="rootConnector1" presStyleLbl="node1" presStyleIdx="0" presStyleCnt="0"/>
      <dgm:spPr/>
      <dgm:t>
        <a:bodyPr/>
        <a:lstStyle/>
        <a:p>
          <a:endParaRPr lang="uk-UA"/>
        </a:p>
      </dgm:t>
    </dgm:pt>
    <dgm:pt modelId="{02119FB6-B4FF-4A49-AA1B-8DCFDBA03316}" type="pres">
      <dgm:prSet presAssocID="{C835ADD4-ECAE-4B5B-9298-353B404BADB8}" presName="hierChild2" presStyleCnt="0"/>
      <dgm:spPr/>
    </dgm:pt>
    <dgm:pt modelId="{6A1C9DBF-0A2F-4C25-B71B-4BF50B7B4ECF}" type="pres">
      <dgm:prSet presAssocID="{C724C3E4-CEFF-4E6E-B88D-1D2CD9D9FA80}" presName="Name35" presStyleLbl="parChTrans1D2" presStyleIdx="0" presStyleCnt="3"/>
      <dgm:spPr/>
    </dgm:pt>
    <dgm:pt modelId="{4D187334-E7A0-4D40-9DFB-753A3CA8CD5C}" type="pres">
      <dgm:prSet presAssocID="{A599702D-BE12-49D7-8900-41F9D70655BA}" presName="hierRoot2" presStyleCnt="0">
        <dgm:presLayoutVars>
          <dgm:hierBranch/>
        </dgm:presLayoutVars>
      </dgm:prSet>
      <dgm:spPr/>
    </dgm:pt>
    <dgm:pt modelId="{E05F0993-39A3-4054-865F-B0C11E389202}" type="pres">
      <dgm:prSet presAssocID="{A599702D-BE12-49D7-8900-41F9D70655BA}" presName="rootComposite" presStyleCnt="0"/>
      <dgm:spPr/>
    </dgm:pt>
    <dgm:pt modelId="{E2547FAE-B0AE-4090-A4BD-1ECA9BA5AF66}" type="pres">
      <dgm:prSet presAssocID="{A599702D-BE12-49D7-8900-41F9D70655BA}" presName="rootText" presStyleLbl="node2" presStyleIdx="0" presStyleCnt="3">
        <dgm:presLayoutVars>
          <dgm:chPref val="3"/>
        </dgm:presLayoutVars>
      </dgm:prSet>
      <dgm:spPr/>
      <dgm:t>
        <a:bodyPr/>
        <a:lstStyle/>
        <a:p>
          <a:endParaRPr lang="uk-UA"/>
        </a:p>
      </dgm:t>
    </dgm:pt>
    <dgm:pt modelId="{592D74E0-6B48-4835-834B-962E708EB17C}" type="pres">
      <dgm:prSet presAssocID="{A599702D-BE12-49D7-8900-41F9D70655BA}" presName="rootConnector" presStyleLbl="node2" presStyleIdx="0" presStyleCnt="3"/>
      <dgm:spPr/>
      <dgm:t>
        <a:bodyPr/>
        <a:lstStyle/>
        <a:p>
          <a:endParaRPr lang="uk-UA"/>
        </a:p>
      </dgm:t>
    </dgm:pt>
    <dgm:pt modelId="{B47B4239-1177-417B-9E2B-72745B033555}" type="pres">
      <dgm:prSet presAssocID="{A599702D-BE12-49D7-8900-41F9D70655BA}" presName="hierChild4" presStyleCnt="0"/>
      <dgm:spPr/>
    </dgm:pt>
    <dgm:pt modelId="{DB57DA27-9C2C-40BB-90B2-45B3F5C701EC}" type="pres">
      <dgm:prSet presAssocID="{A599702D-BE12-49D7-8900-41F9D70655BA}" presName="hierChild5" presStyleCnt="0"/>
      <dgm:spPr/>
    </dgm:pt>
    <dgm:pt modelId="{6E174842-8233-4D6A-A1CE-D00940E8F218}" type="pres">
      <dgm:prSet presAssocID="{9C50973A-963A-4829-88DF-24DB8A369C37}" presName="Name35" presStyleLbl="parChTrans1D2" presStyleIdx="1" presStyleCnt="3"/>
      <dgm:spPr/>
    </dgm:pt>
    <dgm:pt modelId="{22225F23-4DCE-4526-BE6C-1DC9876BA45B}" type="pres">
      <dgm:prSet presAssocID="{10BE6B1B-E18D-4566-B086-F3BF9667C75D}" presName="hierRoot2" presStyleCnt="0">
        <dgm:presLayoutVars>
          <dgm:hierBranch/>
        </dgm:presLayoutVars>
      </dgm:prSet>
      <dgm:spPr/>
    </dgm:pt>
    <dgm:pt modelId="{4C90E56D-FDF5-41F5-9A80-FCCA6D717662}" type="pres">
      <dgm:prSet presAssocID="{10BE6B1B-E18D-4566-B086-F3BF9667C75D}" presName="rootComposite" presStyleCnt="0"/>
      <dgm:spPr/>
    </dgm:pt>
    <dgm:pt modelId="{E3DA01A1-8DA0-40F2-B2C0-96AA9B31C556}" type="pres">
      <dgm:prSet presAssocID="{10BE6B1B-E18D-4566-B086-F3BF9667C75D}" presName="rootText" presStyleLbl="node2" presStyleIdx="1" presStyleCnt="3">
        <dgm:presLayoutVars>
          <dgm:chPref val="3"/>
        </dgm:presLayoutVars>
      </dgm:prSet>
      <dgm:spPr/>
      <dgm:t>
        <a:bodyPr/>
        <a:lstStyle/>
        <a:p>
          <a:endParaRPr lang="uk-UA"/>
        </a:p>
      </dgm:t>
    </dgm:pt>
    <dgm:pt modelId="{AF0011C2-A0E7-4759-868F-F4EFC2D69F56}" type="pres">
      <dgm:prSet presAssocID="{10BE6B1B-E18D-4566-B086-F3BF9667C75D}" presName="rootConnector" presStyleLbl="node2" presStyleIdx="1" presStyleCnt="3"/>
      <dgm:spPr/>
      <dgm:t>
        <a:bodyPr/>
        <a:lstStyle/>
        <a:p>
          <a:endParaRPr lang="uk-UA"/>
        </a:p>
      </dgm:t>
    </dgm:pt>
    <dgm:pt modelId="{32EB9540-66B5-4177-AB62-58F402407B5E}" type="pres">
      <dgm:prSet presAssocID="{10BE6B1B-E18D-4566-B086-F3BF9667C75D}" presName="hierChild4" presStyleCnt="0"/>
      <dgm:spPr/>
    </dgm:pt>
    <dgm:pt modelId="{62DC5BB3-7B9A-4CA0-810A-55FAF4F690CE}" type="pres">
      <dgm:prSet presAssocID="{10BE6B1B-E18D-4566-B086-F3BF9667C75D}" presName="hierChild5" presStyleCnt="0"/>
      <dgm:spPr/>
    </dgm:pt>
    <dgm:pt modelId="{BB0AD248-6EA2-4889-B372-E4071565C5E1}" type="pres">
      <dgm:prSet presAssocID="{DE99304D-F4F4-48C2-9ED7-DB2AC73D926A}" presName="Name35" presStyleLbl="parChTrans1D2" presStyleIdx="2" presStyleCnt="3"/>
      <dgm:spPr/>
    </dgm:pt>
    <dgm:pt modelId="{087D4267-BC4F-4076-BFE3-D5A289CC9642}" type="pres">
      <dgm:prSet presAssocID="{07F6A8DA-9F28-4F7E-B541-87B0FFF76D15}" presName="hierRoot2" presStyleCnt="0">
        <dgm:presLayoutVars>
          <dgm:hierBranch/>
        </dgm:presLayoutVars>
      </dgm:prSet>
      <dgm:spPr/>
    </dgm:pt>
    <dgm:pt modelId="{E993BE45-15E5-452B-810D-5A3CF19A86F7}" type="pres">
      <dgm:prSet presAssocID="{07F6A8DA-9F28-4F7E-B541-87B0FFF76D15}" presName="rootComposite" presStyleCnt="0"/>
      <dgm:spPr/>
    </dgm:pt>
    <dgm:pt modelId="{9E91998A-6AB8-4965-AF7F-110646FA2CFC}" type="pres">
      <dgm:prSet presAssocID="{07F6A8DA-9F28-4F7E-B541-87B0FFF76D15}" presName="rootText" presStyleLbl="node2" presStyleIdx="2" presStyleCnt="3">
        <dgm:presLayoutVars>
          <dgm:chPref val="3"/>
        </dgm:presLayoutVars>
      </dgm:prSet>
      <dgm:spPr/>
      <dgm:t>
        <a:bodyPr/>
        <a:lstStyle/>
        <a:p>
          <a:endParaRPr lang="uk-UA"/>
        </a:p>
      </dgm:t>
    </dgm:pt>
    <dgm:pt modelId="{D9F7717D-C2B5-4D57-9CC7-8F65663E52F2}" type="pres">
      <dgm:prSet presAssocID="{07F6A8DA-9F28-4F7E-B541-87B0FFF76D15}" presName="rootConnector" presStyleLbl="node2" presStyleIdx="2" presStyleCnt="3"/>
      <dgm:spPr/>
      <dgm:t>
        <a:bodyPr/>
        <a:lstStyle/>
        <a:p>
          <a:endParaRPr lang="uk-UA"/>
        </a:p>
      </dgm:t>
    </dgm:pt>
    <dgm:pt modelId="{03F9A39B-7B0C-47A7-8059-19EFAB8EC6E0}" type="pres">
      <dgm:prSet presAssocID="{07F6A8DA-9F28-4F7E-B541-87B0FFF76D15}" presName="hierChild4" presStyleCnt="0"/>
      <dgm:spPr/>
    </dgm:pt>
    <dgm:pt modelId="{E711E41B-3659-47D6-8AFA-AF765186B405}" type="pres">
      <dgm:prSet presAssocID="{07F6A8DA-9F28-4F7E-B541-87B0FFF76D15}" presName="hierChild5" presStyleCnt="0"/>
      <dgm:spPr/>
    </dgm:pt>
    <dgm:pt modelId="{9B4382DE-8F95-43E5-A7D5-100564C44915}" type="pres">
      <dgm:prSet presAssocID="{C835ADD4-ECAE-4B5B-9298-353B404BADB8}" presName="hierChild3" presStyleCnt="0"/>
      <dgm:spPr/>
    </dgm:pt>
  </dgm:ptLst>
  <dgm:cxnLst>
    <dgm:cxn modelId="{F08B840D-11DE-429D-B95C-8B17C2D1FD21}" srcId="{C835ADD4-ECAE-4B5B-9298-353B404BADB8}" destId="{07F6A8DA-9F28-4F7E-B541-87B0FFF76D15}" srcOrd="2" destOrd="0" parTransId="{DE99304D-F4F4-48C2-9ED7-DB2AC73D926A}" sibTransId="{59152BE9-9468-4B46-8139-2A347C240827}"/>
    <dgm:cxn modelId="{28D4BC72-5E31-4AF5-AE22-C665394C9E66}" type="presOf" srcId="{C835ADD4-ECAE-4B5B-9298-353B404BADB8}" destId="{BCAF74E6-E6D6-42DA-A6A2-FEB1B6716FDD}" srcOrd="0" destOrd="0" presId="urn:microsoft.com/office/officeart/2005/8/layout/orgChart1"/>
    <dgm:cxn modelId="{386E64E1-D49E-4D79-B6A6-00D2F4E2C2D7}" type="presOf" srcId="{C835ADD4-ECAE-4B5B-9298-353B404BADB8}" destId="{B01F6975-A5C4-4BEE-B9D2-C908FF5D374C}" srcOrd="1" destOrd="0" presId="urn:microsoft.com/office/officeart/2005/8/layout/orgChart1"/>
    <dgm:cxn modelId="{32B776DD-E77A-4A67-9872-E8460721E9A7}" type="presOf" srcId="{C724C3E4-CEFF-4E6E-B88D-1D2CD9D9FA80}" destId="{6A1C9DBF-0A2F-4C25-B71B-4BF50B7B4ECF}" srcOrd="0" destOrd="0" presId="urn:microsoft.com/office/officeart/2005/8/layout/orgChart1"/>
    <dgm:cxn modelId="{00390B97-B1BE-4E61-B2AC-EEC315E1497B}" type="presOf" srcId="{10BE6B1B-E18D-4566-B086-F3BF9667C75D}" destId="{AF0011C2-A0E7-4759-868F-F4EFC2D69F56}" srcOrd="1" destOrd="0" presId="urn:microsoft.com/office/officeart/2005/8/layout/orgChart1"/>
    <dgm:cxn modelId="{45D4BED1-5422-450E-B2ED-EC6B380597ED}" type="presOf" srcId="{A599702D-BE12-49D7-8900-41F9D70655BA}" destId="{592D74E0-6B48-4835-834B-962E708EB17C}" srcOrd="1" destOrd="0" presId="urn:microsoft.com/office/officeart/2005/8/layout/orgChart1"/>
    <dgm:cxn modelId="{8D46A297-0D2D-4A51-8759-906054CDAD68}" type="presOf" srcId="{10BE6B1B-E18D-4566-B086-F3BF9667C75D}" destId="{E3DA01A1-8DA0-40F2-B2C0-96AA9B31C556}" srcOrd="0" destOrd="0" presId="urn:microsoft.com/office/officeart/2005/8/layout/orgChart1"/>
    <dgm:cxn modelId="{5E488BF2-3234-4F4D-AF14-DB4229B95B05}" type="presOf" srcId="{07F6A8DA-9F28-4F7E-B541-87B0FFF76D15}" destId="{9E91998A-6AB8-4965-AF7F-110646FA2CFC}" srcOrd="0" destOrd="0" presId="urn:microsoft.com/office/officeart/2005/8/layout/orgChart1"/>
    <dgm:cxn modelId="{B947AD6D-C174-44CB-BFD0-32A0EF6C138C}" srcId="{C835ADD4-ECAE-4B5B-9298-353B404BADB8}" destId="{A599702D-BE12-49D7-8900-41F9D70655BA}" srcOrd="0" destOrd="0" parTransId="{C724C3E4-CEFF-4E6E-B88D-1D2CD9D9FA80}" sibTransId="{C6E29713-DDE9-46AE-A75A-08AC3748FEFB}"/>
    <dgm:cxn modelId="{0EED12E0-061C-45D7-8843-9F4CF117AC19}" type="presOf" srcId="{9C50973A-963A-4829-88DF-24DB8A369C37}" destId="{6E174842-8233-4D6A-A1CE-D00940E8F218}" srcOrd="0" destOrd="0" presId="urn:microsoft.com/office/officeart/2005/8/layout/orgChart1"/>
    <dgm:cxn modelId="{28FD9003-3B44-4B51-9222-C37923D6841A}" type="presOf" srcId="{A599702D-BE12-49D7-8900-41F9D70655BA}" destId="{E2547FAE-B0AE-4090-A4BD-1ECA9BA5AF66}" srcOrd="0" destOrd="0" presId="urn:microsoft.com/office/officeart/2005/8/layout/orgChart1"/>
    <dgm:cxn modelId="{9A6EE5B4-7EFF-4D8D-A897-67072DFBA5E7}" type="presOf" srcId="{07F6A8DA-9F28-4F7E-B541-87B0FFF76D15}" destId="{D9F7717D-C2B5-4D57-9CC7-8F65663E52F2}" srcOrd="1" destOrd="0" presId="urn:microsoft.com/office/officeart/2005/8/layout/orgChart1"/>
    <dgm:cxn modelId="{23318C9E-DF0D-4DF9-80D9-23903B99079C}" type="presOf" srcId="{DE99304D-F4F4-48C2-9ED7-DB2AC73D926A}" destId="{BB0AD248-6EA2-4889-B372-E4071565C5E1}" srcOrd="0" destOrd="0" presId="urn:microsoft.com/office/officeart/2005/8/layout/orgChart1"/>
    <dgm:cxn modelId="{E1C0E9BE-17ED-4D9C-9E1C-2929A5686635}" srcId="{9DABC18A-46F7-43A8-923C-F73CC271D850}" destId="{C835ADD4-ECAE-4B5B-9298-353B404BADB8}" srcOrd="0" destOrd="0" parTransId="{D6C7A40E-69E1-4B05-9A59-1FFE9BF67CD1}" sibTransId="{67850B97-1F65-41A6-B3F1-3C503F91E156}"/>
    <dgm:cxn modelId="{30A8D214-2461-4695-9E0D-11B5B47EC4C1}" srcId="{C835ADD4-ECAE-4B5B-9298-353B404BADB8}" destId="{10BE6B1B-E18D-4566-B086-F3BF9667C75D}" srcOrd="1" destOrd="0" parTransId="{9C50973A-963A-4829-88DF-24DB8A369C37}" sibTransId="{14B54DB3-4992-4C5D-8281-367DF9C549BD}"/>
    <dgm:cxn modelId="{A588E6D9-CB76-43FD-AE8B-5AE1D5638E4F}" type="presOf" srcId="{9DABC18A-46F7-43A8-923C-F73CC271D850}" destId="{443E00AA-AE39-4022-B52A-6E25EBFF6945}" srcOrd="0" destOrd="0" presId="urn:microsoft.com/office/officeart/2005/8/layout/orgChart1"/>
    <dgm:cxn modelId="{9CA5EB20-B295-4DAF-9A25-5D5965605F54}" type="presParOf" srcId="{443E00AA-AE39-4022-B52A-6E25EBFF6945}" destId="{0EF30A63-5B29-4A80-80E5-41398C0DB4A0}" srcOrd="0" destOrd="0" presId="urn:microsoft.com/office/officeart/2005/8/layout/orgChart1"/>
    <dgm:cxn modelId="{399DDA7A-2190-4760-B5EA-2E810738E20B}" type="presParOf" srcId="{0EF30A63-5B29-4A80-80E5-41398C0DB4A0}" destId="{0B447D01-B9D7-4E94-8C6D-B5A0A0E73036}" srcOrd="0" destOrd="0" presId="urn:microsoft.com/office/officeart/2005/8/layout/orgChart1"/>
    <dgm:cxn modelId="{CEF3B03D-37E4-4CDF-8BAA-F658002525BD}" type="presParOf" srcId="{0B447D01-B9D7-4E94-8C6D-B5A0A0E73036}" destId="{BCAF74E6-E6D6-42DA-A6A2-FEB1B6716FDD}" srcOrd="0" destOrd="0" presId="urn:microsoft.com/office/officeart/2005/8/layout/orgChart1"/>
    <dgm:cxn modelId="{C298B0A6-39D4-4606-949F-EFA1FBC93C59}" type="presParOf" srcId="{0B447D01-B9D7-4E94-8C6D-B5A0A0E73036}" destId="{B01F6975-A5C4-4BEE-B9D2-C908FF5D374C}" srcOrd="1" destOrd="0" presId="urn:microsoft.com/office/officeart/2005/8/layout/orgChart1"/>
    <dgm:cxn modelId="{AE48449A-6F61-4149-B83D-9EC086F0059A}" type="presParOf" srcId="{0EF30A63-5B29-4A80-80E5-41398C0DB4A0}" destId="{02119FB6-B4FF-4A49-AA1B-8DCFDBA03316}" srcOrd="1" destOrd="0" presId="urn:microsoft.com/office/officeart/2005/8/layout/orgChart1"/>
    <dgm:cxn modelId="{210FBE60-8A47-4EFC-B9E1-00853E672B30}" type="presParOf" srcId="{02119FB6-B4FF-4A49-AA1B-8DCFDBA03316}" destId="{6A1C9DBF-0A2F-4C25-B71B-4BF50B7B4ECF}" srcOrd="0" destOrd="0" presId="urn:microsoft.com/office/officeart/2005/8/layout/orgChart1"/>
    <dgm:cxn modelId="{5E4F4E25-2BD9-462D-B282-9935A2216A22}" type="presParOf" srcId="{02119FB6-B4FF-4A49-AA1B-8DCFDBA03316}" destId="{4D187334-E7A0-4D40-9DFB-753A3CA8CD5C}" srcOrd="1" destOrd="0" presId="urn:microsoft.com/office/officeart/2005/8/layout/orgChart1"/>
    <dgm:cxn modelId="{2414D4BB-CCCC-42F3-B34C-A4F39C4F3063}" type="presParOf" srcId="{4D187334-E7A0-4D40-9DFB-753A3CA8CD5C}" destId="{E05F0993-39A3-4054-865F-B0C11E389202}" srcOrd="0" destOrd="0" presId="urn:microsoft.com/office/officeart/2005/8/layout/orgChart1"/>
    <dgm:cxn modelId="{009F8ED3-F6CE-42F7-99BA-CBAE548C3710}" type="presParOf" srcId="{E05F0993-39A3-4054-865F-B0C11E389202}" destId="{E2547FAE-B0AE-4090-A4BD-1ECA9BA5AF66}" srcOrd="0" destOrd="0" presId="urn:microsoft.com/office/officeart/2005/8/layout/orgChart1"/>
    <dgm:cxn modelId="{147DD404-B502-4F3D-95E2-DF43AD724CA4}" type="presParOf" srcId="{E05F0993-39A3-4054-865F-B0C11E389202}" destId="{592D74E0-6B48-4835-834B-962E708EB17C}" srcOrd="1" destOrd="0" presId="urn:microsoft.com/office/officeart/2005/8/layout/orgChart1"/>
    <dgm:cxn modelId="{A04685F9-565E-47BF-B58F-19CFABF153B0}" type="presParOf" srcId="{4D187334-E7A0-4D40-9DFB-753A3CA8CD5C}" destId="{B47B4239-1177-417B-9E2B-72745B033555}" srcOrd="1" destOrd="0" presId="urn:microsoft.com/office/officeart/2005/8/layout/orgChart1"/>
    <dgm:cxn modelId="{FF4E154F-54BF-42B4-922F-DDF2E1841D21}" type="presParOf" srcId="{4D187334-E7A0-4D40-9DFB-753A3CA8CD5C}" destId="{DB57DA27-9C2C-40BB-90B2-45B3F5C701EC}" srcOrd="2" destOrd="0" presId="urn:microsoft.com/office/officeart/2005/8/layout/orgChart1"/>
    <dgm:cxn modelId="{ADBA04CC-BD04-4023-9D03-2D0CBE585134}" type="presParOf" srcId="{02119FB6-B4FF-4A49-AA1B-8DCFDBA03316}" destId="{6E174842-8233-4D6A-A1CE-D00940E8F218}" srcOrd="2" destOrd="0" presId="urn:microsoft.com/office/officeart/2005/8/layout/orgChart1"/>
    <dgm:cxn modelId="{C2599015-9776-4822-A71E-90A7314E39AD}" type="presParOf" srcId="{02119FB6-B4FF-4A49-AA1B-8DCFDBA03316}" destId="{22225F23-4DCE-4526-BE6C-1DC9876BA45B}" srcOrd="3" destOrd="0" presId="urn:microsoft.com/office/officeart/2005/8/layout/orgChart1"/>
    <dgm:cxn modelId="{206F9C80-DA39-4F05-86F9-4C21BA66EDE9}" type="presParOf" srcId="{22225F23-4DCE-4526-BE6C-1DC9876BA45B}" destId="{4C90E56D-FDF5-41F5-9A80-FCCA6D717662}" srcOrd="0" destOrd="0" presId="urn:microsoft.com/office/officeart/2005/8/layout/orgChart1"/>
    <dgm:cxn modelId="{63B6299E-3053-4464-85B8-04FD9E89FE1E}" type="presParOf" srcId="{4C90E56D-FDF5-41F5-9A80-FCCA6D717662}" destId="{E3DA01A1-8DA0-40F2-B2C0-96AA9B31C556}" srcOrd="0" destOrd="0" presId="urn:microsoft.com/office/officeart/2005/8/layout/orgChart1"/>
    <dgm:cxn modelId="{5C3709A3-F8D3-4871-B6A7-86C7CFBD40BE}" type="presParOf" srcId="{4C90E56D-FDF5-41F5-9A80-FCCA6D717662}" destId="{AF0011C2-A0E7-4759-868F-F4EFC2D69F56}" srcOrd="1" destOrd="0" presId="urn:microsoft.com/office/officeart/2005/8/layout/orgChart1"/>
    <dgm:cxn modelId="{A5249025-A4FF-4901-AB3D-E52022195366}" type="presParOf" srcId="{22225F23-4DCE-4526-BE6C-1DC9876BA45B}" destId="{32EB9540-66B5-4177-AB62-58F402407B5E}" srcOrd="1" destOrd="0" presId="urn:microsoft.com/office/officeart/2005/8/layout/orgChart1"/>
    <dgm:cxn modelId="{0B092D01-CC18-48BE-B19C-B8139E323639}" type="presParOf" srcId="{22225F23-4DCE-4526-BE6C-1DC9876BA45B}" destId="{62DC5BB3-7B9A-4CA0-810A-55FAF4F690CE}" srcOrd="2" destOrd="0" presId="urn:microsoft.com/office/officeart/2005/8/layout/orgChart1"/>
    <dgm:cxn modelId="{6E744B67-F17B-4715-BD37-FCB5E4356C62}" type="presParOf" srcId="{02119FB6-B4FF-4A49-AA1B-8DCFDBA03316}" destId="{BB0AD248-6EA2-4889-B372-E4071565C5E1}" srcOrd="4" destOrd="0" presId="urn:microsoft.com/office/officeart/2005/8/layout/orgChart1"/>
    <dgm:cxn modelId="{B02598AE-1EE5-4D9D-AF33-913188398146}" type="presParOf" srcId="{02119FB6-B4FF-4A49-AA1B-8DCFDBA03316}" destId="{087D4267-BC4F-4076-BFE3-D5A289CC9642}" srcOrd="5" destOrd="0" presId="urn:microsoft.com/office/officeart/2005/8/layout/orgChart1"/>
    <dgm:cxn modelId="{8B09C9B9-6AD1-48CE-B6E7-0FE8C921DBBA}" type="presParOf" srcId="{087D4267-BC4F-4076-BFE3-D5A289CC9642}" destId="{E993BE45-15E5-452B-810D-5A3CF19A86F7}" srcOrd="0" destOrd="0" presId="urn:microsoft.com/office/officeart/2005/8/layout/orgChart1"/>
    <dgm:cxn modelId="{F4E202BD-6D6B-4DE2-97A3-A2B132EEF6C8}" type="presParOf" srcId="{E993BE45-15E5-452B-810D-5A3CF19A86F7}" destId="{9E91998A-6AB8-4965-AF7F-110646FA2CFC}" srcOrd="0" destOrd="0" presId="urn:microsoft.com/office/officeart/2005/8/layout/orgChart1"/>
    <dgm:cxn modelId="{8CDC71D4-96F0-4A69-8415-8AD6036E9020}" type="presParOf" srcId="{E993BE45-15E5-452B-810D-5A3CF19A86F7}" destId="{D9F7717D-C2B5-4D57-9CC7-8F65663E52F2}" srcOrd="1" destOrd="0" presId="urn:microsoft.com/office/officeart/2005/8/layout/orgChart1"/>
    <dgm:cxn modelId="{0294C9D6-3861-458C-A565-EBCD5B43F6DC}" type="presParOf" srcId="{087D4267-BC4F-4076-BFE3-D5A289CC9642}" destId="{03F9A39B-7B0C-47A7-8059-19EFAB8EC6E0}" srcOrd="1" destOrd="0" presId="urn:microsoft.com/office/officeart/2005/8/layout/orgChart1"/>
    <dgm:cxn modelId="{E96F0989-6058-447B-8322-BE53E265EC72}" type="presParOf" srcId="{087D4267-BC4F-4076-BFE3-D5A289CC9642}" destId="{E711E41B-3659-47D6-8AFA-AF765186B405}" srcOrd="2" destOrd="0" presId="urn:microsoft.com/office/officeart/2005/8/layout/orgChart1"/>
    <dgm:cxn modelId="{2E0E5517-64B7-4659-B3DC-6B433A61E646}" type="presParOf" srcId="{0EF30A63-5B29-4A80-80E5-41398C0DB4A0}" destId="{9B4382DE-8F95-43E5-A7D5-100564C44915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B0AD248-6EA2-4889-B372-E4071565C5E1}">
      <dsp:nvSpPr>
        <dsp:cNvPr id="0" name=""/>
        <dsp:cNvSpPr/>
      </dsp:nvSpPr>
      <dsp:spPr>
        <a:xfrm>
          <a:off x="4114799" y="2673133"/>
          <a:ext cx="2911251" cy="50525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52629"/>
              </a:lnTo>
              <a:lnTo>
                <a:pt x="2911251" y="252629"/>
              </a:lnTo>
              <a:lnTo>
                <a:pt x="2911251" y="505258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E174842-8233-4D6A-A1CE-D00940E8F218}">
      <dsp:nvSpPr>
        <dsp:cNvPr id="0" name=""/>
        <dsp:cNvSpPr/>
      </dsp:nvSpPr>
      <dsp:spPr>
        <a:xfrm>
          <a:off x="4069079" y="2673133"/>
          <a:ext cx="91440" cy="505258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505258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A1C9DBF-0A2F-4C25-B71B-4BF50B7B4ECF}">
      <dsp:nvSpPr>
        <dsp:cNvPr id="0" name=""/>
        <dsp:cNvSpPr/>
      </dsp:nvSpPr>
      <dsp:spPr>
        <a:xfrm>
          <a:off x="1203548" y="2673133"/>
          <a:ext cx="2911251" cy="505258"/>
        </a:xfrm>
        <a:custGeom>
          <a:avLst/>
          <a:gdLst/>
          <a:ahLst/>
          <a:cxnLst/>
          <a:rect l="0" t="0" r="0" b="0"/>
          <a:pathLst>
            <a:path>
              <a:moveTo>
                <a:pt x="2911251" y="0"/>
              </a:moveTo>
              <a:lnTo>
                <a:pt x="2911251" y="252629"/>
              </a:lnTo>
              <a:lnTo>
                <a:pt x="0" y="252629"/>
              </a:lnTo>
              <a:lnTo>
                <a:pt x="0" y="505258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CAF74E6-E6D6-42DA-A6A2-FEB1B6716FDD}">
      <dsp:nvSpPr>
        <dsp:cNvPr id="0" name=""/>
        <dsp:cNvSpPr/>
      </dsp:nvSpPr>
      <dsp:spPr>
        <a:xfrm>
          <a:off x="2911803" y="1470136"/>
          <a:ext cx="2405992" cy="120299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600" b="0" i="0" u="none" strike="noStrike" kern="1200" cap="none" normalizeH="0" baseline="0" smtClean="0">
              <a:ln>
                <a:noFill/>
              </a:ln>
              <a:solidFill>
                <a:srgbClr val="0066FF"/>
              </a:solidFill>
              <a:effectLst/>
              <a:latin typeface="Monotype Corsiva" pitchFamily="66" charset="0"/>
              <a:cs typeface="Arial" charset="0"/>
            </a:rPr>
            <a:t>Состояния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600" b="0" i="0" u="none" strike="noStrike" kern="1200" cap="none" normalizeH="0" baseline="0" smtClean="0">
              <a:ln>
                <a:noFill/>
              </a:ln>
              <a:solidFill>
                <a:srgbClr val="0066FF"/>
              </a:solidFill>
              <a:effectLst/>
              <a:latin typeface="Monotype Corsiva" pitchFamily="66" charset="0"/>
              <a:cs typeface="Arial" charset="0"/>
            </a:rPr>
            <a:t>воды</a:t>
          </a:r>
        </a:p>
      </dsp:txBody>
      <dsp:txXfrm>
        <a:off x="2911803" y="1470136"/>
        <a:ext cx="2405992" cy="1202996"/>
      </dsp:txXfrm>
    </dsp:sp>
    <dsp:sp modelId="{E2547FAE-B0AE-4090-A4BD-1ECA9BA5AF66}">
      <dsp:nvSpPr>
        <dsp:cNvPr id="0" name=""/>
        <dsp:cNvSpPr/>
      </dsp:nvSpPr>
      <dsp:spPr>
        <a:xfrm>
          <a:off x="552" y="3178391"/>
          <a:ext cx="2405992" cy="120299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600" b="0" i="0" u="none" strike="noStrike" kern="1200" cap="none" normalizeH="0" baseline="0" smtClean="0">
              <a:ln>
                <a:noFill/>
              </a:ln>
              <a:solidFill>
                <a:srgbClr val="0066FF"/>
              </a:solidFill>
              <a:effectLst/>
              <a:latin typeface="Monotype Corsiva" pitchFamily="66" charset="0"/>
              <a:cs typeface="Arial" charset="0"/>
            </a:rPr>
            <a:t>Жидкое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600" b="0" i="0" u="none" strike="noStrike" kern="1200" cap="none" normalizeH="0" baseline="0" smtClean="0">
              <a:ln>
                <a:noFill/>
              </a:ln>
              <a:solidFill>
                <a:srgbClr val="0066FF"/>
              </a:solidFill>
              <a:effectLst/>
              <a:latin typeface="Monotype Corsiva" pitchFamily="66" charset="0"/>
              <a:cs typeface="Arial" charset="0"/>
            </a:rPr>
            <a:t>( болото,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600" b="0" i="0" u="none" strike="noStrike" kern="1200" cap="none" normalizeH="0" baseline="0" smtClean="0">
              <a:ln>
                <a:noFill/>
              </a:ln>
              <a:solidFill>
                <a:srgbClr val="0066FF"/>
              </a:solidFill>
              <a:effectLst/>
              <a:latin typeface="Monotype Corsiva" pitchFamily="66" charset="0"/>
              <a:cs typeface="Arial" charset="0"/>
            </a:rPr>
            <a:t>подземные воды,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600" b="0" i="0" u="none" strike="noStrike" kern="1200" cap="none" normalizeH="0" baseline="0" smtClean="0">
              <a:ln>
                <a:noFill/>
              </a:ln>
              <a:solidFill>
                <a:srgbClr val="0066FF"/>
              </a:solidFill>
              <a:effectLst/>
              <a:latin typeface="Monotype Corsiva" pitchFamily="66" charset="0"/>
              <a:cs typeface="Arial" charset="0"/>
            </a:rPr>
            <a:t>дождь, роса)</a:t>
          </a:r>
        </a:p>
      </dsp:txBody>
      <dsp:txXfrm>
        <a:off x="552" y="3178391"/>
        <a:ext cx="2405992" cy="1202996"/>
      </dsp:txXfrm>
    </dsp:sp>
    <dsp:sp modelId="{E3DA01A1-8DA0-40F2-B2C0-96AA9B31C556}">
      <dsp:nvSpPr>
        <dsp:cNvPr id="0" name=""/>
        <dsp:cNvSpPr/>
      </dsp:nvSpPr>
      <dsp:spPr>
        <a:xfrm>
          <a:off x="2911803" y="3178391"/>
          <a:ext cx="2405992" cy="120299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600" b="0" i="0" u="none" strike="noStrike" kern="1200" cap="none" normalizeH="0" baseline="0" smtClean="0">
              <a:ln>
                <a:noFill/>
              </a:ln>
              <a:solidFill>
                <a:srgbClr val="0066FF"/>
              </a:solidFill>
              <a:effectLst/>
              <a:latin typeface="Monotype Corsiva" pitchFamily="66" charset="0"/>
              <a:cs typeface="Arial" charset="0"/>
            </a:rPr>
            <a:t>Газообразное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600" b="0" i="0" u="none" strike="noStrike" kern="1200" cap="none" normalizeH="0" baseline="0" smtClean="0">
              <a:ln>
                <a:noFill/>
              </a:ln>
              <a:solidFill>
                <a:srgbClr val="0066FF"/>
              </a:solidFill>
              <a:effectLst/>
              <a:latin typeface="Monotype Corsiva" pitchFamily="66" charset="0"/>
              <a:cs typeface="Arial" charset="0"/>
            </a:rPr>
            <a:t>( испарение,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600" b="0" i="0" u="none" strike="noStrike" kern="1200" cap="none" normalizeH="0" baseline="0" smtClean="0">
              <a:ln>
                <a:noFill/>
              </a:ln>
              <a:solidFill>
                <a:srgbClr val="0066FF"/>
              </a:solidFill>
              <a:effectLst/>
              <a:latin typeface="Monotype Corsiva" pitchFamily="66" charset="0"/>
              <a:cs typeface="Arial" charset="0"/>
            </a:rPr>
            <a:t>туман,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600" b="0" i="0" u="none" strike="noStrike" kern="1200" cap="none" normalizeH="0" baseline="0" smtClean="0">
              <a:ln>
                <a:noFill/>
              </a:ln>
              <a:solidFill>
                <a:srgbClr val="0066FF"/>
              </a:solidFill>
              <a:effectLst/>
              <a:latin typeface="Monotype Corsiva" pitchFamily="66" charset="0"/>
              <a:cs typeface="Arial" charset="0"/>
            </a:rPr>
            <a:t>облако,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600" b="0" i="0" u="none" strike="noStrike" kern="1200" cap="none" normalizeH="0" baseline="0" smtClean="0">
              <a:ln>
                <a:noFill/>
              </a:ln>
              <a:solidFill>
                <a:srgbClr val="0066FF"/>
              </a:solidFill>
              <a:effectLst/>
              <a:latin typeface="Monotype Corsiva" pitchFamily="66" charset="0"/>
              <a:cs typeface="Arial" charset="0"/>
            </a:rPr>
            <a:t> узоры на стекле)</a:t>
          </a:r>
        </a:p>
      </dsp:txBody>
      <dsp:txXfrm>
        <a:off x="2911803" y="3178391"/>
        <a:ext cx="2405992" cy="1202996"/>
      </dsp:txXfrm>
    </dsp:sp>
    <dsp:sp modelId="{9E91998A-6AB8-4965-AF7F-110646FA2CFC}">
      <dsp:nvSpPr>
        <dsp:cNvPr id="0" name=""/>
        <dsp:cNvSpPr/>
      </dsp:nvSpPr>
      <dsp:spPr>
        <a:xfrm>
          <a:off x="5823054" y="3178391"/>
          <a:ext cx="2405992" cy="120299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600" b="0" i="0" u="none" strike="noStrike" kern="1200" cap="none" normalizeH="0" baseline="0" smtClean="0">
              <a:ln>
                <a:noFill/>
              </a:ln>
              <a:solidFill>
                <a:srgbClr val="0066FF"/>
              </a:solidFill>
              <a:effectLst/>
              <a:latin typeface="Monotype Corsiva" pitchFamily="66" charset="0"/>
              <a:cs typeface="Arial" charset="0"/>
            </a:rPr>
            <a:t>Твердое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600" b="0" i="0" u="none" strike="noStrike" kern="1200" cap="none" normalizeH="0" baseline="0" smtClean="0">
              <a:ln>
                <a:noFill/>
              </a:ln>
              <a:solidFill>
                <a:srgbClr val="0066FF"/>
              </a:solidFill>
              <a:effectLst/>
              <a:latin typeface="Monotype Corsiva" pitchFamily="66" charset="0"/>
              <a:cs typeface="Arial" charset="0"/>
            </a:rPr>
            <a:t>(Лёд, снег)</a:t>
          </a:r>
        </a:p>
      </dsp:txBody>
      <dsp:txXfrm>
        <a:off x="5823054" y="3178391"/>
        <a:ext cx="2405992" cy="120299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верхньо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Місце для дати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2B68D3-7ED7-4556-BA8D-FA25283A427C}" type="datetimeFigureOut">
              <a:rPr lang="uk-UA" smtClean="0"/>
              <a:t>05.01.2015</a:t>
            </a:fld>
            <a:endParaRPr lang="uk-UA"/>
          </a:p>
        </p:txBody>
      </p:sp>
      <p:sp>
        <p:nvSpPr>
          <p:cNvPr id="4" name="Місце для зображення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Місце для нотаток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486513-F008-4085-97EC-21F7C60607B7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4395904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dirty="0" smtClean="0">
                <a:solidFill>
                  <a:srgbClr val="00B050"/>
                </a:solidFill>
                <a:latin typeface="Monotype Corsiva" pitchFamily="66" charset="0"/>
              </a:rPr>
              <a:t>Круговорот воды в природе</a:t>
            </a:r>
            <a:endParaRPr lang="ru-RU" sz="1200" dirty="0" smtClean="0">
              <a:solidFill>
                <a:srgbClr val="00B050"/>
              </a:solidFill>
            </a:endParaRP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486513-F008-4085-97EC-21F7C60607B7}" type="slidenum">
              <a:rPr lang="uk-UA" smtClean="0"/>
              <a:t>1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69886824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b="1" u="sng" dirty="0" smtClean="0">
                <a:solidFill>
                  <a:srgbClr val="0066FF"/>
                </a:solidFill>
                <a:latin typeface="Monotype Corsiva" pitchFamily="66" charset="0"/>
              </a:rPr>
              <a:t>Твердое</a:t>
            </a:r>
            <a:br>
              <a:rPr lang="ru-RU" b="1" u="sng" dirty="0" smtClean="0">
                <a:solidFill>
                  <a:srgbClr val="0066FF"/>
                </a:solidFill>
                <a:latin typeface="Monotype Corsiva" pitchFamily="66" charset="0"/>
              </a:rPr>
            </a:br>
            <a:r>
              <a:rPr lang="ru-RU" dirty="0" smtClean="0">
                <a:solidFill>
                  <a:srgbClr val="0066FF"/>
                </a:solidFill>
                <a:latin typeface="Monotype Corsiva" pitchFamily="66" charset="0"/>
              </a:rPr>
              <a:t>Снег</a:t>
            </a:r>
            <a:endParaRPr lang="ru-RU" b="1" u="sng" dirty="0" smtClean="0">
              <a:solidFill>
                <a:srgbClr val="0066FF"/>
              </a:solidFill>
              <a:latin typeface="Monotype Corsiva" pitchFamily="66" charset="0"/>
            </a:endParaRPr>
          </a:p>
          <a:p>
            <a:pPr algn="ctr">
              <a:lnSpc>
                <a:spcPct val="90000"/>
              </a:lnSpc>
              <a:buFontTx/>
              <a:buNone/>
            </a:pPr>
            <a:r>
              <a:rPr lang="ru-RU" dirty="0" smtClean="0">
                <a:solidFill>
                  <a:srgbClr val="0066FF"/>
                </a:solidFill>
                <a:latin typeface="Monotype Corsiva" pitchFamily="66" charset="0"/>
              </a:rPr>
              <a:t>Зимой часто выпадает снег. Снежинки состоят из маленьких кристаллов льда. У каждой снежинки шесть лучей. Она образуется в воздухе из водяного пара.</a:t>
            </a:r>
          </a:p>
          <a:p>
            <a:pPr algn="ctr">
              <a:lnSpc>
                <a:spcPct val="90000"/>
              </a:lnSpc>
            </a:pPr>
            <a:endParaRPr lang="ru-RU" dirty="0" smtClean="0">
              <a:solidFill>
                <a:srgbClr val="0066FF"/>
              </a:solidFill>
              <a:latin typeface="Monotype Corsiva" pitchFamily="66" charset="0"/>
            </a:endParaRP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486513-F008-4085-97EC-21F7C60607B7}" type="slidenum">
              <a:rPr lang="uk-UA" smtClean="0"/>
              <a:t>11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13889928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66FF"/>
                </a:solidFill>
                <a:latin typeface="Monotype Corsiva" pitchFamily="66" charset="0"/>
              </a:rPr>
              <a:t>Лёд</a:t>
            </a:r>
          </a:p>
          <a:p>
            <a:pPr algn="ctr">
              <a:buFontTx/>
              <a:buNone/>
            </a:pPr>
            <a:r>
              <a:rPr lang="ru-RU" dirty="0" smtClean="0">
                <a:solidFill>
                  <a:srgbClr val="0066FF"/>
                </a:solidFill>
                <a:latin typeface="Monotype Corsiva" pitchFamily="66" charset="0"/>
              </a:rPr>
              <a:t>Лёд — это тоже вода. Вода в твёрдом состоянии. Когда осенью холодает, вода замерзает и превращается в лёд. </a:t>
            </a:r>
          </a:p>
          <a:p>
            <a:endParaRPr lang="ru-RU" dirty="0" smtClean="0">
              <a:solidFill>
                <a:srgbClr val="0066FF"/>
              </a:solidFill>
              <a:latin typeface="Monotype Corsiva" pitchFamily="66" charset="0"/>
            </a:endParaRP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486513-F008-4085-97EC-21F7C60607B7}" type="slidenum">
              <a:rPr lang="uk-UA" smtClean="0"/>
              <a:t>12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83765505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66FF"/>
                </a:solidFill>
                <a:latin typeface="Monotype Corsiva" pitchFamily="66" charset="0"/>
              </a:rPr>
              <a:t>Сосульки</a:t>
            </a:r>
          </a:p>
          <a:p>
            <a:pPr algn="ctr">
              <a:buFontTx/>
              <a:buNone/>
            </a:pPr>
            <a:r>
              <a:rPr lang="ru-RU" dirty="0" smtClean="0">
                <a:solidFill>
                  <a:srgbClr val="0066FF"/>
                </a:solidFill>
                <a:latin typeface="Monotype Corsiva" pitchFamily="66" charset="0"/>
              </a:rPr>
              <a:t>Когда зимой наступает оттепель, снег потихоньку тает. </a:t>
            </a:r>
            <a:br>
              <a:rPr lang="ru-RU" dirty="0" smtClean="0">
                <a:solidFill>
                  <a:srgbClr val="0066FF"/>
                </a:solidFill>
                <a:latin typeface="Monotype Corsiva" pitchFamily="66" charset="0"/>
              </a:rPr>
            </a:br>
            <a:r>
              <a:rPr lang="ru-RU" dirty="0" smtClean="0">
                <a:solidFill>
                  <a:srgbClr val="0066FF"/>
                </a:solidFill>
                <a:latin typeface="Monotype Corsiva" pitchFamily="66" charset="0"/>
              </a:rPr>
              <a:t>Капли воды, стекая с крыш, замерзают.</a:t>
            </a:r>
            <a:br>
              <a:rPr lang="ru-RU" dirty="0" smtClean="0">
                <a:solidFill>
                  <a:srgbClr val="0066FF"/>
                </a:solidFill>
                <a:latin typeface="Monotype Corsiva" pitchFamily="66" charset="0"/>
              </a:rPr>
            </a:br>
            <a:r>
              <a:rPr lang="ru-RU" dirty="0" smtClean="0">
                <a:solidFill>
                  <a:srgbClr val="0066FF"/>
                </a:solidFill>
                <a:latin typeface="Monotype Corsiva" pitchFamily="66" charset="0"/>
              </a:rPr>
              <a:t>На них натекают новые капли.</a:t>
            </a:r>
            <a:br>
              <a:rPr lang="ru-RU" dirty="0" smtClean="0">
                <a:solidFill>
                  <a:srgbClr val="0066FF"/>
                </a:solidFill>
                <a:latin typeface="Monotype Corsiva" pitchFamily="66" charset="0"/>
              </a:rPr>
            </a:br>
            <a:r>
              <a:rPr lang="ru-RU" dirty="0" smtClean="0">
                <a:solidFill>
                  <a:srgbClr val="0066FF"/>
                </a:solidFill>
                <a:latin typeface="Monotype Corsiva" pitchFamily="66" charset="0"/>
              </a:rPr>
              <a:t>Так растут сосульки.</a:t>
            </a:r>
            <a:r>
              <a:rPr lang="ru-RU" sz="1050" dirty="0" smtClean="0">
                <a:solidFill>
                  <a:srgbClr val="0066FF"/>
                </a:solidFill>
                <a:latin typeface="Monotype Corsiva" pitchFamily="66" charset="0"/>
              </a:rPr>
              <a:t> </a:t>
            </a:r>
          </a:p>
          <a:p>
            <a:endParaRPr lang="ru-RU" sz="1050" dirty="0" smtClean="0">
              <a:solidFill>
                <a:srgbClr val="0066FF"/>
              </a:solidFill>
              <a:latin typeface="Monotype Corsiva" pitchFamily="66" charset="0"/>
            </a:endParaRP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486513-F008-4085-97EC-21F7C60607B7}" type="slidenum">
              <a:rPr lang="uk-UA" smtClean="0"/>
              <a:t>13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14897800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66FF"/>
                </a:solidFill>
                <a:latin typeface="Monotype Corsiva" pitchFamily="66" charset="0"/>
              </a:rPr>
              <a:t>Иней</a:t>
            </a:r>
          </a:p>
          <a:p>
            <a:pPr algn="ctr">
              <a:buFontTx/>
              <a:buNone/>
            </a:pPr>
            <a:r>
              <a:rPr lang="ru-RU" dirty="0" smtClean="0">
                <a:solidFill>
                  <a:srgbClr val="0066FF"/>
                </a:solidFill>
                <a:latin typeface="Monotype Corsiva" pitchFamily="66" charset="0"/>
              </a:rPr>
              <a:t>Иней — это кристаллы льда, намёрзшие на траве, деревьях, почве... Иней образуется при резком охлаждении влажного воздуха.</a:t>
            </a:r>
            <a:r>
              <a:rPr lang="ru-RU" b="1" dirty="0" smtClean="0"/>
              <a:t> </a:t>
            </a:r>
          </a:p>
          <a:p>
            <a:endParaRPr lang="ru-RU" dirty="0" smtClean="0"/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486513-F008-4085-97EC-21F7C60607B7}" type="slidenum">
              <a:rPr lang="uk-UA" smtClean="0"/>
              <a:t>14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26091320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66FF"/>
                </a:solidFill>
                <a:latin typeface="Monotype Corsiva" pitchFamily="66" charset="0"/>
              </a:rPr>
              <a:t>Град</a:t>
            </a:r>
          </a:p>
          <a:p>
            <a:pPr algn="ctr">
              <a:lnSpc>
                <a:spcPct val="90000"/>
              </a:lnSpc>
              <a:buFontTx/>
              <a:buNone/>
            </a:pPr>
            <a:r>
              <a:rPr lang="ru-RU" dirty="0" smtClean="0">
                <a:solidFill>
                  <a:srgbClr val="0066FF"/>
                </a:solidFill>
                <a:latin typeface="Monotype Corsiva" pitchFamily="66" charset="0"/>
              </a:rPr>
              <a:t>Град является частичками льда шарообразной или неправильной формы  размером от миллиметра до нескольких сантиметров. 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486513-F008-4085-97EC-21F7C60607B7}" type="slidenum">
              <a:rPr lang="uk-UA" smtClean="0"/>
              <a:t>15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42301742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66FF"/>
                </a:solidFill>
                <a:latin typeface="Monotype Corsiva" pitchFamily="66" charset="0"/>
              </a:rPr>
              <a:t>Заключение</a:t>
            </a:r>
          </a:p>
          <a:p>
            <a:pPr algn="ctr">
              <a:buFontTx/>
              <a:buNone/>
            </a:pPr>
            <a:r>
              <a:rPr lang="ru-RU" sz="1200" dirty="0" smtClean="0">
                <a:solidFill>
                  <a:srgbClr val="0066FF"/>
                </a:solidFill>
                <a:latin typeface="Monotype Corsiva" pitchFamily="66" charset="0"/>
              </a:rPr>
              <a:t>В атмосфере нашей планеты вода находится в виде капель малого размера, в облаках и тумане, а также в виде пара. При конденсации выводится из атмосферы в виде атмосферных осадков (дождь, снег, град, роса). В совокупности жидкая водная оболочка Земли называется гидросферой. Вода является важнейшим веществом всех живых организмов на Земле. </a:t>
            </a:r>
            <a:r>
              <a:rPr lang="ru-RU" sz="1200" smtClean="0">
                <a:solidFill>
                  <a:srgbClr val="0066FF"/>
                </a:solidFill>
                <a:latin typeface="Monotype Corsiva" pitchFamily="66" charset="0"/>
              </a:rPr>
              <a:t>Предположительно, зарождение жизни на Земле произошло в водной среде. 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486513-F008-4085-97EC-21F7C60607B7}" type="slidenum">
              <a:rPr lang="uk-UA" smtClean="0"/>
              <a:t>16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5887059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2000" dirty="0" smtClean="0">
                <a:solidFill>
                  <a:srgbClr val="0066FF"/>
                </a:solidFill>
                <a:latin typeface="Monotype Corsiva" pitchFamily="66" charset="0"/>
              </a:rPr>
              <a:t> Болота</a:t>
            </a:r>
          </a:p>
          <a:p>
            <a:pPr algn="ctr">
              <a:buFontTx/>
              <a:buNone/>
            </a:pPr>
            <a:r>
              <a:rPr lang="ru-RU" dirty="0" smtClean="0">
                <a:solidFill>
                  <a:srgbClr val="0066FF"/>
                </a:solidFill>
                <a:latin typeface="Monotype Corsiva" pitchFamily="66" charset="0"/>
              </a:rPr>
              <a:t>Болота — огромные хранилища воды.</a:t>
            </a:r>
            <a:br>
              <a:rPr lang="ru-RU" dirty="0" smtClean="0">
                <a:solidFill>
                  <a:srgbClr val="0066FF"/>
                </a:solidFill>
                <a:latin typeface="Monotype Corsiva" pitchFamily="66" charset="0"/>
              </a:rPr>
            </a:br>
            <a:r>
              <a:rPr lang="ru-RU" dirty="0" smtClean="0">
                <a:solidFill>
                  <a:srgbClr val="0066FF"/>
                </a:solidFill>
                <a:latin typeface="Monotype Corsiva" pitchFamily="66" charset="0"/>
              </a:rPr>
              <a:t>Эта вода обеспечивает растения леса и луга жарким засушливым летом.</a:t>
            </a:r>
            <a:br>
              <a:rPr lang="ru-RU" dirty="0" smtClean="0">
                <a:solidFill>
                  <a:srgbClr val="0066FF"/>
                </a:solidFill>
                <a:latin typeface="Monotype Corsiva" pitchFamily="66" charset="0"/>
              </a:rPr>
            </a:br>
            <a:r>
              <a:rPr lang="ru-RU" dirty="0" smtClean="0">
                <a:solidFill>
                  <a:srgbClr val="0066FF"/>
                </a:solidFill>
                <a:latin typeface="Monotype Corsiva" pitchFamily="66" charset="0"/>
              </a:rPr>
              <a:t>Множество маленьких ручейков вытекает из болота.</a:t>
            </a:r>
            <a:endParaRPr lang="ru-RU" dirty="0">
              <a:solidFill>
                <a:srgbClr val="0066FF"/>
              </a:solidFill>
              <a:latin typeface="Monotype Corsiva" pitchFamily="66" charset="0"/>
            </a:endParaRPr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486513-F008-4085-97EC-21F7C60607B7}" type="slidenum">
              <a:rPr lang="uk-UA" smtClean="0"/>
              <a:t>3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33770757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66FF"/>
                </a:solidFill>
                <a:latin typeface="Monotype Corsiva" pitchFamily="66" charset="0"/>
              </a:rPr>
              <a:t>Подземные воды</a:t>
            </a:r>
          </a:p>
          <a:p>
            <a:pPr algn="ctr">
              <a:buFontTx/>
              <a:buNone/>
            </a:pPr>
            <a:r>
              <a:rPr lang="ru-RU" dirty="0" smtClean="0">
                <a:solidFill>
                  <a:srgbClr val="0066FF"/>
                </a:solidFill>
                <a:latin typeface="Monotype Corsiva" pitchFamily="66" charset="0"/>
              </a:rPr>
              <a:t>Вода, просачиваясь в почву, образует подземные ручьи, озёра, реки.</a:t>
            </a:r>
            <a:br>
              <a:rPr lang="ru-RU" dirty="0" smtClean="0">
                <a:solidFill>
                  <a:srgbClr val="0066FF"/>
                </a:solidFill>
                <a:latin typeface="Monotype Corsiva" pitchFamily="66" charset="0"/>
              </a:rPr>
            </a:br>
            <a:r>
              <a:rPr lang="ru-RU" dirty="0" smtClean="0">
                <a:solidFill>
                  <a:srgbClr val="0066FF"/>
                </a:solidFill>
                <a:latin typeface="Monotype Corsiva" pitchFamily="66" charset="0"/>
              </a:rPr>
              <a:t>Иногда они вырываются на поверхность земли.</a:t>
            </a:r>
          </a:p>
          <a:p>
            <a:endParaRPr lang="ru-RU" dirty="0" smtClean="0">
              <a:solidFill>
                <a:srgbClr val="0066FF"/>
              </a:solidFill>
              <a:latin typeface="Monotype Corsiva" pitchFamily="66" charset="0"/>
            </a:endParaRP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486513-F008-4085-97EC-21F7C60607B7}" type="slidenum">
              <a:rPr lang="uk-UA" smtClean="0"/>
              <a:t>4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8004168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66FF"/>
                </a:solidFill>
                <a:latin typeface="Monotype Corsiva" pitchFamily="66" charset="0"/>
              </a:rPr>
              <a:t>Дождь</a:t>
            </a:r>
          </a:p>
          <a:p>
            <a:pPr algn="ctr">
              <a:buFontTx/>
              <a:buNone/>
            </a:pPr>
            <a:r>
              <a:rPr lang="ru-RU" dirty="0" smtClean="0">
                <a:solidFill>
                  <a:srgbClr val="0066FF"/>
                </a:solidFill>
                <a:latin typeface="Monotype Corsiva" pitchFamily="66" charset="0"/>
              </a:rPr>
              <a:t>Весной, летом и осенью идут дожди. Растениям и грибам очень нужна эта вода.</a:t>
            </a:r>
            <a:br>
              <a:rPr lang="ru-RU" dirty="0" smtClean="0">
                <a:solidFill>
                  <a:srgbClr val="0066FF"/>
                </a:solidFill>
                <a:latin typeface="Monotype Corsiva" pitchFamily="66" charset="0"/>
              </a:rPr>
            </a:br>
            <a:r>
              <a:rPr lang="ru-RU" dirty="0" smtClean="0">
                <a:solidFill>
                  <a:srgbClr val="0066FF"/>
                </a:solidFill>
                <a:latin typeface="Monotype Corsiva" pitchFamily="66" charset="0"/>
              </a:rPr>
              <a:t>Если дожди идут часто, то лето называют дождливым. Если редко — засушливым.</a:t>
            </a:r>
          </a:p>
          <a:p>
            <a:endParaRPr lang="ru-RU" dirty="0" smtClean="0">
              <a:solidFill>
                <a:srgbClr val="0066FF"/>
              </a:solidFill>
              <a:latin typeface="Monotype Corsiva" pitchFamily="66" charset="0"/>
            </a:endParaRP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486513-F008-4085-97EC-21F7C60607B7}" type="slidenum">
              <a:rPr lang="uk-UA" smtClean="0"/>
              <a:t>5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025622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66FF"/>
                </a:solidFill>
                <a:latin typeface="Monotype Corsiva" pitchFamily="66" charset="0"/>
              </a:rPr>
              <a:t>Роса</a:t>
            </a:r>
            <a:endParaRPr lang="ru-RU" dirty="0">
              <a:solidFill>
                <a:srgbClr val="0066FF"/>
              </a:solidFill>
              <a:latin typeface="Monotype Corsiva" pitchFamily="66" charset="0"/>
            </a:endParaRPr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486513-F008-4085-97EC-21F7C60607B7}" type="slidenum">
              <a:rPr lang="uk-UA" smtClean="0"/>
              <a:t>6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5825653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b="1" i="1" u="sng" dirty="0" smtClean="0">
                <a:solidFill>
                  <a:srgbClr val="0066FF"/>
                </a:solidFill>
                <a:latin typeface="Monotype Corsiva" pitchFamily="66" charset="0"/>
              </a:rPr>
              <a:t>Газообразное</a:t>
            </a:r>
            <a:r>
              <a:rPr lang="ru-RU" sz="1200" dirty="0" smtClean="0">
                <a:solidFill>
                  <a:srgbClr val="0066FF"/>
                </a:solidFill>
                <a:latin typeface="Monotype Corsiva" pitchFamily="66" charset="0"/>
              </a:rPr>
              <a:t/>
            </a:r>
            <a:br>
              <a:rPr lang="ru-RU" sz="1200" dirty="0" smtClean="0">
                <a:solidFill>
                  <a:srgbClr val="0066FF"/>
                </a:solidFill>
                <a:latin typeface="Monotype Corsiva" pitchFamily="66" charset="0"/>
              </a:rPr>
            </a:br>
            <a:r>
              <a:rPr lang="ru-RU" sz="1100" dirty="0" smtClean="0">
                <a:solidFill>
                  <a:srgbClr val="0066FF"/>
                </a:solidFill>
                <a:latin typeface="Monotype Corsiva" pitchFamily="66" charset="0"/>
              </a:rPr>
              <a:t>Испарение</a:t>
            </a:r>
            <a:endParaRPr lang="ru-RU" sz="1100" dirty="0">
              <a:solidFill>
                <a:srgbClr val="0066FF"/>
              </a:solidFill>
              <a:latin typeface="Monotype Corsiva" pitchFamily="66" charset="0"/>
            </a:endParaRPr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486513-F008-4085-97EC-21F7C60607B7}" type="slidenum">
              <a:rPr lang="uk-UA" smtClean="0"/>
              <a:t>7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44460372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66FF"/>
                </a:solidFill>
                <a:latin typeface="Monotype Corsiva" pitchFamily="66" charset="0"/>
              </a:rPr>
              <a:t>Туман</a:t>
            </a:r>
          </a:p>
          <a:p>
            <a:pPr algn="ctr">
              <a:buFontTx/>
              <a:buNone/>
            </a:pPr>
            <a:r>
              <a:rPr lang="ru-RU" sz="1200" dirty="0" smtClean="0">
                <a:solidFill>
                  <a:srgbClr val="0066FF"/>
                </a:solidFill>
                <a:latin typeface="Monotype Corsiva" pitchFamily="66" charset="0"/>
              </a:rPr>
              <a:t>Если воздух влажный, в нём много водяного пара, то при похолодании случается туман. На холоде частицы воды оседают на пылинках воздуха. Сливаясь, они образуют капли. Маленькие капли воды висят в воздухе — мы видим туман.</a:t>
            </a:r>
          </a:p>
          <a:p>
            <a:endParaRPr lang="ru-RU" sz="1200" dirty="0">
              <a:solidFill>
                <a:srgbClr val="0066FF"/>
              </a:solidFill>
              <a:latin typeface="Monotype Corsiva" pitchFamily="66" charset="0"/>
            </a:endParaRPr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486513-F008-4085-97EC-21F7C60607B7}" type="slidenum">
              <a:rPr lang="uk-UA" smtClean="0"/>
              <a:t>8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9991674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66FF"/>
                </a:solidFill>
                <a:latin typeface="Monotype Corsiva" pitchFamily="66" charset="0"/>
              </a:rPr>
              <a:t>Облака</a:t>
            </a:r>
          </a:p>
          <a:p>
            <a:pPr algn="ctr">
              <a:buFontTx/>
              <a:buNone/>
            </a:pPr>
            <a:r>
              <a:rPr lang="ru-RU" sz="1200" dirty="0" smtClean="0">
                <a:solidFill>
                  <a:srgbClr val="0066FF"/>
                </a:solidFill>
                <a:latin typeface="Monotype Corsiva" pitchFamily="66" charset="0"/>
              </a:rPr>
              <a:t>Невидимый водяной пар превращается в воздухе в облака. Это происходит, когда он поднимается всё выше вверх, туда, где достаточно холодно. Частицы воды, сливаясь, образуют капельки. Облако — это множество маленьких капель воды.</a:t>
            </a:r>
          </a:p>
          <a:p>
            <a:endParaRPr lang="ru-RU" sz="1100" dirty="0" smtClean="0">
              <a:solidFill>
                <a:srgbClr val="0066FF"/>
              </a:solidFill>
              <a:latin typeface="Monotype Corsiva" pitchFamily="66" charset="0"/>
            </a:endParaRP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486513-F008-4085-97EC-21F7C60607B7}" type="slidenum">
              <a:rPr lang="uk-UA" smtClean="0"/>
              <a:t>9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00715571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66FF"/>
                </a:solidFill>
                <a:latin typeface="Monotype Corsiva" pitchFamily="66" charset="0"/>
              </a:rPr>
              <a:t>Узоры на стекле</a:t>
            </a:r>
          </a:p>
          <a:p>
            <a:pPr algn="ctr">
              <a:lnSpc>
                <a:spcPct val="90000"/>
              </a:lnSpc>
              <a:buFontTx/>
              <a:buNone/>
            </a:pPr>
            <a:r>
              <a:rPr lang="ru-RU" sz="1200" dirty="0" smtClean="0">
                <a:solidFill>
                  <a:srgbClr val="0066FF"/>
                </a:solidFill>
                <a:latin typeface="Monotype Corsiva" pitchFamily="66" charset="0"/>
              </a:rPr>
              <a:t>Эти волшебные узоры на стекле появились из-за водяного пара, который позже замерз.</a:t>
            </a:r>
          </a:p>
          <a:p>
            <a:pPr>
              <a:lnSpc>
                <a:spcPct val="90000"/>
              </a:lnSpc>
            </a:pPr>
            <a:endParaRPr lang="ru-RU" sz="1200" dirty="0" smtClean="0"/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486513-F008-4085-97EC-21F7C60607B7}" type="slidenum">
              <a:rPr lang="uk-UA" smtClean="0"/>
              <a:t>10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8825844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60C33AB-7D97-4FAE-A01B-8AD4269203D9}" type="slidenum">
              <a:rPr lang="ru-RU"/>
              <a:pPr/>
              <a:t>‹№›</a:t>
            </a:fld>
            <a:endParaRPr lang="ru-RU"/>
          </a:p>
        </p:txBody>
      </p:sp>
    </p:spTree>
  </p:cSld>
  <p:clrMapOvr>
    <a:masterClrMapping/>
  </p:clrMapOvr>
  <p:transition spd="slow">
    <p:blinds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AC53F5-26C1-46C5-A020-398B2569AECF}" type="slidenum">
              <a:rPr lang="ru-RU"/>
              <a:pPr/>
              <a:t>‹№›</a:t>
            </a:fld>
            <a:endParaRPr lang="ru-RU"/>
          </a:p>
        </p:txBody>
      </p:sp>
    </p:spTree>
  </p:cSld>
  <p:clrMapOvr>
    <a:masterClrMapping/>
  </p:clrMapOvr>
  <p:transition spd="slow">
    <p:blinds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1094D8C-1176-4157-9873-B11CBE0152E6}" type="slidenum">
              <a:rPr lang="ru-RU"/>
              <a:pPr/>
              <a:t>‹№›</a:t>
            </a:fld>
            <a:endParaRPr lang="ru-RU"/>
          </a:p>
        </p:txBody>
      </p:sp>
    </p:spTree>
  </p:cSld>
  <p:clrMapOvr>
    <a:masterClrMapping/>
  </p:clrMapOvr>
  <p:transition spd="slow">
    <p:blinds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967F3BD6-63D6-48D0-9A09-320ABB7609A8}" type="slidenum">
              <a:rPr lang="ru-RU"/>
              <a:pPr/>
              <a:t>‹№›</a:t>
            </a:fld>
            <a:endParaRPr lang="ru-RU"/>
          </a:p>
        </p:txBody>
      </p:sp>
    </p:spTree>
  </p:cSld>
  <p:clrMapOvr>
    <a:masterClrMapping/>
  </p:clrMapOvr>
  <p:transition spd="slow">
    <p:blinds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40EBD21-99E9-4338-BB94-8A4DB795BCE7}" type="slidenum">
              <a:rPr lang="ru-RU"/>
              <a:pPr/>
              <a:t>‹№›</a:t>
            </a:fld>
            <a:endParaRPr lang="ru-RU"/>
          </a:p>
        </p:txBody>
      </p:sp>
    </p:spTree>
  </p:cSld>
  <p:clrMapOvr>
    <a:masterClrMapping/>
  </p:clrMapOvr>
  <p:transition spd="slow">
    <p:blinds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5E5F3EE-6166-4139-80DD-4D386A6A2435}" type="slidenum">
              <a:rPr lang="ru-RU"/>
              <a:pPr/>
              <a:t>‹№›</a:t>
            </a:fld>
            <a:endParaRPr lang="ru-RU"/>
          </a:p>
        </p:txBody>
      </p:sp>
    </p:spTree>
  </p:cSld>
  <p:clrMapOvr>
    <a:masterClrMapping/>
  </p:clrMapOvr>
  <p:transition spd="slow">
    <p:blinds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E1306D-5856-4812-8CE7-A14D21AD4866}" type="slidenum">
              <a:rPr lang="ru-RU"/>
              <a:pPr/>
              <a:t>‹№›</a:t>
            </a:fld>
            <a:endParaRPr lang="ru-RU"/>
          </a:p>
        </p:txBody>
      </p:sp>
    </p:spTree>
  </p:cSld>
  <p:clrMapOvr>
    <a:masterClrMapping/>
  </p:clrMapOvr>
  <p:transition spd="slow">
    <p:blinds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9947026-BA59-4AE4-9847-59F775411F00}" type="slidenum">
              <a:rPr lang="ru-RU"/>
              <a:pPr/>
              <a:t>‹№›</a:t>
            </a:fld>
            <a:endParaRPr lang="ru-RU"/>
          </a:p>
        </p:txBody>
      </p:sp>
    </p:spTree>
  </p:cSld>
  <p:clrMapOvr>
    <a:masterClrMapping/>
  </p:clrMapOvr>
  <p:transition spd="slow">
    <p:blinds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1E2252B-706F-4011-A4E6-6702BE8C2DD9}" type="slidenum">
              <a:rPr lang="ru-RU"/>
              <a:pPr/>
              <a:t>‹№›</a:t>
            </a:fld>
            <a:endParaRPr lang="ru-RU"/>
          </a:p>
        </p:txBody>
      </p:sp>
    </p:spTree>
  </p:cSld>
  <p:clrMapOvr>
    <a:masterClrMapping/>
  </p:clrMapOvr>
  <p:transition spd="slow">
    <p:blinds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0DB058F-EBB3-4D9D-ADAD-D4A5FE7EBC65}" type="slidenum">
              <a:rPr lang="ru-RU"/>
              <a:pPr/>
              <a:t>‹№›</a:t>
            </a:fld>
            <a:endParaRPr lang="ru-RU"/>
          </a:p>
        </p:txBody>
      </p:sp>
    </p:spTree>
  </p:cSld>
  <p:clrMapOvr>
    <a:masterClrMapping/>
  </p:clrMapOvr>
  <p:transition spd="slow">
    <p:blinds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8C8BEFA-B7F4-4778-BFC3-A153306236B5}" type="slidenum">
              <a:rPr lang="ru-RU"/>
              <a:pPr/>
              <a:t>‹№›</a:t>
            </a:fld>
            <a:endParaRPr lang="ru-RU"/>
          </a:p>
        </p:txBody>
      </p:sp>
    </p:spTree>
  </p:cSld>
  <p:clrMapOvr>
    <a:masterClrMapping/>
  </p:clrMapOvr>
  <p:transition spd="slow">
    <p:blinds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8ADA98D-777C-4DE6-A960-978072BE262A}" type="slidenum">
              <a:rPr lang="ru-RU"/>
              <a:pPr/>
              <a:t>‹№›</a:t>
            </a:fld>
            <a:endParaRPr lang="ru-RU"/>
          </a:p>
        </p:txBody>
      </p:sp>
    </p:spTree>
  </p:cSld>
  <p:clrMapOvr>
    <a:masterClrMapping/>
  </p:clrMapOvr>
  <p:transition spd="slow">
    <p:blinds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effectLst/>
              </a:defRPr>
            </a:lvl1pPr>
          </a:lstStyle>
          <a:p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effectLst/>
              </a:defRPr>
            </a:lvl1pPr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effectLst/>
              </a:defRPr>
            </a:lvl1pPr>
          </a:lstStyle>
          <a:p>
            <a:fld id="{5C0A2B13-C9D7-4972-9143-01DDCFE8950C}" type="slidenum">
              <a:rPr lang="ru-RU"/>
              <a:pPr/>
              <a:t>‹№›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 spd="slow"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6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500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4" dur="500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6" grpId="0"/>
      <p:bldP spid="1027" grpId="0" build="p">
        <p:tmplLst>
          <p:tmpl lvl="1">
            <p:tnLst>
              <p:par>
                <p:cTn presetID="14" presetClass="entr" presetSubtype="1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1027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14" presetClass="entr" presetSubtype="1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1027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14" presetClass="entr" presetSubtype="1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1027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14" presetClass="entr" presetSubtype="1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1027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14" presetClass="entr" presetSubtype="1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randombar(horizontal)">
                      <p:cBhvr>
                        <p:cTn dur="500"/>
                        <p:tgtEl>
                          <p:spTgt spid="1027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hf sldNum="0" hdr="0" dt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audio" Target="../media/audio3.wav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w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57252" y="5715016"/>
            <a:ext cx="8486748" cy="1142984"/>
          </a:xfrm>
        </p:spPr>
        <p:txBody>
          <a:bodyPr/>
          <a:lstStyle/>
          <a:p>
            <a:r>
              <a:rPr lang="ru-RU" sz="6000" dirty="0" smtClean="0">
                <a:solidFill>
                  <a:srgbClr val="00B050"/>
                </a:solidFill>
                <a:latin typeface="Monotype Corsiva" pitchFamily="66" charset="0"/>
              </a:rPr>
              <a:t>Круговорот воды в природе</a:t>
            </a:r>
            <a:endParaRPr lang="ru-RU" sz="6000" dirty="0">
              <a:solidFill>
                <a:srgbClr val="00B050"/>
              </a:solidFill>
            </a:endParaRPr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95513" y="476250"/>
            <a:ext cx="4392612" cy="3746500"/>
          </a:xfrm>
          <a:prstGeom prst="rect">
            <a:avLst/>
          </a:prstGeom>
          <a:noFill/>
          <a:ln w="85725" cmpd="tri">
            <a:solidFill>
              <a:srgbClr val="0066FF"/>
            </a:solidFill>
            <a:miter lim="800000"/>
            <a:headEnd/>
            <a:tailEnd/>
          </a:ln>
          <a:effectLst/>
        </p:spPr>
      </p:pic>
      <p:pic>
        <p:nvPicPr>
          <p:cNvPr id="21506" name="Picture 2" descr="C:\Documents and Settings\Admin\Рабочий стол\Безымянный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5929329"/>
          </a:xfrm>
          <a:prstGeom prst="rect">
            <a:avLst/>
          </a:prstGeom>
          <a:noFill/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slow"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rgbClr val="0066FF"/>
                </a:solidFill>
                <a:latin typeface="Monotype Corsiva" pitchFamily="66" charset="0"/>
              </a:rPr>
              <a:t>Узоры на стекле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750" y="5516563"/>
            <a:ext cx="8229600" cy="1108075"/>
          </a:xfrm>
        </p:spPr>
        <p:txBody>
          <a:bodyPr/>
          <a:lstStyle/>
          <a:p>
            <a:pPr algn="ctr">
              <a:lnSpc>
                <a:spcPct val="90000"/>
              </a:lnSpc>
              <a:buFontTx/>
              <a:buNone/>
            </a:pPr>
            <a:r>
              <a:rPr lang="ru-RU" sz="3600" dirty="0">
                <a:solidFill>
                  <a:srgbClr val="0066FF"/>
                </a:solidFill>
                <a:latin typeface="Monotype Corsiva" pitchFamily="66" charset="0"/>
              </a:rPr>
              <a:t>Эти волшебные узоры на стекле появились из-за водяного пара, который позже замерз.</a:t>
            </a:r>
          </a:p>
          <a:p>
            <a:pPr>
              <a:lnSpc>
                <a:spcPct val="90000"/>
              </a:lnSpc>
            </a:pPr>
            <a:endParaRPr lang="ru-RU" sz="3600" dirty="0"/>
          </a:p>
        </p:txBody>
      </p:sp>
      <p:pic>
        <p:nvPicPr>
          <p:cNvPr id="13316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8313" y="2598738"/>
            <a:ext cx="3887787" cy="2671762"/>
          </a:xfrm>
          <a:prstGeom prst="rect">
            <a:avLst/>
          </a:prstGeom>
          <a:noFill/>
          <a:ln w="85725" cmpd="tri">
            <a:solidFill>
              <a:srgbClr val="0066FF"/>
            </a:solidFill>
            <a:miter lim="800000"/>
            <a:headEnd/>
            <a:tailEnd/>
          </a:ln>
          <a:effectLst/>
        </p:spPr>
      </p:pic>
      <p:pic>
        <p:nvPicPr>
          <p:cNvPr id="13317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3438" y="1341438"/>
            <a:ext cx="4170362" cy="2867025"/>
          </a:xfrm>
          <a:prstGeom prst="rect">
            <a:avLst/>
          </a:prstGeom>
          <a:noFill/>
          <a:ln w="85725" cmpd="tri">
            <a:solidFill>
              <a:srgbClr val="0066FF"/>
            </a:solidFill>
            <a:miter lim="800000"/>
            <a:headEnd/>
            <a:tailEnd/>
          </a:ln>
          <a:effectLst/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slow"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133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b="1" u="sng" dirty="0">
                <a:solidFill>
                  <a:srgbClr val="0066FF"/>
                </a:solidFill>
                <a:latin typeface="Monotype Corsiva" pitchFamily="66" charset="0"/>
              </a:rPr>
              <a:t>Твердое</a:t>
            </a:r>
            <a:br>
              <a:rPr lang="ru-RU" b="1" u="sng" dirty="0">
                <a:solidFill>
                  <a:srgbClr val="0066FF"/>
                </a:solidFill>
                <a:latin typeface="Monotype Corsiva" pitchFamily="66" charset="0"/>
              </a:rPr>
            </a:br>
            <a:r>
              <a:rPr lang="ru-RU" dirty="0">
                <a:solidFill>
                  <a:srgbClr val="0066FF"/>
                </a:solidFill>
                <a:latin typeface="Monotype Corsiva" pitchFamily="66" charset="0"/>
              </a:rPr>
              <a:t>Снег</a:t>
            </a:r>
            <a:endParaRPr lang="ru-RU" b="1" u="sng" dirty="0">
              <a:solidFill>
                <a:srgbClr val="0066FF"/>
              </a:solidFill>
              <a:latin typeface="Monotype Corsiva" pitchFamily="66" charset="0"/>
            </a:endParaRP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750" y="4581525"/>
            <a:ext cx="8229600" cy="1973263"/>
          </a:xfrm>
        </p:spPr>
        <p:txBody>
          <a:bodyPr/>
          <a:lstStyle/>
          <a:p>
            <a:pPr algn="ctr">
              <a:lnSpc>
                <a:spcPct val="90000"/>
              </a:lnSpc>
              <a:buFontTx/>
              <a:buNone/>
            </a:pPr>
            <a:r>
              <a:rPr lang="ru-RU" dirty="0">
                <a:solidFill>
                  <a:srgbClr val="0066FF"/>
                </a:solidFill>
                <a:latin typeface="Monotype Corsiva" pitchFamily="66" charset="0"/>
              </a:rPr>
              <a:t>Зимой часто выпадает снег. Снежинки состоят из маленьких кристаллов льда. У каждой снежинки шесть лучей. Она образуется в воздухе из водяного пара.</a:t>
            </a:r>
          </a:p>
          <a:p>
            <a:pPr algn="ctr">
              <a:lnSpc>
                <a:spcPct val="90000"/>
              </a:lnSpc>
            </a:pPr>
            <a:endParaRPr lang="ru-RU" dirty="0">
              <a:solidFill>
                <a:srgbClr val="0066FF"/>
              </a:solidFill>
              <a:latin typeface="Monotype Corsiva" pitchFamily="66" charset="0"/>
            </a:endParaRPr>
          </a:p>
        </p:txBody>
      </p:sp>
      <p:pic>
        <p:nvPicPr>
          <p:cNvPr id="14340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76375" y="1484313"/>
            <a:ext cx="5832475" cy="3024187"/>
          </a:xfrm>
          <a:prstGeom prst="rect">
            <a:avLst/>
          </a:prstGeom>
          <a:noFill/>
          <a:ln w="85725" cmpd="tri">
            <a:solidFill>
              <a:srgbClr val="0066FF"/>
            </a:solidFill>
            <a:miter lim="800000"/>
            <a:headEnd/>
            <a:tailEnd/>
          </a:ln>
          <a:effectLst/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slow"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4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rgbClr val="0066FF"/>
                </a:solidFill>
                <a:latin typeface="Monotype Corsiva" pitchFamily="66" charset="0"/>
              </a:rPr>
              <a:t>Лёд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5013325"/>
            <a:ext cx="8229600" cy="1612900"/>
          </a:xfrm>
        </p:spPr>
        <p:txBody>
          <a:bodyPr/>
          <a:lstStyle/>
          <a:p>
            <a:pPr algn="ctr">
              <a:buFontTx/>
              <a:buNone/>
            </a:pPr>
            <a:r>
              <a:rPr lang="ru-RU" dirty="0">
                <a:solidFill>
                  <a:srgbClr val="0066FF"/>
                </a:solidFill>
                <a:latin typeface="Monotype Corsiva" pitchFamily="66" charset="0"/>
              </a:rPr>
              <a:t>Лёд — это тоже вода. Вода в твёрдом состоянии. Когда осенью холодает, вода замерзает и превращается в лёд. </a:t>
            </a:r>
          </a:p>
          <a:p>
            <a:endParaRPr lang="ru-RU" dirty="0">
              <a:solidFill>
                <a:srgbClr val="0066FF"/>
              </a:solidFill>
              <a:latin typeface="Monotype Corsiva" pitchFamily="66" charset="0"/>
            </a:endParaRPr>
          </a:p>
        </p:txBody>
      </p:sp>
      <p:pic>
        <p:nvPicPr>
          <p:cNvPr id="15364" name="Picture 4"/>
          <p:cNvPicPr>
            <a:picLocks noChangeArrowheads="1"/>
          </p:cNvPicPr>
          <p:nvPr/>
        </p:nvPicPr>
        <p:blipFill>
          <a:blip r:embed="rId4" cstate="print"/>
          <a:srcRect t="35019"/>
          <a:stretch>
            <a:fillRect/>
          </a:stretch>
        </p:blipFill>
        <p:spPr bwMode="auto">
          <a:xfrm>
            <a:off x="684213" y="1484313"/>
            <a:ext cx="7786687" cy="3390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slow"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9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1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2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3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4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rgbClr val="0066FF"/>
                </a:solidFill>
                <a:latin typeface="Monotype Corsiva" pitchFamily="66" charset="0"/>
              </a:rPr>
              <a:t>Сосульки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292725" y="1268413"/>
            <a:ext cx="3694113" cy="5400675"/>
          </a:xfrm>
        </p:spPr>
        <p:txBody>
          <a:bodyPr/>
          <a:lstStyle/>
          <a:p>
            <a:pPr algn="ctr">
              <a:buFontTx/>
              <a:buNone/>
            </a:pPr>
            <a:r>
              <a:rPr lang="ru-RU" dirty="0">
                <a:solidFill>
                  <a:srgbClr val="0066FF"/>
                </a:solidFill>
                <a:latin typeface="Monotype Corsiva" pitchFamily="66" charset="0"/>
              </a:rPr>
              <a:t>Когда зимой наступает оттепель, снег потихоньку тает. </a:t>
            </a:r>
            <a:br>
              <a:rPr lang="ru-RU" dirty="0">
                <a:solidFill>
                  <a:srgbClr val="0066FF"/>
                </a:solidFill>
                <a:latin typeface="Monotype Corsiva" pitchFamily="66" charset="0"/>
              </a:rPr>
            </a:br>
            <a:r>
              <a:rPr lang="ru-RU" dirty="0">
                <a:solidFill>
                  <a:srgbClr val="0066FF"/>
                </a:solidFill>
                <a:latin typeface="Monotype Corsiva" pitchFamily="66" charset="0"/>
              </a:rPr>
              <a:t>Капли воды, стекая с крыш, замерзают.</a:t>
            </a:r>
            <a:br>
              <a:rPr lang="ru-RU" dirty="0">
                <a:solidFill>
                  <a:srgbClr val="0066FF"/>
                </a:solidFill>
                <a:latin typeface="Monotype Corsiva" pitchFamily="66" charset="0"/>
              </a:rPr>
            </a:br>
            <a:r>
              <a:rPr lang="ru-RU" dirty="0">
                <a:solidFill>
                  <a:srgbClr val="0066FF"/>
                </a:solidFill>
                <a:latin typeface="Monotype Corsiva" pitchFamily="66" charset="0"/>
              </a:rPr>
              <a:t>На них натекают новые капли.</a:t>
            </a:r>
            <a:br>
              <a:rPr lang="ru-RU" dirty="0">
                <a:solidFill>
                  <a:srgbClr val="0066FF"/>
                </a:solidFill>
                <a:latin typeface="Monotype Corsiva" pitchFamily="66" charset="0"/>
              </a:rPr>
            </a:br>
            <a:r>
              <a:rPr lang="ru-RU" dirty="0">
                <a:solidFill>
                  <a:srgbClr val="0066FF"/>
                </a:solidFill>
                <a:latin typeface="Monotype Corsiva" pitchFamily="66" charset="0"/>
              </a:rPr>
              <a:t>Так растут сосульки.</a:t>
            </a:r>
            <a:r>
              <a:rPr lang="ru-RU" sz="2400" dirty="0">
                <a:solidFill>
                  <a:srgbClr val="0066FF"/>
                </a:solidFill>
                <a:latin typeface="Monotype Corsiva" pitchFamily="66" charset="0"/>
              </a:rPr>
              <a:t> </a:t>
            </a:r>
          </a:p>
          <a:p>
            <a:endParaRPr lang="ru-RU" sz="2400" dirty="0">
              <a:solidFill>
                <a:srgbClr val="0066FF"/>
              </a:solidFill>
              <a:latin typeface="Monotype Corsiva" pitchFamily="66" charset="0"/>
            </a:endParaRPr>
          </a:p>
        </p:txBody>
      </p:sp>
      <p:pic>
        <p:nvPicPr>
          <p:cNvPr id="1638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1550" y="1412875"/>
            <a:ext cx="3889375" cy="4895850"/>
          </a:xfrm>
          <a:prstGeom prst="rect">
            <a:avLst/>
          </a:prstGeom>
          <a:noFill/>
          <a:ln w="73025" cmpd="tri">
            <a:solidFill>
              <a:srgbClr val="0066FF"/>
            </a:solidFill>
            <a:miter lim="800000"/>
            <a:headEnd/>
            <a:tailEnd/>
          </a:ln>
          <a:effectLst/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slow"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6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rgbClr val="0066FF"/>
                </a:solidFill>
                <a:latin typeface="Monotype Corsiva" pitchFamily="66" charset="0"/>
              </a:rPr>
              <a:t>Иней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750" y="4941888"/>
            <a:ext cx="8229600" cy="1684337"/>
          </a:xfrm>
        </p:spPr>
        <p:txBody>
          <a:bodyPr/>
          <a:lstStyle/>
          <a:p>
            <a:pPr algn="ctr">
              <a:buFontTx/>
              <a:buNone/>
            </a:pPr>
            <a:r>
              <a:rPr lang="ru-RU" dirty="0">
                <a:solidFill>
                  <a:srgbClr val="0066FF"/>
                </a:solidFill>
                <a:latin typeface="Monotype Corsiva" pitchFamily="66" charset="0"/>
              </a:rPr>
              <a:t>Иней — это кристаллы льда, намёрзшие на траве, деревьях, почве... Иней образуется при резком охлаждении влажного воздуха.</a:t>
            </a:r>
            <a:r>
              <a:rPr lang="ru-RU" b="1" dirty="0"/>
              <a:t> </a:t>
            </a:r>
          </a:p>
          <a:p>
            <a:endParaRPr lang="ru-RU" dirty="0"/>
          </a:p>
        </p:txBody>
      </p:sp>
      <p:pic>
        <p:nvPicPr>
          <p:cNvPr id="17412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76375" y="1125538"/>
            <a:ext cx="6191250" cy="3816350"/>
          </a:xfrm>
          <a:prstGeom prst="rect">
            <a:avLst/>
          </a:prstGeom>
          <a:noFill/>
          <a:ln w="85725" cmpd="tri">
            <a:solidFill>
              <a:srgbClr val="0066FF"/>
            </a:solidFill>
            <a:miter lim="800000"/>
            <a:headEnd/>
            <a:tailEnd/>
          </a:ln>
          <a:effectLst/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slow"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7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rgbClr val="0066FF"/>
                </a:solidFill>
                <a:latin typeface="Monotype Corsiva" pitchFamily="66" charset="0"/>
              </a:rPr>
              <a:t>Град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55650" y="5084763"/>
            <a:ext cx="8229600" cy="1541462"/>
          </a:xfrm>
        </p:spPr>
        <p:txBody>
          <a:bodyPr/>
          <a:lstStyle/>
          <a:p>
            <a:pPr algn="ctr">
              <a:lnSpc>
                <a:spcPct val="90000"/>
              </a:lnSpc>
              <a:buFontTx/>
              <a:buNone/>
            </a:pPr>
            <a:r>
              <a:rPr lang="ru-RU" dirty="0">
                <a:solidFill>
                  <a:srgbClr val="0066FF"/>
                </a:solidFill>
                <a:latin typeface="Monotype Corsiva" pitchFamily="66" charset="0"/>
              </a:rPr>
              <a:t>Град является частичками льда шарообразной или неправильной формы  размером от миллиметра до нескольких сантиметров. </a:t>
            </a:r>
          </a:p>
        </p:txBody>
      </p:sp>
      <p:pic>
        <p:nvPicPr>
          <p:cNvPr id="18436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76375" y="1196975"/>
            <a:ext cx="6335713" cy="3744913"/>
          </a:xfrm>
          <a:prstGeom prst="rect">
            <a:avLst/>
          </a:prstGeom>
          <a:noFill/>
          <a:ln w="85725" cmpd="tri">
            <a:solidFill>
              <a:srgbClr val="0066FF"/>
            </a:solidFill>
            <a:miter lim="800000"/>
            <a:headEnd/>
            <a:tailEnd/>
          </a:ln>
          <a:effectLst/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slow"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84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0"/>
            <a:ext cx="8229600" cy="1143000"/>
          </a:xfrm>
        </p:spPr>
        <p:txBody>
          <a:bodyPr/>
          <a:lstStyle/>
          <a:p>
            <a:r>
              <a:rPr lang="ru-RU" dirty="0">
                <a:solidFill>
                  <a:srgbClr val="0066FF"/>
                </a:solidFill>
                <a:latin typeface="Monotype Corsiva" pitchFamily="66" charset="0"/>
              </a:rPr>
              <a:t>Заключение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3284538"/>
            <a:ext cx="8928100" cy="3573462"/>
          </a:xfrm>
        </p:spPr>
        <p:txBody>
          <a:bodyPr/>
          <a:lstStyle/>
          <a:p>
            <a:pPr algn="ctr">
              <a:buFontTx/>
              <a:buNone/>
            </a:pPr>
            <a:r>
              <a:rPr lang="ru-RU" sz="2800" dirty="0">
                <a:solidFill>
                  <a:srgbClr val="0066FF"/>
                </a:solidFill>
                <a:latin typeface="Monotype Corsiva" pitchFamily="66" charset="0"/>
              </a:rPr>
              <a:t>В атмосфере нашей планеты вода находится в виде капель малого размера, в облаках и тумане, а также в виде пара. При конденсации выводится из атмосферы в виде атмосферных осадков (дождь, снег, град, роса). В совокупности жидкая водная оболочка Земли называется гидросферой. Вода является важнейшим веществом всех живых организмов на Земле. Предположительно, зарождение жизни на Земле произошло в водной среде. </a:t>
            </a:r>
          </a:p>
        </p:txBody>
      </p:sp>
      <p:pic>
        <p:nvPicPr>
          <p:cNvPr id="19460" name="Picture 4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03575" y="836613"/>
            <a:ext cx="2232025" cy="2520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slow"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94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4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94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Схема 2"/>
          <p:cNvGraphicFramePr/>
          <p:nvPr/>
        </p:nvGraphicFramePr>
        <p:xfrm>
          <a:off x="457200" y="274638"/>
          <a:ext cx="8229600" cy="58515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slow">
    <p:blinds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4800" dirty="0">
                <a:solidFill>
                  <a:srgbClr val="0066FF"/>
                </a:solidFill>
                <a:latin typeface="Monotype Corsiva" pitchFamily="66" charset="0"/>
              </a:rPr>
              <a:t>   Болота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4149725"/>
            <a:ext cx="8229600" cy="2549525"/>
          </a:xfrm>
        </p:spPr>
        <p:txBody>
          <a:bodyPr/>
          <a:lstStyle/>
          <a:p>
            <a:pPr algn="ctr">
              <a:buFontTx/>
              <a:buNone/>
            </a:pPr>
            <a:r>
              <a:rPr lang="ru-RU" dirty="0">
                <a:solidFill>
                  <a:srgbClr val="0066FF"/>
                </a:solidFill>
                <a:latin typeface="Monotype Corsiva" pitchFamily="66" charset="0"/>
              </a:rPr>
              <a:t>Болота — огромные хранилища воды.</a:t>
            </a:r>
            <a:br>
              <a:rPr lang="ru-RU" dirty="0">
                <a:solidFill>
                  <a:srgbClr val="0066FF"/>
                </a:solidFill>
                <a:latin typeface="Monotype Corsiva" pitchFamily="66" charset="0"/>
              </a:rPr>
            </a:br>
            <a:r>
              <a:rPr lang="ru-RU" dirty="0">
                <a:solidFill>
                  <a:srgbClr val="0066FF"/>
                </a:solidFill>
                <a:latin typeface="Monotype Corsiva" pitchFamily="66" charset="0"/>
              </a:rPr>
              <a:t>Эта вода обеспечивает растения леса и луга жарким засушливым летом.</a:t>
            </a:r>
            <a:br>
              <a:rPr lang="ru-RU" dirty="0">
                <a:solidFill>
                  <a:srgbClr val="0066FF"/>
                </a:solidFill>
                <a:latin typeface="Monotype Corsiva" pitchFamily="66" charset="0"/>
              </a:rPr>
            </a:br>
            <a:r>
              <a:rPr lang="ru-RU" dirty="0">
                <a:solidFill>
                  <a:srgbClr val="0066FF"/>
                </a:solidFill>
                <a:latin typeface="Monotype Corsiva" pitchFamily="66" charset="0"/>
              </a:rPr>
              <a:t>Множество маленьких ручейков вытекает из болота.</a:t>
            </a:r>
          </a:p>
          <a:p>
            <a:endParaRPr lang="ru-RU" dirty="0">
              <a:solidFill>
                <a:srgbClr val="0066FF"/>
              </a:solidFill>
              <a:latin typeface="Monotype Corsiva" pitchFamily="66" charset="0"/>
            </a:endParaRPr>
          </a:p>
        </p:txBody>
      </p:sp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31913" y="1125538"/>
            <a:ext cx="6553200" cy="3076575"/>
          </a:xfrm>
          <a:prstGeom prst="rect">
            <a:avLst/>
          </a:prstGeom>
          <a:noFill/>
          <a:ln w="85725" cmpd="tri">
            <a:solidFill>
              <a:srgbClr val="0066FF"/>
            </a:solidFill>
            <a:miter lim="800000"/>
            <a:headEnd/>
            <a:tailEnd/>
          </a:ln>
          <a:effectLst/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slow"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" grpId="0"/>
      <p:bldP spid="3075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rgbClr val="0066FF"/>
                </a:solidFill>
                <a:latin typeface="Monotype Corsiva" pitchFamily="66" charset="0"/>
              </a:rPr>
              <a:t>Подземные воды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750" y="5084763"/>
            <a:ext cx="8229600" cy="1612900"/>
          </a:xfrm>
        </p:spPr>
        <p:txBody>
          <a:bodyPr/>
          <a:lstStyle/>
          <a:p>
            <a:pPr algn="ctr">
              <a:buFontTx/>
              <a:buNone/>
            </a:pPr>
            <a:r>
              <a:rPr lang="ru-RU" dirty="0">
                <a:solidFill>
                  <a:srgbClr val="0066FF"/>
                </a:solidFill>
                <a:latin typeface="Monotype Corsiva" pitchFamily="66" charset="0"/>
              </a:rPr>
              <a:t>Вода, просачиваясь в почву, образует подземные ручьи, озёра, реки.</a:t>
            </a:r>
            <a:br>
              <a:rPr lang="ru-RU" dirty="0">
                <a:solidFill>
                  <a:srgbClr val="0066FF"/>
                </a:solidFill>
                <a:latin typeface="Monotype Corsiva" pitchFamily="66" charset="0"/>
              </a:rPr>
            </a:br>
            <a:r>
              <a:rPr lang="ru-RU" dirty="0">
                <a:solidFill>
                  <a:srgbClr val="0066FF"/>
                </a:solidFill>
                <a:latin typeface="Monotype Corsiva" pitchFamily="66" charset="0"/>
              </a:rPr>
              <a:t>Иногда они вырываются на поверхность земли.</a:t>
            </a:r>
          </a:p>
          <a:p>
            <a:endParaRPr lang="ru-RU" dirty="0">
              <a:solidFill>
                <a:srgbClr val="0066FF"/>
              </a:solidFill>
              <a:latin typeface="Monotype Corsiva" pitchFamily="66" charset="0"/>
            </a:endParaRPr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63713" y="1125538"/>
            <a:ext cx="5545137" cy="3887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slow"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rgbClr val="0066FF"/>
                </a:solidFill>
                <a:latin typeface="Monotype Corsiva" pitchFamily="66" charset="0"/>
              </a:rPr>
              <a:t>Дождь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4652963"/>
            <a:ext cx="8229600" cy="2044700"/>
          </a:xfrm>
        </p:spPr>
        <p:txBody>
          <a:bodyPr/>
          <a:lstStyle/>
          <a:p>
            <a:pPr algn="ctr">
              <a:buFontTx/>
              <a:buNone/>
            </a:pPr>
            <a:r>
              <a:rPr lang="ru-RU" dirty="0">
                <a:solidFill>
                  <a:srgbClr val="0066FF"/>
                </a:solidFill>
                <a:latin typeface="Monotype Corsiva" pitchFamily="66" charset="0"/>
              </a:rPr>
              <a:t>Весной, летом и осенью идут дожди. Растениям и грибам очень нужна эта вода.</a:t>
            </a:r>
            <a:br>
              <a:rPr lang="ru-RU" dirty="0">
                <a:solidFill>
                  <a:srgbClr val="0066FF"/>
                </a:solidFill>
                <a:latin typeface="Monotype Corsiva" pitchFamily="66" charset="0"/>
              </a:rPr>
            </a:br>
            <a:r>
              <a:rPr lang="ru-RU" dirty="0">
                <a:solidFill>
                  <a:srgbClr val="0066FF"/>
                </a:solidFill>
                <a:latin typeface="Monotype Corsiva" pitchFamily="66" charset="0"/>
              </a:rPr>
              <a:t>Если дожди идут часто, то лето называют дождливым. Если редко — засушливым.</a:t>
            </a:r>
          </a:p>
          <a:p>
            <a:endParaRPr lang="ru-RU" dirty="0">
              <a:solidFill>
                <a:srgbClr val="0066FF"/>
              </a:solidFill>
              <a:latin typeface="Monotype Corsiva" pitchFamily="66" charset="0"/>
            </a:endParaRPr>
          </a:p>
        </p:txBody>
      </p:sp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76375" y="1268413"/>
            <a:ext cx="5759450" cy="3313112"/>
          </a:xfrm>
          <a:prstGeom prst="rect">
            <a:avLst/>
          </a:prstGeom>
          <a:noFill/>
          <a:ln w="85725" cmpd="tri">
            <a:solidFill>
              <a:srgbClr val="0066FF"/>
            </a:solidFill>
            <a:miter lim="800000"/>
            <a:headEnd/>
            <a:tailEnd/>
          </a:ln>
          <a:effectLst/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slow"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rgbClr val="0066FF"/>
                </a:solidFill>
                <a:latin typeface="Monotype Corsiva" pitchFamily="66" charset="0"/>
              </a:rPr>
              <a:t>Роса</a:t>
            </a:r>
          </a:p>
        </p:txBody>
      </p:sp>
      <p:pic>
        <p:nvPicPr>
          <p:cNvPr id="9220" name="Picture 4"/>
          <p:cNvPicPr>
            <a:picLocks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1188" y="620713"/>
            <a:ext cx="2952750" cy="5832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222" name="Text Box 6"/>
          <p:cNvSpPr txBox="1">
            <a:spLocks noChangeArrowheads="1"/>
          </p:cNvSpPr>
          <p:nvPr/>
        </p:nvSpPr>
        <p:spPr bwMode="auto">
          <a:xfrm>
            <a:off x="3635375" y="1557338"/>
            <a:ext cx="5040313" cy="4727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800">
                <a:solidFill>
                  <a:srgbClr val="0066FF"/>
                </a:solidFill>
                <a:effectLst/>
                <a:latin typeface="Monotype Corsiva" pitchFamily="66" charset="0"/>
              </a:rPr>
              <a:t>Роса – это вид атмосферных осадков, образующихся на поверхности земли, растениях, предметах, крышах зданий, автомобилях и других предметах. </a:t>
            </a: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slow"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4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" dur="20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323850" y="476250"/>
            <a:ext cx="8229600" cy="1143000"/>
          </a:xfrm>
        </p:spPr>
        <p:txBody>
          <a:bodyPr/>
          <a:lstStyle/>
          <a:p>
            <a:r>
              <a:rPr lang="ru-RU" sz="4300" b="1" i="1" u="sng" dirty="0">
                <a:solidFill>
                  <a:srgbClr val="0066FF"/>
                </a:solidFill>
                <a:latin typeface="Monotype Corsiva" pitchFamily="66" charset="0"/>
              </a:rPr>
              <a:t>Газообразное</a:t>
            </a:r>
            <a:r>
              <a:rPr lang="ru-RU" sz="4300" dirty="0">
                <a:solidFill>
                  <a:srgbClr val="0066FF"/>
                </a:solidFill>
                <a:latin typeface="Monotype Corsiva" pitchFamily="66" charset="0"/>
              </a:rPr>
              <a:t/>
            </a:r>
            <a:br>
              <a:rPr lang="ru-RU" sz="4300" dirty="0">
                <a:solidFill>
                  <a:srgbClr val="0066FF"/>
                </a:solidFill>
                <a:latin typeface="Monotype Corsiva" pitchFamily="66" charset="0"/>
              </a:rPr>
            </a:br>
            <a:r>
              <a:rPr lang="ru-RU" sz="4000" dirty="0">
                <a:solidFill>
                  <a:srgbClr val="0066FF"/>
                </a:solidFill>
                <a:latin typeface="Monotype Corsiva" pitchFamily="66" charset="0"/>
              </a:rPr>
              <a:t>Испарение</a:t>
            </a:r>
          </a:p>
        </p:txBody>
      </p:sp>
      <p:pic>
        <p:nvPicPr>
          <p:cNvPr id="10244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03350" y="1773238"/>
            <a:ext cx="5976938" cy="2735262"/>
          </a:xfrm>
          <a:prstGeom prst="rect">
            <a:avLst/>
          </a:prstGeom>
          <a:noFill/>
          <a:ln w="85725" cmpd="tri">
            <a:solidFill>
              <a:srgbClr val="0066FF"/>
            </a:solidFill>
            <a:miter lim="800000"/>
            <a:headEnd/>
            <a:tailEnd/>
          </a:ln>
          <a:effectLst/>
        </p:spPr>
      </p:pic>
      <p:sp>
        <p:nvSpPr>
          <p:cNvPr id="10245" name="Text Box 5"/>
          <p:cNvSpPr txBox="1">
            <a:spLocks noChangeArrowheads="1"/>
          </p:cNvSpPr>
          <p:nvPr/>
        </p:nvSpPr>
        <p:spPr bwMode="auto">
          <a:xfrm>
            <a:off x="250825" y="4652963"/>
            <a:ext cx="8642350" cy="2640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>
                <a:solidFill>
                  <a:srgbClr val="0066FF"/>
                </a:solidFill>
                <a:effectLst/>
                <a:latin typeface="Monotype Corsiva" pitchFamily="66" charset="0"/>
              </a:rPr>
              <a:t>Когда вода теплее окружающего воздуха, то можно заметить над водой туман.</a:t>
            </a:r>
            <a:br>
              <a:rPr lang="ru-RU" sz="2800">
                <a:solidFill>
                  <a:srgbClr val="0066FF"/>
                </a:solidFill>
                <a:effectLst/>
                <a:latin typeface="Monotype Corsiva" pitchFamily="66" charset="0"/>
              </a:rPr>
            </a:br>
            <a:r>
              <a:rPr lang="ru-RU" sz="2800">
                <a:solidFill>
                  <a:srgbClr val="0066FF"/>
                </a:solidFill>
                <a:effectLst/>
                <a:latin typeface="Monotype Corsiva" pitchFamily="66" charset="0"/>
              </a:rPr>
              <a:t>Вода испаряется, превращаясь в пар. </a:t>
            </a:r>
            <a:br>
              <a:rPr lang="ru-RU" sz="2800">
                <a:solidFill>
                  <a:srgbClr val="0066FF"/>
                </a:solidFill>
                <a:effectLst/>
                <a:latin typeface="Monotype Corsiva" pitchFamily="66" charset="0"/>
              </a:rPr>
            </a:br>
            <a:r>
              <a:rPr lang="ru-RU" sz="2800">
                <a:solidFill>
                  <a:srgbClr val="0066FF"/>
                </a:solidFill>
                <a:effectLst/>
                <a:latin typeface="Monotype Corsiva" pitchFamily="66" charset="0"/>
              </a:rPr>
              <a:t>Пар — это газ. Его не видно. Он находится в воздухе вместе с другими газами.</a:t>
            </a:r>
            <a:r>
              <a:rPr lang="ru-RU" b="1">
                <a:effectLst/>
              </a:rPr>
              <a:t> </a:t>
            </a:r>
          </a:p>
          <a:p>
            <a:pPr>
              <a:spcBef>
                <a:spcPct val="50000"/>
              </a:spcBef>
            </a:pPr>
            <a:endParaRPr lang="ru-RU">
              <a:effectLst/>
            </a:endParaRP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slow"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0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rgbClr val="0066FF"/>
                </a:solidFill>
                <a:latin typeface="Monotype Corsiva" pitchFamily="66" charset="0"/>
              </a:rPr>
              <a:t>Туман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750" y="4365625"/>
            <a:ext cx="8229600" cy="2260600"/>
          </a:xfrm>
        </p:spPr>
        <p:txBody>
          <a:bodyPr/>
          <a:lstStyle/>
          <a:p>
            <a:pPr algn="ctr">
              <a:buFontTx/>
              <a:buNone/>
            </a:pPr>
            <a:r>
              <a:rPr lang="ru-RU" sz="2800" dirty="0">
                <a:solidFill>
                  <a:srgbClr val="0066FF"/>
                </a:solidFill>
                <a:latin typeface="Monotype Corsiva" pitchFamily="66" charset="0"/>
              </a:rPr>
              <a:t>Если воздух влажный, в нём много водяного пара, то при похолодании случается туман. На холоде частицы воды оседают на пылинках воздуха. Сливаясь, они образуют капли. Маленькие капли воды висят в воздухе — мы видим туман.</a:t>
            </a:r>
          </a:p>
          <a:p>
            <a:endParaRPr lang="ru-RU" sz="2800" dirty="0">
              <a:solidFill>
                <a:srgbClr val="0066FF"/>
              </a:solidFill>
              <a:latin typeface="Monotype Corsiva" pitchFamily="66" charset="0"/>
            </a:endParaRPr>
          </a:p>
        </p:txBody>
      </p:sp>
      <p:pic>
        <p:nvPicPr>
          <p:cNvPr id="1126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79613" y="1196975"/>
            <a:ext cx="5400675" cy="3168650"/>
          </a:xfrm>
          <a:prstGeom prst="rect">
            <a:avLst/>
          </a:prstGeom>
          <a:noFill/>
          <a:ln w="85725" cmpd="tri">
            <a:solidFill>
              <a:srgbClr val="0066FF"/>
            </a:solidFill>
            <a:miter lim="800000"/>
            <a:headEnd/>
            <a:tailEnd/>
          </a:ln>
          <a:effectLst/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slow"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rgbClr val="0066FF"/>
                </a:solidFill>
                <a:latin typeface="Monotype Corsiva" pitchFamily="66" charset="0"/>
              </a:rPr>
              <a:t>Облака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750" y="4437063"/>
            <a:ext cx="8229600" cy="2260600"/>
          </a:xfrm>
        </p:spPr>
        <p:txBody>
          <a:bodyPr/>
          <a:lstStyle/>
          <a:p>
            <a:pPr algn="ctr">
              <a:buFontTx/>
              <a:buNone/>
            </a:pPr>
            <a:r>
              <a:rPr lang="ru-RU" sz="2800" dirty="0">
                <a:solidFill>
                  <a:srgbClr val="0066FF"/>
                </a:solidFill>
                <a:latin typeface="Monotype Corsiva" pitchFamily="66" charset="0"/>
              </a:rPr>
              <a:t>Невидимый водяной пар превращается в воздухе в облака. Это происходит, когда он поднимается всё выше вверх, туда, где достаточно холодно. Частицы воды, сливаясь, образуют капельки. Облако — это множество маленьких капель воды.</a:t>
            </a:r>
          </a:p>
          <a:p>
            <a:endParaRPr lang="ru-RU" sz="2400" dirty="0">
              <a:solidFill>
                <a:srgbClr val="0066FF"/>
              </a:solidFill>
              <a:latin typeface="Monotype Corsiva" pitchFamily="66" charset="0"/>
            </a:endParaRPr>
          </a:p>
        </p:txBody>
      </p:sp>
      <p:pic>
        <p:nvPicPr>
          <p:cNvPr id="12292" name="Picture 4"/>
          <p:cNvPicPr>
            <a:picLocks noChangeArrowheads="1"/>
          </p:cNvPicPr>
          <p:nvPr/>
        </p:nvPicPr>
        <p:blipFill>
          <a:blip r:embed="rId4" cstate="print"/>
          <a:srcRect b="4758"/>
          <a:stretch>
            <a:fillRect/>
          </a:stretch>
        </p:blipFill>
        <p:spPr bwMode="auto">
          <a:xfrm>
            <a:off x="1979613" y="1196975"/>
            <a:ext cx="5616575" cy="3095625"/>
          </a:xfrm>
          <a:prstGeom prst="rect">
            <a:avLst/>
          </a:prstGeom>
          <a:noFill/>
          <a:ln w="85725" cmpd="tri">
            <a:solidFill>
              <a:srgbClr val="0066FF"/>
            </a:solidFill>
            <a:miter lim="800000"/>
            <a:headEnd/>
            <a:tailEnd/>
          </a:ln>
          <a:effectLst/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slow"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2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2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charset="0"/>
          </a:defRPr>
        </a:defPPr>
      </a:lstStyle>
    </a:lnDef>
  </a:objectDefaults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84</TotalTime>
  <Words>596</Words>
  <Application>Microsoft Office PowerPoint</Application>
  <PresentationFormat>Екран (4:3)</PresentationFormat>
  <Paragraphs>100</Paragraphs>
  <Slides>16</Slides>
  <Notes>15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слайдів</vt:lpstr>
      </vt:variant>
      <vt:variant>
        <vt:i4>16</vt:i4>
      </vt:variant>
    </vt:vector>
  </HeadingPairs>
  <TitlesOfParts>
    <vt:vector size="17" baseType="lpstr">
      <vt:lpstr>Оформление по умолчанию</vt:lpstr>
      <vt:lpstr>Круговорот воды в природе</vt:lpstr>
      <vt:lpstr>Презентація PowerPoint</vt:lpstr>
      <vt:lpstr>   Болота</vt:lpstr>
      <vt:lpstr>Подземные воды</vt:lpstr>
      <vt:lpstr>Дождь</vt:lpstr>
      <vt:lpstr>Роса</vt:lpstr>
      <vt:lpstr>Газообразное Испарение</vt:lpstr>
      <vt:lpstr>Туман</vt:lpstr>
      <vt:lpstr>Облака</vt:lpstr>
      <vt:lpstr>Узоры на стекле</vt:lpstr>
      <vt:lpstr>Твердое Снег</vt:lpstr>
      <vt:lpstr>Лёд</vt:lpstr>
      <vt:lpstr>Сосульки</vt:lpstr>
      <vt:lpstr>Иней</vt:lpstr>
      <vt:lpstr>Град</vt:lpstr>
      <vt:lpstr>Заключение</vt:lpstr>
    </vt:vector>
  </TitlesOfParts>
  <Company>NhT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ВОДА — это прозрачная жидкость не имеющая цвета и запаха</dc:title>
  <dc:creator>User</dc:creator>
  <cp:lastModifiedBy>LEGION</cp:lastModifiedBy>
  <cp:revision>9</cp:revision>
  <dcterms:created xsi:type="dcterms:W3CDTF">2010-02-16T12:38:57Z</dcterms:created>
  <dcterms:modified xsi:type="dcterms:W3CDTF">2015-01-05T08:55:38Z</dcterms:modified>
</cp:coreProperties>
</file>