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2" r:id="rId2"/>
    <p:sldMasterId id="2147483780" r:id="rId3"/>
    <p:sldMasterId id="2147483792" r:id="rId4"/>
    <p:sldMasterId id="2147483828" r:id="rId5"/>
    <p:sldMasterId id="2147483840" r:id="rId6"/>
    <p:sldMasterId id="2147483852" r:id="rId7"/>
    <p:sldMasterId id="2147483864" r:id="rId8"/>
    <p:sldMasterId id="2147483888" r:id="rId9"/>
    <p:sldMasterId id="2147483900" r:id="rId10"/>
    <p:sldMasterId id="2147483912" r:id="rId11"/>
    <p:sldMasterId id="2147483924" r:id="rId12"/>
    <p:sldMasterId id="2147483936" r:id="rId13"/>
    <p:sldMasterId id="2147483948" r:id="rId14"/>
  </p:sldMasterIdLst>
  <p:notesMasterIdLst>
    <p:notesMasterId r:id="rId30"/>
  </p:notesMasterIdLst>
  <p:sldIdLst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70" r:id="rId26"/>
    <p:sldId id="269" r:id="rId27"/>
    <p:sldId id="271" r:id="rId28"/>
    <p:sldId id="26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73785" autoAdjust="0"/>
  </p:normalViewPr>
  <p:slideViewPr>
    <p:cSldViewPr>
      <p:cViewPr>
        <p:scale>
          <a:sx n="69" d="100"/>
          <a:sy n="69" d="100"/>
        </p:scale>
        <p:origin x="-2844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5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7E58C-6FA7-4BB2-AD80-4C40A239D829}" type="datetimeFigureOut">
              <a:rPr lang="uk-UA" smtClean="0"/>
              <a:t>05.01.2015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509F4-8421-4912-99A9-D1BFB5AA0C8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4821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8" Type="http://schemas.openxmlformats.org/officeDocument/2006/relationships/hyperlink" Target="file:///C:\Documents%20and%20Settings\Admin\&#1056;&#1072;&#1073;&#1086;&#1095;&#1080;&#1081;%20&#1089;&#1090;&#1086;&#1083;\biolo\z6\z6rrr.htm" TargetMode="External"/><Relationship Id="rId3" Type="http://schemas.openxmlformats.org/officeDocument/2006/relationships/hyperlink" Target="file:///C:\Documents%20and%20Settings\Admin\&#1056;&#1072;&#1073;&#1086;&#1095;&#1080;&#1081;%20&#1089;&#1090;&#1086;&#1083;\biolo\z1\z1rrr.htm" TargetMode="External"/><Relationship Id="rId7" Type="http://schemas.openxmlformats.org/officeDocument/2006/relationships/hyperlink" Target="file:///C:\Documents%20and%20Settings\Admin\&#1056;&#1072;&#1073;&#1086;&#1095;&#1080;&#1081;%20&#1089;&#1090;&#1086;&#1083;\biolo\z5\z5rrr.htm" TargetMode="External"/><Relationship Id="rId12" Type="http://schemas.openxmlformats.org/officeDocument/2006/relationships/hyperlink" Target="file:///C:\Documents%20and%20Settings\Admin\&#1056;&#1072;&#1073;&#1086;&#1095;&#1080;&#1081;%20&#1089;&#1090;&#1086;&#1083;\tac_3\z10\z10rrr.htm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Relationship Id="rId6" Type="http://schemas.openxmlformats.org/officeDocument/2006/relationships/hyperlink" Target="file:///C:\Documents%20and%20Settings\Admin\&#1056;&#1072;&#1073;&#1086;&#1095;&#1080;&#1081;%20&#1089;&#1090;&#1086;&#1083;\biolo\z4\z4rrr.htm" TargetMode="External"/><Relationship Id="rId11" Type="http://schemas.openxmlformats.org/officeDocument/2006/relationships/hyperlink" Target="file:///C:\Documents%20and%20Settings\Admin\&#1056;&#1072;&#1073;&#1086;&#1095;&#1080;&#1081;%20&#1089;&#1090;&#1086;&#1083;\biolo\z9\z9ram.htm" TargetMode="External"/><Relationship Id="rId5" Type="http://schemas.openxmlformats.org/officeDocument/2006/relationships/hyperlink" Target="file:///C:\Documents%20and%20Settings\Admin\&#1056;&#1072;&#1073;&#1086;&#1095;&#1080;&#1081;%20&#1089;&#1090;&#1086;&#1083;\biolo\z3\z3rrr.htm" TargetMode="External"/><Relationship Id="rId10" Type="http://schemas.openxmlformats.org/officeDocument/2006/relationships/hyperlink" Target="file:///C:\Documents%20and%20Settings\Admin\&#1056;&#1072;&#1073;&#1086;&#1095;&#1080;&#1081;%20&#1089;&#1090;&#1086;&#1083;\biolo\z8\z8rrr.htm" TargetMode="External"/><Relationship Id="rId4" Type="http://schemas.openxmlformats.org/officeDocument/2006/relationships/hyperlink" Target="file:///C:\Documents%20and%20Settings\Admin\&#1056;&#1072;&#1073;&#1086;&#1095;&#1080;&#1081;%20&#1089;&#1090;&#1086;&#1083;\biolo\z2\z2rrr.htm" TargetMode="External"/><Relationship Id="rId9" Type="http://schemas.openxmlformats.org/officeDocument/2006/relationships/hyperlink" Target="file:///C:\Documents%20and%20Settings\Admin\&#1056;&#1072;&#1073;&#1086;&#1095;&#1080;&#1081;%20&#1089;&#1090;&#1086;&#1083;\biolo\z7\z7ram.htm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/>
              <a:t>Влияние человека на природу. Экологический кризис.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46292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000" b="1" kern="1200" cap="none" baseline="0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В большинстве развитых стран популяции охотничьих животных регулируются законами, которые определяют способ и время спортивной охоты на определенные виды. Менеджмент водоплавающих перелетных птиц может осуществляться посредством: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 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i="1" dirty="0" smtClean="0">
                <a:solidFill>
                  <a:schemeClr val="bg1"/>
                </a:solidFill>
              </a:rPr>
              <a:t>Охраны существующих мест обитания на лугах и заболоченных участках в районах их летних и зимних гнездований и вдоль путей миграции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i="1" dirty="0" smtClean="0">
                <a:solidFill>
                  <a:schemeClr val="bg1"/>
                </a:solidFill>
              </a:rPr>
              <a:t>Создания новых мест обитания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i="1" dirty="0" smtClean="0">
                <a:solidFill>
                  <a:schemeClr val="bg1"/>
                </a:solidFill>
              </a:rPr>
              <a:t>Регулирования охоты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7749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ПУТИ ПРЕОДОЛЕНИЯ ЭКОЛОГИЧЕСКОГО КРИЗИСА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Во многих странах проблема экологии стоит на первом месте сейчас ей начинают уделять все больше внимания, принимаются новые экстренные меры: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усилить внимание к вопросам охраны природы и обеспечения рационального использования природных ресурсов;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 установить систематический контроль за использованием  предприятиями и организациями земель, вод, лесов, недр и других природных богатств;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 усилить внимание к вопросам по предотвращению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загрязнений и засоления почв, поверхностных и подземных вод;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  уделять большое внимание сохранению </a:t>
            </a:r>
            <a:r>
              <a:rPr lang="ru-RU" i="1" dirty="0" err="1" smtClean="0">
                <a:solidFill>
                  <a:schemeClr val="bg1"/>
                </a:solidFill>
              </a:rPr>
              <a:t>водоохранных</a:t>
            </a:r>
            <a:r>
              <a:rPr lang="ru-RU" i="1" dirty="0" smtClean="0">
                <a:solidFill>
                  <a:schemeClr val="bg1"/>
                </a:solidFill>
              </a:rPr>
              <a:t> и защитных функций лесов, сохранению и воспроизводству растительного и животного мира, предотвращению загрязнения атмосферного воздуха;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  усилить борьбу с производственным и бытовым шумом.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4400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ОХРАНА ОКРУЖАЮЩЕЙ СРЕДЫ И РЫНОК</a:t>
            </a:r>
          </a:p>
          <a:p>
            <a:pPr>
              <a:buNone/>
            </a:pPr>
            <a:r>
              <a:rPr lang="ru-RU" sz="1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uFill>
                  <a:solidFill>
                    <a:srgbClr val="FFFF00"/>
                  </a:solidFill>
                </a:uFill>
              </a:rPr>
              <a:t>Вот те меры, которые принимает государство в рамках закона для решения проблем взаимодействия общества и природы:</a:t>
            </a:r>
            <a:endParaRPr lang="ru-RU" sz="1600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lvl="0">
              <a:buNone/>
            </a:pPr>
            <a:endParaRPr lang="ru-RU" b="1" u="sng" dirty="0" smtClean="0">
              <a:hlinkClick r:id="rId3"/>
            </a:endParaRPr>
          </a:p>
          <a:p>
            <a:pPr lvl="0">
              <a:buNone/>
            </a:pPr>
            <a:r>
              <a:rPr lang="ru-RU" b="1" u="sng" dirty="0" smtClean="0">
                <a:hlinkClick r:id="rId3"/>
              </a:rPr>
              <a:t>1. Закон РСФСР "Об охране окружающей среды"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4"/>
              </a:rPr>
              <a:t>2. Федеральный Закон "О безопасности гидротехнических сооружений"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5"/>
              </a:rPr>
              <a:t>3. Федеральный Закон "Об экологической экспертизе"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6"/>
              </a:rPr>
              <a:t>4. Федеральный Закон "О животном мире"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7"/>
              </a:rPr>
              <a:t>5. Федеральный Закон "О континентальном шельфе Российской Федерации"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8"/>
              </a:rPr>
              <a:t>6. Федеральный Закон "О природных лечебных ресурсах, лечебно-оздоровительных местностях и курортах"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9"/>
              </a:rPr>
              <a:t>7. Лесной Кодекс Российской Федерации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10"/>
              </a:rPr>
              <a:t>8. Водный Кодекс Российской Федерации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11"/>
              </a:rPr>
              <a:t>9. Закон РФ о внесении изменений и дополнений в Закон РСФСР "О </a:t>
            </a:r>
            <a:r>
              <a:rPr lang="ru-RU" b="1" u="sng" dirty="0" err="1" smtClean="0">
                <a:hlinkClick r:id="rId11"/>
              </a:rPr>
              <a:t>санитарно</a:t>
            </a:r>
            <a:r>
              <a:rPr lang="ru-RU" b="1" u="sng" dirty="0" smtClean="0">
                <a:hlinkClick r:id="rId11"/>
              </a:rPr>
              <a:t> эпидемиологическом благополучии населения"</a:t>
            </a:r>
            <a:endParaRPr lang="ru-RU" b="1" dirty="0" smtClean="0"/>
          </a:p>
          <a:p>
            <a:pPr>
              <a:buNone/>
            </a:pPr>
            <a:r>
              <a:rPr lang="ru-RU" b="1" u="sng" dirty="0" smtClean="0">
                <a:hlinkClick r:id="rId12"/>
              </a:rPr>
              <a:t>10. Закон РФ о внесении изменений в ст. 20 Закона</a:t>
            </a:r>
            <a:endParaRPr lang="ru-RU" b="1" dirty="0" smtClean="0"/>
          </a:p>
          <a:p>
            <a:pPr>
              <a:buNone/>
            </a:pPr>
            <a:r>
              <a:rPr lang="ru-RU" b="1" u="sng" dirty="0" smtClean="0">
                <a:hlinkClick r:id="rId12"/>
              </a:rPr>
              <a:t> РСФСР "Об охране окружающей природной среды"</a:t>
            </a:r>
            <a:endParaRPr lang="ru-RU" b="1" dirty="0" smtClean="0"/>
          </a:p>
          <a:p>
            <a:pPr>
              <a:buNone/>
            </a:pPr>
            <a:endParaRPr lang="ru-RU" smtClean="0">
              <a:solidFill>
                <a:schemeClr val="bg1"/>
              </a:solidFill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2182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sz="2400" b="1" i="1" dirty="0" smtClean="0"/>
              <a:t>Содержание:</a:t>
            </a:r>
          </a:p>
          <a:p>
            <a:pPr lvl="0"/>
            <a:r>
              <a:rPr lang="ru-RU" dirty="0" smtClean="0"/>
              <a:t>ВСТУПЛЕНИЕ </a:t>
            </a:r>
          </a:p>
          <a:p>
            <a:pPr lvl="0"/>
            <a:r>
              <a:rPr lang="ru-RU" dirty="0" smtClean="0"/>
              <a:t>ЭКОЛОГИЧЕСКИЙ КРИЗИС</a:t>
            </a:r>
          </a:p>
          <a:p>
            <a:pPr lvl="0"/>
            <a:r>
              <a:rPr lang="ru-RU" dirty="0" smtClean="0"/>
              <a:t>ИСТОЩЕНИЕ И РАЗРУШЕНИЕ ПРИРОДНОЙ СРЕДЫ.</a:t>
            </a:r>
          </a:p>
          <a:p>
            <a:pPr lvl="0"/>
            <a:r>
              <a:rPr lang="ru-RU" dirty="0" smtClean="0"/>
              <a:t>ОСНОВНЫЕ ПРИНЦИПЫ И СПОСОБЫ ОХРАНЫ ПРИРОДНОЙ СРЕДЫ.</a:t>
            </a:r>
          </a:p>
          <a:p>
            <a:pPr lvl="0"/>
            <a:r>
              <a:rPr lang="ru-RU" dirty="0" smtClean="0"/>
              <a:t>ПУТИ ПРЕОДОЛЕНИЯ ЭКОЛОГИЧЕСКОГО КРИЗИСА</a:t>
            </a:r>
          </a:p>
          <a:p>
            <a:pPr lvl="0"/>
            <a:r>
              <a:rPr lang="ru-RU" dirty="0" smtClean="0"/>
              <a:t>ОХРАНА ОКРУЖАЮЩЕЙ СРЕДЫ И РЫНОК.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8629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sz="2800" b="1" i="1" dirty="0" smtClean="0"/>
              <a:t>Вступление: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Человек и природа неотделимы друг от друга и тесно взаимосвязаны. Для человека, как и для общества в целом, природа является средой жизни и единственным источником необходимых для существования ресурсов. Природа и природные ресурсы - база, на которой живет и развивается человеческое общество, первоисточник удовлетворения материальных и духовных потребностей людей. Без природной среды общество существовать не может. </a:t>
            </a:r>
          </a:p>
          <a:p>
            <a:pPr>
              <a:buNone/>
            </a:pPr>
            <a:r>
              <a:rPr lang="ru-RU" dirty="0" smtClean="0"/>
              <a:t>   Человек – часть природы </a:t>
            </a:r>
          </a:p>
          <a:p>
            <a:pPr>
              <a:buNone/>
            </a:pPr>
            <a:r>
              <a:rPr lang="ru-RU" dirty="0" smtClean="0"/>
              <a:t>   и как живое существо                   своей элементарной жизнедеятельностью                     оказывает ощутимое влияние на природную                среду.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5242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i="1" dirty="0" smtClean="0"/>
              <a:t>Экологический кризис</a:t>
            </a:r>
          </a:p>
          <a:p>
            <a:pPr>
              <a:buNone/>
            </a:pPr>
            <a:r>
              <a:rPr lang="ru-RU" dirty="0" smtClean="0"/>
              <a:t>    Экологический кризис – кризис взаимоотношений общества и природы, сохранения окружающей среды. На протяжении тысячелетий человек постоянно увеличивал свои технические возможности, усиливал вмешательство в природу, забывая о необходимости поддержания в ней биологического равновесия.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6573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altLang="en-US" sz="1800" b="1" kern="1200" dirty="0" smtClean="0">
              <a:ln w="11430"/>
              <a:gradFill flip="none" rotWithShape="1">
                <a:gsLst>
                  <a:gs pos="0">
                    <a:schemeClr val="accent2"/>
                  </a:gs>
                  <a:gs pos="45000">
                    <a:schemeClr val="accent2">
                      <a:tint val="60000"/>
                    </a:schemeClr>
                  </a:gs>
                  <a:gs pos="90000">
                    <a:schemeClr val="accent2">
                      <a:tint val="40000"/>
                    </a:schemeClr>
                  </a:gs>
                  <a:gs pos="100000">
                    <a:schemeClr val="accent2">
                      <a:tint val="20000"/>
                    </a:schemeClr>
                  </a:gs>
                </a:gsLst>
                <a:lin ang="5400000" scaled="1"/>
                <a:tileRect/>
              </a:gradFill>
              <a:effectLst>
                <a:outerShdw blurRad="44450" dist="41910" dir="3600000" algn="tl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/>
              <a:t>      Особенно резко возросла нагрузка на окружающую среду во второй половине </a:t>
            </a:r>
            <a:r>
              <a:rPr lang="en-US" dirty="0" smtClean="0"/>
              <a:t>XX </a:t>
            </a:r>
            <a:r>
              <a:rPr lang="ru-RU" dirty="0" smtClean="0"/>
              <a:t>в. Во взаимоотношениях между обществом и природой произошел качественный скачок, когда в результате резкого увеличения численности населения, интенсивной индустриализации и урбанизации нашей планеты хозяйственные нагрузки начали повсеместно превышать способность экологических систем к самоочищению и регенерации. Вследствие этого нарушился естественный круговорот веществ в биосфере, под угрозой оказалось здоровье нынешнего и будущего поколения людей.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4753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000" b="1" i="1" dirty="0" smtClean="0">
                <a:solidFill>
                  <a:srgbClr val="FFFF00"/>
                </a:solidFill>
              </a:rPr>
              <a:t>ИСТОЩЕНИЕ И РАЗРУШЕНИЕ ПРИРОДНОЙ СРЕДЫ</a:t>
            </a:r>
          </a:p>
          <a:p>
            <a:pPr>
              <a:buNone/>
            </a:pPr>
            <a:r>
              <a:rPr lang="ru-RU" dirty="0" smtClean="0"/>
              <a:t>      По меньшей мере</a:t>
            </a:r>
            <a:r>
              <a:rPr lang="en-US" dirty="0" smtClean="0"/>
              <a:t>,</a:t>
            </a:r>
            <a:r>
              <a:rPr lang="ru-RU" dirty="0" smtClean="0"/>
              <a:t> 94% из примерно полумиллиарда различных видов, которые жили на земле, исчезли или эволюционировали в новые виды. Массовое вымирание в далеком прошлом происходило в результате неизвестных природных причин. Однако с тех пор, как 10 000 лет назад зародилось земледелие, в результате человеческой деятельности скорость исчезновения видов возросла в миллионы раз и предполагается, что такая тенденция сохранится в ближайшие десятилетия.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7933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800" b="0" kern="1200" dirty="0" smtClean="0">
              <a:ln>
                <a:noFill/>
              </a:ln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Основными, связанными с деятельностью человека факторами, которые способны подвергнуть виды угрозе, опасности или исчезновению, являются:</a:t>
            </a:r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 lvl="0"/>
            <a:r>
              <a:rPr lang="ru-RU" i="1" dirty="0" smtClean="0"/>
              <a:t>Уничтожение или нарушение мест обитания</a:t>
            </a:r>
            <a:endParaRPr lang="ru-RU" dirty="0" smtClean="0"/>
          </a:p>
          <a:p>
            <a:pPr lvl="0"/>
            <a:r>
              <a:rPr lang="ru-RU" i="1" dirty="0" smtClean="0"/>
              <a:t>Промысловая охота</a:t>
            </a:r>
            <a:endParaRPr lang="ru-RU" dirty="0" smtClean="0"/>
          </a:p>
          <a:p>
            <a:pPr lvl="0"/>
            <a:r>
              <a:rPr lang="ru-RU" i="1" dirty="0" smtClean="0"/>
              <a:t>Контролирование вредителей и хищников для защиты домашнего скота, сельскохозяйственных культур и для охоты</a:t>
            </a:r>
            <a:endParaRPr lang="ru-RU" dirty="0" smtClean="0"/>
          </a:p>
          <a:p>
            <a:pPr lvl="0"/>
            <a:r>
              <a:rPr lang="ru-RU" i="1" dirty="0" smtClean="0"/>
              <a:t>Разведение в качестве домашних животных, декоративных растений, для медицинских исследований и для зоопарков</a:t>
            </a:r>
            <a:endParaRPr lang="ru-RU" dirty="0" smtClean="0"/>
          </a:p>
          <a:p>
            <a:pPr lvl="0"/>
            <a:r>
              <a:rPr lang="ru-RU" i="1" dirty="0" smtClean="0"/>
              <a:t>Загрязнение</a:t>
            </a:r>
            <a:endParaRPr lang="ru-RU" dirty="0" smtClean="0"/>
          </a:p>
          <a:p>
            <a:pPr lvl="0"/>
            <a:r>
              <a:rPr lang="ru-RU" i="1" dirty="0" smtClean="0"/>
              <a:t>Случайная или намеренная интродукция конкурирующих или хищных видов в экосистемы </a:t>
            </a:r>
            <a:endParaRPr lang="ru-RU" dirty="0" smtClean="0"/>
          </a:p>
          <a:p>
            <a:pPr lvl="0"/>
            <a:r>
              <a:rPr lang="ru-RU" i="1" dirty="0" smtClean="0"/>
              <a:t>Рост населения</a:t>
            </a:r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0577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600" kern="1200" dirty="0" smtClean="0">
              <a:solidFill>
                <a:schemeClr val="accent3">
                  <a:shade val="75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Бытовые и промышленные отходы являются одним из факторов разрушения природной среды. </a:t>
            </a:r>
          </a:p>
          <a:p>
            <a:r>
              <a:rPr lang="ru-RU" dirty="0" smtClean="0"/>
              <a:t>Долгие годы деятельность по переработке отходов затруднялась из-за того, что существовало мнение, будто любое дело должно приносить прибыль. Но забывалось то, что переработка, по сравнению с захоронением и сжиганием, — наиболее эффективный способ решения проблемы отходов, так как требует меньше правительственных субсидий. Кроме того, он позволяет экономить энергию и беречь окружающую среду. И поскольку стоимость площадей для захоронения мусора растет из-за ужесточения норм, а печи слишком дороги и опасны для окружающей среды, роль переработки отходов будет неуклонно расти.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0060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100" b="1" dirty="0" smtClean="0"/>
              <a:t>ОСНОВНЫЕ ПРИНЦИПЫ И СПОСОБЫ ОХРАНЫ ПРИРОДНОЙ СРЕДЫ</a:t>
            </a:r>
            <a:endParaRPr lang="ru-RU" sz="1100" dirty="0" smtClean="0"/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sz="1200" dirty="0" smtClean="0"/>
              <a:t>Для охраны подвергающихся опасности и угрозе вымирания диких видов и для предотвращения опасности, которой могут подвергнуться другие виды, используются три основные стратегии:</a:t>
            </a:r>
          </a:p>
          <a:p>
            <a:pPr>
              <a:buNone/>
            </a:pPr>
            <a:endParaRPr lang="ru-RU" sz="1200" dirty="0" smtClean="0"/>
          </a:p>
          <a:p>
            <a:pPr lvl="0"/>
            <a:r>
              <a:rPr lang="ru-RU" sz="1200" i="1" dirty="0" smtClean="0"/>
              <a:t>Принятие соглашений, законов и создание заповедников</a:t>
            </a:r>
            <a:endParaRPr lang="ru-RU" sz="1200" dirty="0" smtClean="0"/>
          </a:p>
          <a:p>
            <a:pPr lvl="0"/>
            <a:r>
              <a:rPr lang="ru-RU" sz="1200" i="1" dirty="0" smtClean="0"/>
              <a:t>Использование генных банков, зоопарков, исследовательских центров, ботанических садов и аквариумов для сохранения небольшого количества диких животных</a:t>
            </a:r>
            <a:endParaRPr lang="ru-RU" sz="1200" dirty="0" smtClean="0"/>
          </a:p>
          <a:p>
            <a:pPr lvl="0"/>
            <a:r>
              <a:rPr lang="ru-RU" sz="1200" i="1" dirty="0" smtClean="0"/>
              <a:t>Охрана и защита разнообразия уникальных и типичных экосистем во всем мире</a:t>
            </a: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i="1" dirty="0" smtClean="0"/>
              <a:t> </a:t>
            </a:r>
            <a:endParaRPr lang="ru-RU" sz="1200" dirty="0" smtClean="0"/>
          </a:p>
          <a:p>
            <a:pPr>
              <a:buNone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C509F4-8421-4912-99A9-D1BFB5AA0C84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163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BF04-D53B-41DD-8135-291D3D5F4784}" type="datetime1">
              <a:rPr lang="ru-RU" smtClean="0"/>
              <a:t>05.01.2015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490E-79A8-4188-8E94-B604F967EB5C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C71F-7B1B-4FB7-A2EE-9E427A5CBBEF}" type="datetime1">
              <a:rPr lang="ru-RU" smtClean="0"/>
              <a:t>05.01.2015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D09F9-64F5-4E9C-9DF5-96EF1A191A79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C0DE0-7D2F-4C0E-A169-126F9DD04F6F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9A90-69A3-4AFA-A0C0-C009B5E78CC6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5D5D1-5B3D-44BE-84F3-F0E9A21198F5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423F60-88F1-477E-B5DB-0F050170B35E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F8F47-75EF-4AD5-ADC4-16D88C35A896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C10A2-0045-4DCB-955D-1DD59FB822B1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2433-E7EE-49BC-B8AC-D9A003B677BD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B1782-7471-41E5-9BFA-F0140ED03366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1BDD6-5909-4A6C-8C8A-9C64DBBA2A11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92745-510D-4F19-8E9F-DA15C876329B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C70D3DA-8BB1-4C88-BBAF-2A435E68BDF3}" type="datetime1">
              <a:rPr lang="ru-RU" smtClean="0"/>
              <a:t>05.01.2015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59C11C-0922-4120-B269-4A52840642B3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EBC3AB4-A227-4736-A294-69BC7BF3531D}" type="datetime1">
              <a:rPr lang="ru-RU" smtClean="0"/>
              <a:t>05.01.2015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5DC1E4-16F7-4614-93BE-BACC3E17E59E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186DBC-BD94-46D7-B2C9-E9BE32EDB79F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A11226-28A5-4C89-AF09-833912E7CB60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C82A68-B366-493D-9337-F60D1EE9C111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B7552A6-8DB7-4BFC-8387-1896288909FA}" type="datetime1">
              <a:rPr lang="ru-RU" smtClean="0"/>
              <a:t>05.01.2015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970FCF6-65B5-4256-9917-78C36E28764C}" type="datetime1">
              <a:rPr lang="ru-RU" smtClean="0"/>
              <a:t>05.01.2015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C22E45F-060B-4D88-B0B7-B8169BE930EB}" type="datetime1">
              <a:rPr lang="ru-RU" smtClean="0"/>
              <a:t>05.01.2015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00B3E9-A1DE-434C-9871-FC9F9370E07D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87A66F-0514-408E-9C43-45220C5716A9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0F482D-3159-4697-A25D-84019266685C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34BD6D-3345-4EC5-ACD3-AF9B38E7E447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4C78B4-972B-4AEA-8C2F-1436A3EB789A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CE8BB1-5E52-4AB8-94BA-6CE1D2E6A895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34A5AC-B25B-43D4-AACE-D0F2FE76D7F0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C06A48-2524-4274-B31A-6A4CEFAD6D21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54BB58-86BE-4320-9ED0-33B28ECA921F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094FE8-E315-4D7F-AEDD-FD29787AE3BC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247F0C-3F89-4866-947E-FEE8C8A9D73E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F0D40A-313E-4240-8041-BA71C3A723C9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23EDAC-4B9F-4F4A-BFDC-C95E20EB8A35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E0A70C-9B08-4F61-A88E-34267D803DA4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D3A59-B9FF-409F-97D4-047FE6FC60A9}" type="datetime1">
              <a:rPr lang="ru-RU" smtClean="0"/>
              <a:t>05.01.2015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D9EE-5AEB-4D5F-9F4A-F846EC378072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7BC22-1D4F-42E7-B23A-3B9C3AB16D58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32FA-DA83-41DF-B575-88F35C84BC72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62364-1BEE-486B-9A8C-3251224EEC49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ADDB0-86D8-4BA8-8C42-4D22906C83F0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8E5F3-C8D4-438E-BD9B-E39840DC3B24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C24763F6-7657-494A-AD2A-E7D2D3688DE8}" type="datetime1">
              <a:rPr lang="ru-RU" smtClean="0"/>
              <a:t>05.01.2015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D6429-7E67-4B93-934A-DDB1CA0E086F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54E4B-F9A7-457E-A653-A13C2924DC8D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30FA5-CB16-491A-AB6B-AE48517DD2A8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23F98-7CCD-4658-A706-5A3C388A6752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57914-618F-448A-8CAE-D71018FCE93F}" type="datetime1">
              <a:rPr lang="ru-RU" smtClean="0"/>
              <a:t>05.01.2015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A5820-5F80-4EE4-8633-B264CA125E82}" type="datetime1">
              <a:rPr lang="ru-RU" smtClean="0"/>
              <a:t>05.01.2015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BF41-01AB-4E95-A843-796A4426B23E}" type="datetime1">
              <a:rPr lang="ru-RU" smtClean="0"/>
              <a:t>05.01.2015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5509D-AA07-4020-A3A9-6676AD046DA1}" type="datetime1">
              <a:rPr lang="ru-RU" smtClean="0"/>
              <a:t>05.01.2015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2E59F-B3EB-43EB-8EA1-904C92B00B65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5377D-9131-491A-8534-4D132D4D1979}" type="datetime1">
              <a:rPr lang="ru-RU" smtClean="0"/>
              <a:t>05.01.2015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EFDFEA-008B-488E-B733-925857CDD564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DAB0D-F6CB-465C-A779-A4F24FDCE150}" type="datetime1">
              <a:rPr lang="ru-RU" smtClean="0"/>
              <a:t>05.01.2015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6DE84-3B25-4C7C-9CDB-5472FD502B38}" type="datetime1">
              <a:rPr lang="ru-RU" smtClean="0"/>
              <a:t>05.01.2015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2DA3-1264-4BD6-B0ED-4E5A0AE5C8E7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4BE65-7FFA-4AE1-A023-D33FD3851C0A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4EEA9-C853-4AEC-9005-11B88512E3BE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234B12-F0AB-4489-AE37-5829CEEB3053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3FBF54-B3FF-4778-B381-09EEF3CB33C4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70485D-E8A7-4D2F-845A-EB9307982735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989BBB3-1F8B-4215-9ACD-0EC348E96AF4}" type="datetime1">
              <a:rPr lang="ru-RU" smtClean="0"/>
              <a:t>05.01.2015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60F3E-BAEA-4EA7-B1B7-B2C355CE9C8F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7B5535E-0C64-4BF7-83E1-18DD57113DC0}" type="datetime1">
              <a:rPr lang="ru-RU" smtClean="0"/>
              <a:t>05.01.2015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33CEC9-25D1-433F-8C51-73CB3B1EE7D0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11298-BF28-4F05-8E37-DAEEC1ED01AD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E88EC-82C8-4EEB-ABF7-C11146B86F9A}" type="datetime1">
              <a:rPr lang="ru-RU" smtClean="0"/>
              <a:t>05.01.2015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329AE-1C44-464C-89D0-551FD67726E7}" type="datetime1">
              <a:rPr lang="ru-RU" smtClean="0"/>
              <a:t>05.01.2015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58F8D-E36D-49D8-B0B4-8E1506C1C29D}" type="datetime1">
              <a:rPr lang="ru-RU" smtClean="0"/>
              <a:t>05.01.2015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71734-86C4-47A9-A17F-8C3B9ACFF76D}" type="datetime1">
              <a:rPr lang="ru-RU" smtClean="0"/>
              <a:t>05.01.2015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8F309-22D4-4A9C-BA36-048449DE33D8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728BE-6AB6-48C5-8879-A393488C6538}" type="datetime1">
              <a:rPr lang="ru-RU" smtClean="0"/>
              <a:t>05.01.2015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3AFE5-9C7B-454B-80EF-2B4116C7F81F}" type="datetime1">
              <a:rPr lang="ru-RU" smtClean="0"/>
              <a:t>05.01.2015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DC342-74E7-45C4-8FE9-68F98E1D2FA0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89922-1713-485E-AF3C-AF7D36F9EDC5}" type="datetime1">
              <a:rPr lang="ru-RU" smtClean="0"/>
              <a:t>05.01.2015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63AE7-E6B7-41A0-9E10-ADA2559FF923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38F2F-9FD4-4F2A-AA8C-34B17D67AC75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7211F-80F6-45C1-A2EA-1F0B4303CC60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B67-40B5-437D-83C1-D827CD04B9B6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1CA35-8B5E-4603-AA5C-1C3367C430BD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5CF0-A05D-416E-90F8-A69F77919F31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8FB84-6909-4E3E-88E0-2CC3C2D528B3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D933-1B40-4A70-ADEA-975B0AABB6CA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9B3B4-774A-4AA7-8729-269C0D66ADFB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8BFBA-5660-4172-9025-97D340B709CD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80F4D-D73C-49FA-9D8E-37561F27103D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04F4E-801D-42C8-8880-B703BDDC032B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67DA5-80AA-4AF3-9149-7C07899E3C31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3544B-00D0-4C57-9728-36E8D50AD5BC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E8BDC-2E27-42E1-ACCB-6446AC5398FD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942424A-6D1A-4CDD-9E48-CB019491C9BC}" type="datetime1">
              <a:rPr lang="ru-RU" smtClean="0"/>
              <a:t>05.01.2015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A46778A-F5A2-4FFF-9B85-CAEC801785E4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69C308F-BD06-4FE1-AB0F-A4A42A1D858D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B7042E3-0514-41D5-992A-D55BFE4C0D2C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5F4C621-F232-4B42-AE5B-D8DD6821EB83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476F-9F92-41C9-B29A-BFEEC5DB975E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222F7-569F-4089-8673-A2763AC1A0E6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053AE0-0F0A-4E96-A32D-6985E628034B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85E38B8-A003-47CC-90D4-7F90D0069FBA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B68D4F5-D01D-4E4F-A29B-172175F7BBF8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BB98-D4B1-4E96-AEF7-4E61CA595B4B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87DDE-1BE2-4817-AE5F-B1901EF30E0C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E7218-9CF5-4E6A-A586-FDB203871862}" type="datetime1">
              <a:rPr lang="ru-RU" smtClean="0"/>
              <a:t>05.01.2015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DFDCC-E27C-4D42-8A0C-24EBDB0FF144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FBF66-8E59-46E5-80E6-80676DED7ADD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6942958-C381-426B-97F7-8D11AFC24D4D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2FC1-5EF8-46B3-B45F-EDC9C692B298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E670-7D42-4F57-8B9C-A4D7A08AA6F4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BC946-2907-440E-B422-801B23322B37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83EEB-FC4E-4B1D-9B99-B45C1D8ACF11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3453-0B6F-4B79-A554-6023403D6D97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E100BEA-0048-4C43-863E-D7BB0DFAAAE5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34FC8-075C-46F6-AFAB-81D5A8B52EA2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360A-B7C7-4D18-84A5-4428F701C075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D56601-FD60-4671-932C-DC89FA2F776E}" type="datetime1">
              <a:rPr lang="ru-RU" smtClean="0"/>
              <a:t>05.01.2015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CB53E-3019-494F-88D3-5FE2E010A7AE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A9171AE-7C85-4495-8A8D-E23A3320642B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970BA-EAA4-4CF1-A70C-2308B34E2663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002E1A-A07B-44A7-868C-B2624034885B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B9D955-AE72-42FB-8A59-BAC5DACD9F57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2CD643-8DC9-438F-9518-B96992EE43B3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ACBD0FF-3A42-45D6-B8B7-065E5BEEE2B2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60F9B8-8748-4961-956B-5DC458A097DD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F8262C-C039-4652-8581-E471397C3360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8F0714-F44E-4332-98B3-8A70B1F6373B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CD99A90-47C3-4567-B979-55D20719E4E1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F69F-038E-4A80-947A-2CFAEC460920}" type="datetime1">
              <a:rPr lang="ru-RU" smtClean="0"/>
              <a:t>05.01.2015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3C13C-A21A-451D-B572-1D15F1250183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FBE4E-A031-4707-ACD5-2094C750B1AB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E0280-9B96-4A30-9BE3-7224CB9D5525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F92E0-5303-45E9-8EC3-D2CBDE616906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362F-6E8E-4774-93CE-FCA74E5D283E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CBA-31B1-44AF-89A5-BACCB7892671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5B33-0255-44BE-A86E-1D9678370FC2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A4070-4BBE-47E9-9E1E-BD0CBBAE635F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55A74-D745-4A9E-8D8C-58393873A913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589BB-D039-402E-9DF3-3F87D38DF7D8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691F-6EA8-4850-903A-F970227F8AEB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392EF8C-D112-48FD-9903-C8E25F401DC7}" type="datetime1">
              <a:rPr lang="ru-RU" smtClean="0"/>
              <a:t>05.01.2015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2799D-CA92-47BB-AB2C-2ADAF29E23B6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6274C0-B03C-4C2B-96B2-CE04E9C54E18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6904B71-77BD-4594-A953-66C41CDAE61C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E6A47A-13CD-469A-B816-69749AB02A5C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6359E74-3E8B-48E1-84A4-F6640F951E8F}" type="datetime1">
              <a:rPr lang="ru-RU" smtClean="0"/>
              <a:t>05.01.2015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83A2D1-7365-4982-ADF7-A1CFF83845FE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6CA65C3-FA48-4CF2-BF46-BA349E3DF475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2BDA4-D770-4243-877E-684496B1481D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051F80-AF1B-4C58-8CE2-E9416E47CFBB}" type="datetime1">
              <a:rPr lang="ru-RU" smtClean="0"/>
              <a:t>05.01.2015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553820-9848-4715-BC1F-7D83CB6CDE56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97AE2D4-1E2C-402A-B4D7-A1CE1382D529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2A4F79-A067-4C78-A8E4-53F5F10A8AB4}" type="datetime1">
              <a:rPr lang="ru-RU" smtClean="0"/>
              <a:t>05.01.2015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574ECB-0272-4599-B6AE-A5BAC176E697}" type="datetime1">
              <a:rPr lang="ru-RU" smtClean="0"/>
              <a:t>05.01.2015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806663B-82A4-43CE-A5D9-E441A7B62990}" type="datetime1">
              <a:rPr lang="ru-RU" smtClean="0"/>
              <a:t>05.01.2015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5CC6F38-7C19-44FC-9BBD-EA6058A10BB3}" type="datetime1">
              <a:rPr lang="ru-RU" smtClean="0"/>
              <a:t>05.01.2015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0589CC4-BFC5-4994-B87A-0E3DFFCD837D}" type="datetime1">
              <a:rPr lang="ru-RU" smtClean="0"/>
              <a:t>05.01.2015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279A7F9-ABA7-49CE-B390-C5CBD6791BE9}" type="datetime1">
              <a:rPr lang="ru-RU" smtClean="0"/>
              <a:t>05.01.2015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016E619-07BD-4193-87DF-9736819197B6}" type="datetime1">
              <a:rPr lang="ru-RU" smtClean="0"/>
              <a:t>05.01.2015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dt="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AEC2D2-9961-4ABC-A4C4-7370039E13C5}" type="datetime1">
              <a:rPr lang="ru-RU" smtClean="0"/>
              <a:t>05.01.2015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3976B-F1B7-40C0-81C4-E4CA55529BF1}" type="datetime1">
              <a:rPr lang="ru-RU" smtClean="0"/>
              <a:t>05.01.2015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C5EC29F-96DE-4684-BCF2-413081FD90CB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A2917C4-311E-4341-943D-2EAB466688F1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856F31F-6E4B-487B-A46E-67183ADC1ADE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6D6281-50E8-4F48-A1A4-BC1D0E534CD1}" type="datetime1">
              <a:rPr lang="ru-RU" smtClean="0"/>
              <a:t>05.01.2015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2CE8504-7F34-4653-8302-5B9A36FE9463}" type="datetime1">
              <a:rPr lang="ru-RU" smtClean="0"/>
              <a:t>05.01.2015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534307-D68A-4F05-974F-F3BCE7175BE7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9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file:///C:\Documents%20and%20Settings\Admin\&#1056;&#1072;&#1073;&#1086;&#1095;&#1080;&#1081;%20&#1089;&#1090;&#1086;&#1083;\biolo\z5\z5rrr.htm" TargetMode="External"/><Relationship Id="rId13" Type="http://schemas.openxmlformats.org/officeDocument/2006/relationships/hyperlink" Target="file:///C:\Documents%20and%20Settings\Admin\&#1056;&#1072;&#1073;&#1086;&#1095;&#1080;&#1081;%20&#1089;&#1090;&#1086;&#1083;\tac_3\z10\z10rrr.htm" TargetMode="External"/><Relationship Id="rId3" Type="http://schemas.openxmlformats.org/officeDocument/2006/relationships/image" Target="../media/image42.jpeg"/><Relationship Id="rId7" Type="http://schemas.openxmlformats.org/officeDocument/2006/relationships/hyperlink" Target="file:///C:\Documents%20and%20Settings\Admin\&#1056;&#1072;&#1073;&#1086;&#1095;&#1080;&#1081;%20&#1089;&#1090;&#1086;&#1083;\biolo\z4\z4rrr.htm" TargetMode="External"/><Relationship Id="rId12" Type="http://schemas.openxmlformats.org/officeDocument/2006/relationships/hyperlink" Target="file:///C:\Documents%20and%20Settings\Admin\&#1056;&#1072;&#1073;&#1086;&#1095;&#1080;&#1081;%20&#1089;&#1090;&#1086;&#1083;\biolo\z9\z9ram.htm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0.xml"/><Relationship Id="rId6" Type="http://schemas.openxmlformats.org/officeDocument/2006/relationships/hyperlink" Target="file:///C:\Documents%20and%20Settings\Admin\&#1056;&#1072;&#1073;&#1086;&#1095;&#1080;&#1081;%20&#1089;&#1090;&#1086;&#1083;\biolo\z3\z3rrr.htm" TargetMode="External"/><Relationship Id="rId11" Type="http://schemas.openxmlformats.org/officeDocument/2006/relationships/hyperlink" Target="file:///C:\Documents%20and%20Settings\Admin\&#1056;&#1072;&#1073;&#1086;&#1095;&#1080;&#1081;%20&#1089;&#1090;&#1086;&#1083;\biolo\z8\z8rrr.htm" TargetMode="External"/><Relationship Id="rId5" Type="http://schemas.openxmlformats.org/officeDocument/2006/relationships/hyperlink" Target="file:///C:\Documents%20and%20Settings\Admin\&#1056;&#1072;&#1073;&#1086;&#1095;&#1080;&#1081;%20&#1089;&#1090;&#1086;&#1083;\biolo\z2\z2rrr.htm" TargetMode="External"/><Relationship Id="rId10" Type="http://schemas.openxmlformats.org/officeDocument/2006/relationships/hyperlink" Target="file:///C:\Documents%20and%20Settings\Admin\&#1056;&#1072;&#1073;&#1086;&#1095;&#1080;&#1081;%20&#1089;&#1090;&#1086;&#1083;\biolo\z7\z7ram.htm" TargetMode="External"/><Relationship Id="rId4" Type="http://schemas.openxmlformats.org/officeDocument/2006/relationships/hyperlink" Target="file:///C:\Documents%20and%20Settings\Admin\&#1056;&#1072;&#1073;&#1086;&#1095;&#1080;&#1081;%20&#1089;&#1090;&#1086;&#1083;\biolo\z1\z1rrr.htm" TargetMode="External"/><Relationship Id="rId9" Type="http://schemas.openxmlformats.org/officeDocument/2006/relationships/hyperlink" Target="file:///C:\Documents%20and%20Settings\Admin\&#1056;&#1072;&#1073;&#1086;&#1095;&#1080;&#1081;%20&#1089;&#1090;&#1086;&#1083;\biolo\z6\z6rrr.htm" TargetMode="External"/><Relationship Id="rId1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14346" y="0"/>
            <a:ext cx="9572692" cy="4286256"/>
          </a:xfrm>
        </p:spPr>
        <p:txBody>
          <a:bodyPr>
            <a:noAutofit/>
          </a:bodyPr>
          <a:lstStyle/>
          <a:p>
            <a:pPr algn="ctr"/>
            <a:r>
              <a:rPr lang="ru-RU" sz="5400" b="1" i="1" dirty="0" smtClean="0"/>
              <a:t>Влияние человека на природу. Экологический кризис.</a:t>
            </a:r>
            <a:endParaRPr lang="ru-RU" sz="54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339394"/>
            <a:ext cx="2233502" cy="16613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0820" y="908720"/>
            <a:ext cx="1876425" cy="14097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286256"/>
            <a:ext cx="1895475" cy="1447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5214950"/>
            <a:ext cx="1785950" cy="1352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86644" y="5357826"/>
            <a:ext cx="1570344" cy="116990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2910" y="737727"/>
            <a:ext cx="2000264" cy="1462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32" name="Picture 8" descr="C:\Documents and Settings\Admin\Рабочий стол\Природа и человек\gdh1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35896" y="202389"/>
            <a:ext cx="2143130" cy="24526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42852"/>
            <a:ext cx="4000528" cy="67151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большинстве развитых стран популяции охотничьих животных регулируются законами, которые определяют способ и время спортивной охоты на определенные виды. Менеджмент водоплавающих перелетных птиц может осуществляться посредством:</a:t>
            </a: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 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i="1" dirty="0" smtClean="0">
                <a:solidFill>
                  <a:schemeClr val="bg1"/>
                </a:solidFill>
              </a:rPr>
              <a:t>Охраны существующих мест обитания на лугах и заболоченных участках в районах их летних и зимних гнездований и вдоль путей миграции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i="1" dirty="0" smtClean="0">
                <a:solidFill>
                  <a:schemeClr val="bg1"/>
                </a:solidFill>
              </a:rPr>
              <a:t>Создания новых мест обитания</a:t>
            </a:r>
            <a:endParaRPr lang="ru-RU" dirty="0" smtClean="0">
              <a:solidFill>
                <a:schemeClr val="bg1"/>
              </a:solidFill>
            </a:endParaRPr>
          </a:p>
          <a:p>
            <a:pPr lvl="0"/>
            <a:r>
              <a:rPr lang="ru-RU" i="1" dirty="0" smtClean="0">
                <a:solidFill>
                  <a:schemeClr val="bg1"/>
                </a:solidFill>
              </a:rPr>
              <a:t>Регулирования охоты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Documents and Settings\Admin\Рабочий стол\Природа и человек\0_a033_e591f310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4286256"/>
            <a:ext cx="2286016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Admin\Рабочий стол\Природа и человек\img_54_69_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38650" y="142852"/>
            <a:ext cx="2538672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Documents and Settings\Admin\Рабочий стол\Природа и человек\moose_00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4286256"/>
            <a:ext cx="2643206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Documents and Settings\Admin\Рабочий стол\Природа и человек\picture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214289"/>
            <a:ext cx="2928958" cy="26432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6929486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ПУТИ ПРЕОДОЛЕНИЯ ЭКОЛОГИЧЕСКОГО КРИЗИСА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14554"/>
            <a:ext cx="8643998" cy="440056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Во многих странах проблема экологии стоит на первом месте сейчас ей начинают уделять все больше внимания, принимаются новые экстренные меры: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усилить внимание к вопросам охраны природы и обеспечения рационального использования природных ресурсов;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 установить систематический контроль за использованием  предприятиями и организациями земель, вод, лесов, недр и других природных богатств;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 усилить внимание к вопросам по предотвращению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i="1" dirty="0" smtClean="0">
                <a:solidFill>
                  <a:schemeClr val="bg1"/>
                </a:solidFill>
              </a:rPr>
              <a:t>загрязнений и засоления почв, поверхностных и подземных вод;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  уделять большое внимание сохранению водоохранных и защитных функций лесов, сохранению и воспроизводству растительного и животного мира, предотвращению загрязнения атмосферного воздуха;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  усилить борьбу с производственным и бытовым шумом.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Documents and Settings\Admin\Рабочий стол\Природа и человек\133288_12_127_ArtFile_r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928671"/>
            <a:ext cx="1714512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Documents and Settings\Admin\Рабочий стол\Природа и человек\12956.pre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928671"/>
            <a:ext cx="1643074" cy="12144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0"/>
                            </p:stCondLst>
                            <p:childTnLst>
                              <p:par>
                                <p:cTn id="48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4000"/>
                            </p:stCondLst>
                            <p:childTnLst>
                              <p:par>
                                <p:cTn id="55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6000"/>
                            </p:stCondLst>
                            <p:childTnLst>
                              <p:par>
                                <p:cTn id="62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0"/>
                            </p:stCondLst>
                            <p:childTnLst>
                              <p:par>
                                <p:cTn id="69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0"/>
                            </p:stCondLst>
                            <p:childTnLst>
                              <p:par>
                                <p:cTn id="76" presetID="39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Природа и человек\5146784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ирода и человек\0_a354_607a73a9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Природа и человек\0_3517_dbccb137_X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98983" cy="685800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15716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ОХРАНА ОКРУЖАЮЩЕЙ СРЕДЫ И РЫНОК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85926"/>
            <a:ext cx="5786478" cy="485778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uFill>
                  <a:solidFill>
                    <a:srgbClr val="FFFF00"/>
                  </a:solidFill>
                </a:uFill>
              </a:rPr>
              <a:t>Вот те меры, которые принимает государство в рамках закона для решения проблем взаимодействия общества и природы:</a:t>
            </a:r>
            <a:endParaRPr lang="ru-RU" sz="3300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lvl="0">
              <a:buNone/>
            </a:pPr>
            <a:endParaRPr lang="ru-RU" b="1" u="sng" dirty="0" smtClean="0">
              <a:hlinkClick r:id="rId4"/>
            </a:endParaRPr>
          </a:p>
          <a:p>
            <a:pPr lvl="0">
              <a:buNone/>
            </a:pPr>
            <a:r>
              <a:rPr lang="ru-RU" b="1" u="sng" dirty="0" smtClean="0">
                <a:hlinkClick r:id="rId4"/>
              </a:rPr>
              <a:t>1. Закон РСФСР "Об охране окружающей среды"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5"/>
              </a:rPr>
              <a:t>2. Федеральный Закон "О безопасности гидротехнических сооружений"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6"/>
              </a:rPr>
              <a:t>3. Федеральный Закон "Об экологической экспертизе"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7"/>
              </a:rPr>
              <a:t>4. Федеральный Закон "О животном мире"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8"/>
              </a:rPr>
              <a:t>5. Федеральный Закон "О континентальном шельфе Российской Федерации"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9"/>
              </a:rPr>
              <a:t>6. Федеральный Закон "О природных лечебных ресурсах, лечебно-оздоровительных местностях и курортах"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10"/>
              </a:rPr>
              <a:t>7. Лесной Кодекс Российской Федерации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11"/>
              </a:rPr>
              <a:t>8. Водный Кодекс Российской Федерации</a:t>
            </a:r>
            <a:r>
              <a:rPr lang="ru-RU" b="1" dirty="0" smtClean="0"/>
              <a:t> </a:t>
            </a:r>
          </a:p>
          <a:p>
            <a:pPr lvl="0">
              <a:buNone/>
            </a:pPr>
            <a:r>
              <a:rPr lang="ru-RU" b="1" u="sng" dirty="0" smtClean="0">
                <a:hlinkClick r:id="rId12"/>
              </a:rPr>
              <a:t>9. Закон РФ о внесении изменений и дополнений в Закон РСФСР "О санитарно эпидемиологическом благополучии населения"</a:t>
            </a:r>
            <a:endParaRPr lang="ru-RU" b="1" dirty="0" smtClean="0"/>
          </a:p>
          <a:p>
            <a:pPr>
              <a:buNone/>
            </a:pPr>
            <a:r>
              <a:rPr lang="ru-RU" b="1" u="sng" dirty="0" smtClean="0">
                <a:hlinkClick r:id="rId13"/>
              </a:rPr>
              <a:t>10. Закон РФ о внесении изменений в ст. 20 Закона</a:t>
            </a:r>
            <a:endParaRPr lang="ru-RU" b="1" dirty="0" smtClean="0"/>
          </a:p>
          <a:p>
            <a:pPr>
              <a:buNone/>
            </a:pPr>
            <a:r>
              <a:rPr lang="ru-RU" b="1" u="sng" dirty="0" smtClean="0">
                <a:hlinkClick r:id="rId13"/>
              </a:rPr>
              <a:t> РСФСР "Об охране окружающей природной среды"</a:t>
            </a:r>
            <a:endParaRPr lang="ru-RU" b="1" dirty="0" smtClean="0"/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Documents and Settings\Admin\Рабочий стол\Природа и человек\81026d6260d9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500694" y="1785926"/>
            <a:ext cx="3482604" cy="4714908"/>
          </a:xfrm>
          <a:prstGeom prst="round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6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0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4000"/>
                            </p:stCondLst>
                            <p:childTnLst>
                              <p:par>
                                <p:cTn id="58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6000"/>
                            </p:stCondLst>
                            <p:childTnLst>
                              <p:par>
                                <p:cTn id="62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5400" b="1" i="1" dirty="0" smtClean="0"/>
              <a:t>Содержание:</a:t>
            </a: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3"/>
            <a:ext cx="8329642" cy="4315153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ВСТУПЛЕНИЕ </a:t>
            </a:r>
          </a:p>
          <a:p>
            <a:pPr lvl="0"/>
            <a:r>
              <a:rPr lang="ru-RU" dirty="0" smtClean="0"/>
              <a:t>ЭКОЛОГИЧЕСКИЙ КРИЗИС</a:t>
            </a:r>
          </a:p>
          <a:p>
            <a:pPr lvl="0"/>
            <a:r>
              <a:rPr lang="ru-RU" dirty="0" smtClean="0"/>
              <a:t>ИСТОЩЕНИЕ И РАЗРУШЕНИЕ ПРИРОДНОЙ СРЕДЫ.</a:t>
            </a:r>
          </a:p>
          <a:p>
            <a:pPr lvl="0"/>
            <a:r>
              <a:rPr lang="ru-RU" dirty="0" smtClean="0"/>
              <a:t>ОСНОВНЫЕ ПРИНЦИПЫ И СПОСОБЫ ОХРАНЫ ПРИРОДНОЙ СРЕДЫ.</a:t>
            </a:r>
          </a:p>
          <a:p>
            <a:pPr lvl="0"/>
            <a:r>
              <a:rPr lang="ru-RU" dirty="0" smtClean="0"/>
              <a:t>ПУТИ ПРЕОДОЛЕНИЯ ЭКОЛОГИЧЕСКОГО КРИЗИСА</a:t>
            </a:r>
          </a:p>
          <a:p>
            <a:pPr lvl="0"/>
            <a:r>
              <a:rPr lang="ru-RU" dirty="0" smtClean="0"/>
              <a:t>ОХРАНА ОКРУЖАЮЩЕЙ СРЕДЫ И РЫНОК.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112442" cy="1051560"/>
          </a:xfrm>
        </p:spPr>
        <p:txBody>
          <a:bodyPr>
            <a:normAutofit/>
          </a:bodyPr>
          <a:lstStyle/>
          <a:p>
            <a:pPr algn="l"/>
            <a:r>
              <a:rPr lang="ru-RU" sz="5400" b="1" i="1" dirty="0" smtClean="0"/>
              <a:t>Вступление:</a:t>
            </a:r>
            <a:endParaRPr lang="ru-RU" sz="5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826822" cy="46165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Человек и природа неотделимы друг от друга и тесно взаимосвязаны. Для человека, как и для общества в целом, природа является средой жизни и единственным источником необходимых для существования ресурсов. Природа и природные ресурсы - база, на которой живет и развивается человеческое общество, первоисточник удовлетворения материальных и духовных потребностей людей. Без природной среды общество существовать не может. </a:t>
            </a:r>
          </a:p>
          <a:p>
            <a:pPr>
              <a:buNone/>
            </a:pPr>
            <a:r>
              <a:rPr lang="ru-RU" dirty="0" smtClean="0"/>
              <a:t>   Человек – часть природы </a:t>
            </a:r>
          </a:p>
          <a:p>
            <a:pPr>
              <a:buNone/>
            </a:pPr>
            <a:r>
              <a:rPr lang="ru-RU" dirty="0" smtClean="0"/>
              <a:t>   и как живое существо                   своей элементарной жизнедеятельностью                     оказывает ощутимое влияние на природную                среду.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1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" y="357166"/>
            <a:ext cx="8758238" cy="909638"/>
          </a:xfrm>
        </p:spPr>
        <p:txBody>
          <a:bodyPr>
            <a:normAutofit/>
          </a:bodyPr>
          <a:lstStyle/>
          <a:p>
            <a:r>
              <a:rPr lang="ru-RU" sz="4800" b="1" i="1" dirty="0" smtClean="0"/>
              <a:t>Экологический кризис</a:t>
            </a:r>
            <a:endParaRPr lang="ru-RU" sz="4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285860"/>
            <a:ext cx="5910242" cy="421484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Экологический кризис – кризис взаимоотношений общества и природы, сохранения окружающей среды. На протяжении тысячелетий человек постоянно увеличивал свои технические возможности, усиливал вмешательство в природу, забывая о необходимости поддержания в ней биологического равновесия.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714488"/>
            <a:ext cx="3058641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Admin\Рабочий стол\Природа и человек\12850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848225"/>
            <a:ext cx="4857784" cy="1866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8" presetClass="entr" presetSubtype="0" ac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357166"/>
            <a:ext cx="4643438" cy="62865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Особенно резко возросла нагрузка на окружающую среду во второй половине </a:t>
            </a:r>
            <a:r>
              <a:rPr lang="en-US" dirty="0" smtClean="0"/>
              <a:t>XX </a:t>
            </a:r>
            <a:r>
              <a:rPr lang="ru-RU" dirty="0" smtClean="0"/>
              <a:t>в. Во взаимоотношениях между обществом и природой произошел качественный скачок, когда в результате резкого увеличения численности населения, интенсивной индустриализации и урбанизации нашей планеты хозяйственные нагрузки начали повсеместно превышать способность экологических систем к самоочищению и регенерации. Вследствие этого нарушился естественный круговорот веществ в биосфере, под угрозой оказалось здоровье нынешнего и будущего поколения людей.</a:t>
            </a:r>
          </a:p>
          <a:p>
            <a:endParaRPr lang="ru-RU" dirty="0"/>
          </a:p>
        </p:txBody>
      </p:sp>
      <p:pic>
        <p:nvPicPr>
          <p:cNvPr id="1026" name="Picture 2" descr="C:\Documents and Settings\Admin\Рабочий стол\Природа и человек\12125561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285728"/>
            <a:ext cx="4429156" cy="3613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Admin\Рабочий стол\Природа и человек\ecolog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071942"/>
            <a:ext cx="4357681" cy="2512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929718" cy="1399032"/>
          </a:xfrm>
        </p:spPr>
        <p:txBody>
          <a:bodyPr>
            <a:noAutofit/>
          </a:bodyPr>
          <a:lstStyle/>
          <a:p>
            <a:pPr algn="ctr"/>
            <a:r>
              <a:rPr lang="ru-RU" sz="4700" b="1" i="1" dirty="0" smtClean="0">
                <a:solidFill>
                  <a:srgbClr val="FFFF00"/>
                </a:solidFill>
              </a:rPr>
              <a:t>ИСТОЩЕНИЕ И РАЗРУШЕНИЕ ПРИРОДНОЙ СРЕДЫ</a:t>
            </a:r>
            <a:endParaRPr lang="ru-RU" sz="47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3571876"/>
            <a:ext cx="6143668" cy="328612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По меньшей мере</a:t>
            </a:r>
            <a:r>
              <a:rPr lang="en-US" dirty="0" smtClean="0"/>
              <a:t>,</a:t>
            </a:r>
            <a:r>
              <a:rPr lang="ru-RU" dirty="0" smtClean="0"/>
              <a:t> 94% из примерно полумиллиарда различных видов, которые жили на земле, исчезли или эволюционировали в новые виды. Массовое вымирание в далеком прошлом происходило в результате неизвестных природных причин. Однако с тех пор, как 10 000 лет назад зародилось земледелие, в результате человеческой деятельности скорость исчезновения видов возросла в миллионы раз и предполагается, что такая тенденция сохранится в ближайшие десятилетия. </a:t>
            </a:r>
            <a:endParaRPr lang="ru-RU" dirty="0"/>
          </a:p>
        </p:txBody>
      </p:sp>
      <p:pic>
        <p:nvPicPr>
          <p:cNvPr id="2050" name="Picture 2" descr="C:\Documents and Settings\Admin\Рабочий стол\Природа и человек\64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363171"/>
            <a:ext cx="3190884" cy="224425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 descr="C:\Documents and Settings\Admin\Рабочий стол\Природа и человек\839664_20060322114827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857364"/>
            <a:ext cx="3048000" cy="2286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2" name="Picture 4" descr="C:\Documents and Settings\Admin\Рабочий стол\Природа и человек\75953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714488"/>
            <a:ext cx="4786346" cy="1785950"/>
          </a:xfrm>
          <a:prstGeom prst="round2Same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3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785794"/>
            <a:ext cx="4929190" cy="607220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Основными, связанными с деятельностью человека факторами, которые способны подвергнуть виды угрозе, опасности или исчезновению, являются:</a:t>
            </a:r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pPr lvl="0"/>
            <a:r>
              <a:rPr lang="ru-RU" i="1" dirty="0" smtClean="0"/>
              <a:t>Уничтожение или нарушение мест обитания</a:t>
            </a:r>
            <a:endParaRPr lang="ru-RU" dirty="0" smtClean="0"/>
          </a:p>
          <a:p>
            <a:pPr lvl="0"/>
            <a:r>
              <a:rPr lang="ru-RU" i="1" dirty="0" smtClean="0"/>
              <a:t>Промысловая охота</a:t>
            </a:r>
            <a:endParaRPr lang="ru-RU" dirty="0" smtClean="0"/>
          </a:p>
          <a:p>
            <a:pPr lvl="0"/>
            <a:r>
              <a:rPr lang="ru-RU" i="1" dirty="0" smtClean="0"/>
              <a:t>Контролирование вредителей и хищников для защиты домашнего скота, сельскохозяйственных культур и для охоты</a:t>
            </a:r>
            <a:endParaRPr lang="ru-RU" dirty="0" smtClean="0"/>
          </a:p>
          <a:p>
            <a:pPr lvl="0"/>
            <a:r>
              <a:rPr lang="ru-RU" i="1" dirty="0" smtClean="0"/>
              <a:t>Разведение в качестве домашних животных, декоративных растений, для медицинских исследований и для зоопарков</a:t>
            </a:r>
            <a:endParaRPr lang="ru-RU" dirty="0" smtClean="0"/>
          </a:p>
          <a:p>
            <a:pPr lvl="0"/>
            <a:r>
              <a:rPr lang="ru-RU" i="1" dirty="0" smtClean="0"/>
              <a:t>Загрязнение</a:t>
            </a:r>
            <a:endParaRPr lang="ru-RU" dirty="0" smtClean="0"/>
          </a:p>
          <a:p>
            <a:pPr lvl="0"/>
            <a:r>
              <a:rPr lang="ru-RU" i="1" dirty="0" smtClean="0"/>
              <a:t>Случайная или намеренная интродукция конкурирующих или хищных видов в экосистемы </a:t>
            </a:r>
            <a:endParaRPr lang="ru-RU" dirty="0" smtClean="0"/>
          </a:p>
          <a:p>
            <a:pPr lvl="0"/>
            <a:r>
              <a:rPr lang="ru-RU" i="1" dirty="0" smtClean="0"/>
              <a:t>Рост населения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074" name="Picture 2" descr="C:\Documents and Settings\Admin\Рабочий стол\Природа и человек\2265_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71546"/>
            <a:ext cx="3857652" cy="250033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Documents and Settings\Admin\Рабочий стол\Природа и человек\a00167bfdb8faea6952d52a2ac1ab1cc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839822"/>
            <a:ext cx="3929090" cy="2842503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0"/>
                            </p:stCondLst>
                            <p:childTnLst>
                              <p:par>
                                <p:cTn id="39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45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0"/>
                            </p:stCondLst>
                            <p:childTnLst>
                              <p:par>
                                <p:cTn id="51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7000"/>
                            </p:stCondLst>
                            <p:childTnLst>
                              <p:par>
                                <p:cTn id="57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9000"/>
                            </p:stCondLst>
                            <p:childTnLst>
                              <p:par>
                                <p:cTn id="63" presetID="5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786058"/>
            <a:ext cx="8591390" cy="378621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Бытовые и промышленные отходы являются одним из факторов разрушения природной среды. </a:t>
            </a:r>
          </a:p>
          <a:p>
            <a:r>
              <a:rPr lang="ru-RU" dirty="0" smtClean="0"/>
              <a:t>Долгие годы деятельность по переработке отходов затруднялась из-за того, что существовало мнение, будто любое дело должно приносить прибыль. Но забывалось то, что переработка, по сравнению с захоронением и сжиганием, — наиболее эффективный способ решения проблемы отходов, так как требует меньше правительственных субсидий. Кроме того, он позволяет экономить энергию и беречь окружающую среду. И поскольку стоимость площадей для захоронения мусора растет из-за ужесточения норм, а печи слишком дороги и опасны для окружающей среды, роль переработки отходов будет неуклонно расти.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857232"/>
            <a:ext cx="923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C:\Documents and Settings\Admin\Рабочий стол\Природа и человек\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5" y="142852"/>
            <a:ext cx="3643338" cy="2487500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C:\Documents and Settings\Admin\Рабочий стол\Природа и человек\im070618_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65713"/>
            <a:ext cx="3714776" cy="2477470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28" cy="135731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ОСНОВНЫЕ ПРИНЦИПЫ И СПОСОБЫ ОХРАНЫ ПРИРОДНОЙ СРЕДЫ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714488"/>
            <a:ext cx="4786346" cy="492924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4000" dirty="0" smtClean="0"/>
              <a:t>Для охраны подвергающихся опасности и угрозе вымирания диких видов и для предотвращения опасности, которой могут подвергнуться другие виды, используются три основные стратегии:</a:t>
            </a:r>
          </a:p>
          <a:p>
            <a:pPr>
              <a:buNone/>
            </a:pPr>
            <a:endParaRPr lang="ru-RU" sz="4000" dirty="0" smtClean="0"/>
          </a:p>
          <a:p>
            <a:pPr lvl="0"/>
            <a:r>
              <a:rPr lang="ru-RU" sz="4000" i="1" dirty="0" smtClean="0"/>
              <a:t>Принятие соглашений, законов и создание заповедников</a:t>
            </a:r>
            <a:endParaRPr lang="ru-RU" sz="4000" dirty="0" smtClean="0"/>
          </a:p>
          <a:p>
            <a:pPr lvl="0"/>
            <a:r>
              <a:rPr lang="ru-RU" sz="4000" i="1" dirty="0" smtClean="0"/>
              <a:t>Использование генных банков, зоопарков, исследовательских центров, ботанических садов и аквариумов для сохранения небольшого количества диких животных</a:t>
            </a:r>
            <a:endParaRPr lang="ru-RU" sz="4000" dirty="0" smtClean="0"/>
          </a:p>
          <a:p>
            <a:pPr lvl="0"/>
            <a:r>
              <a:rPr lang="ru-RU" sz="4000" i="1" dirty="0" smtClean="0"/>
              <a:t>Охрана и защита разнообразия уникальных и типичных экосистем во всем мире</a:t>
            </a: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i="1" dirty="0" smtClean="0"/>
              <a:t> </a:t>
            </a:r>
            <a:endParaRPr lang="ru-RU" sz="4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Admin\Рабочий стол\Природа и человек\7180014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714488"/>
            <a:ext cx="3857652" cy="4429156"/>
          </a:xfrm>
          <a:prstGeom prst="round2Diag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_rels/them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Литей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итей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Welcome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Welcome">
      <a:majorFont>
        <a:latin typeface="Book Antiqua"/>
        <a:ea typeface=""/>
        <a:cs typeface=""/>
        <a:font script="Jpan" typeface="ＭＳ Ｐゴシック"/>
        <a:font script="Hang" typeface="돋움"/>
        <a:font script="Hans" typeface="华文中宋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ajorFont>
      <a:min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 Roman"/>
        <a:font script="Hebr" typeface="Times New 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 Cherokee"/>
        <a:font script="Yiii" typeface="Microsoft Yi  Baiti"/>
        <a:font script="Tibt" typeface="Microsoft  Himalaya"/>
        <a:font script="Thaa" typeface="MV Boli"/>
        <a:font script="Deva" typeface="Mangal"/>
        <a:font script="Telu" typeface="Gautami"/>
        <a:font script="Taml" typeface="Latha"/>
        <a:font script="Syrc" typeface="Estrangelo  Edessa"/>
        <a:font script="Orya" typeface="Kalinga"/>
        <a:font script="Mlym" typeface="Kartika"/>
        <a:font script="Laoo" typeface="DokChampa"/>
        <a:font script="Sinh" typeface="Iskoola Pota"/>
        <a:font script="Mong" typeface="Mongolian  Baiti"/>
        <a:font script="Viet" typeface="Times New  Roman"/>
        <a:font script="Uigh" typeface="Microsoft 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468</TotalTime>
  <Words>1423</Words>
  <Application>Microsoft Office PowerPoint</Application>
  <PresentationFormat>Екран (4:3)</PresentationFormat>
  <Paragraphs>161</Paragraphs>
  <Slides>15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14</vt:i4>
      </vt:variant>
      <vt:variant>
        <vt:lpstr>Заголовки слайдів</vt:lpstr>
      </vt:variant>
      <vt:variant>
        <vt:i4>15</vt:i4>
      </vt:variant>
    </vt:vector>
  </HeadingPairs>
  <TitlesOfParts>
    <vt:vector size="29" baseType="lpstr">
      <vt:lpstr>Поток</vt:lpstr>
      <vt:lpstr>Литейная</vt:lpstr>
      <vt:lpstr>Трек</vt:lpstr>
      <vt:lpstr>Welcome</vt:lpstr>
      <vt:lpstr>Яркая</vt:lpstr>
      <vt:lpstr>Официальная</vt:lpstr>
      <vt:lpstr>Изящная</vt:lpstr>
      <vt:lpstr>Апекс</vt:lpstr>
      <vt:lpstr>1_Изящная</vt:lpstr>
      <vt:lpstr>Тема1</vt:lpstr>
      <vt:lpstr>1_Литейная</vt:lpstr>
      <vt:lpstr>Аспект</vt:lpstr>
      <vt:lpstr>Deluxe</vt:lpstr>
      <vt:lpstr>1_Трек</vt:lpstr>
      <vt:lpstr>Влияние человека на природу. Экологический кризис.</vt:lpstr>
      <vt:lpstr>Содержание:</vt:lpstr>
      <vt:lpstr>Вступление:</vt:lpstr>
      <vt:lpstr>Экологический кризис</vt:lpstr>
      <vt:lpstr>Презентація PowerPoint</vt:lpstr>
      <vt:lpstr>ИСТОЩЕНИЕ И РАЗРУШЕНИЕ ПРИРОДНОЙ СРЕДЫ</vt:lpstr>
      <vt:lpstr>Презентація PowerPoint</vt:lpstr>
      <vt:lpstr>Презентація PowerPoint</vt:lpstr>
      <vt:lpstr>ОСНОВНЫЕ ПРИНЦИПЫ И СПОСОБЫ ОХРАНЫ ПРИРОДНОЙ СРЕДЫ</vt:lpstr>
      <vt:lpstr>Презентація PowerPoint</vt:lpstr>
      <vt:lpstr>ПУТИ ПРЕОДОЛЕНИЯ ЭКОЛОГИЧЕСКОГО КРИЗИСА</vt:lpstr>
      <vt:lpstr>Презентація PowerPoint</vt:lpstr>
      <vt:lpstr>Презентація PowerPoint</vt:lpstr>
      <vt:lpstr>Презентація PowerPoint</vt:lpstr>
      <vt:lpstr>ОХРАНА ОКРУЖАЮЩЕЙ СРЕДЫ И РЫНОК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человека на природу. Экологический кризис.</dc:title>
  <dc:creator>LEGION</dc:creator>
  <cp:lastModifiedBy>LEGION</cp:lastModifiedBy>
  <cp:revision>4</cp:revision>
  <dcterms:created xsi:type="dcterms:W3CDTF">2009-04-12T08:55:22Z</dcterms:created>
  <dcterms:modified xsi:type="dcterms:W3CDTF">2015-01-05T09:13:13Z</dcterms:modified>
</cp:coreProperties>
</file>