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327" r:id="rId2"/>
    <p:sldId id="315" r:id="rId3"/>
    <p:sldId id="289" r:id="rId4"/>
    <p:sldId id="316" r:id="rId5"/>
    <p:sldId id="291" r:id="rId6"/>
    <p:sldId id="300" r:id="rId7"/>
    <p:sldId id="317" r:id="rId8"/>
    <p:sldId id="328" r:id="rId9"/>
    <p:sldId id="257" r:id="rId10"/>
    <p:sldId id="329" r:id="rId11"/>
    <p:sldId id="318" r:id="rId12"/>
    <p:sldId id="330" r:id="rId13"/>
    <p:sldId id="321" r:id="rId14"/>
    <p:sldId id="319" r:id="rId15"/>
    <p:sldId id="320" r:id="rId16"/>
    <p:sldId id="322" r:id="rId17"/>
    <p:sldId id="331" r:id="rId18"/>
    <p:sldId id="323" r:id="rId19"/>
    <p:sldId id="324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CC0099"/>
    <a:srgbClr val="663300"/>
    <a:srgbClr val="0099CC"/>
    <a:srgbClr val="FF9966"/>
    <a:srgbClr val="00CCFF"/>
    <a:srgbClr val="CC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47571" autoAdjust="0"/>
  </p:normalViewPr>
  <p:slideViewPr>
    <p:cSldViewPr>
      <p:cViewPr>
        <p:scale>
          <a:sx n="126" d="100"/>
          <a:sy n="126" d="100"/>
        </p:scale>
        <p:origin x="-78" y="29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8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image" Target="../media/image15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08A05F6-34BF-45A2-A830-24B18D66DEC4}" type="doc">
      <dgm:prSet loTypeId="urn:microsoft.com/office/officeart/2005/8/layout/vList3#1" loCatId="list" qsTypeId="urn:microsoft.com/office/officeart/2005/8/quickstyle/3d1" qsCatId="3D" csTypeId="urn:microsoft.com/office/officeart/2005/8/colors/accent1_2" csCatId="accent1" phldr="1"/>
      <dgm:spPr/>
    </dgm:pt>
    <dgm:pt modelId="{D4BA018F-E7E4-4B6C-9067-5BF21DEAFCE0}">
      <dgm:prSet phldrT="[Текст]"/>
      <dgm:spPr/>
      <dgm:t>
        <a:bodyPr/>
        <a:lstStyle/>
        <a:p>
          <a:r>
            <a:rPr lang="ru-RU" smtClean="0">
              <a:latin typeface="Arial Black" pitchFamily="34" charset="0"/>
            </a:rPr>
            <a:t>гидросфера</a:t>
          </a:r>
          <a:endParaRPr lang="ru-RU" dirty="0">
            <a:latin typeface="Arial Black" pitchFamily="34" charset="0"/>
          </a:endParaRPr>
        </a:p>
      </dgm:t>
    </dgm:pt>
    <dgm:pt modelId="{73D9144E-0209-40C0-A980-68A95D88363C}" type="parTrans" cxnId="{5CBA7CDF-6CC0-4511-8FA6-A066A494B74F}">
      <dgm:prSet/>
      <dgm:spPr/>
      <dgm:t>
        <a:bodyPr/>
        <a:lstStyle/>
        <a:p>
          <a:endParaRPr lang="ru-RU"/>
        </a:p>
      </dgm:t>
    </dgm:pt>
    <dgm:pt modelId="{520C3E75-574C-453E-A598-E6988B23F0C5}" type="sibTrans" cxnId="{5CBA7CDF-6CC0-4511-8FA6-A066A494B74F}">
      <dgm:prSet/>
      <dgm:spPr/>
      <dgm:t>
        <a:bodyPr/>
        <a:lstStyle/>
        <a:p>
          <a:endParaRPr lang="ru-RU"/>
        </a:p>
      </dgm:t>
    </dgm:pt>
    <dgm:pt modelId="{28FAEC8D-C2F7-4A5D-B8D8-81F04440AC77}">
      <dgm:prSet phldrT="[Текст]"/>
      <dgm:spPr/>
      <dgm:t>
        <a:bodyPr/>
        <a:lstStyle/>
        <a:p>
          <a:r>
            <a:rPr lang="ru-RU" smtClean="0">
              <a:latin typeface="Arial Black" pitchFamily="34" charset="0"/>
            </a:rPr>
            <a:t>атмосфера</a:t>
          </a:r>
          <a:endParaRPr lang="ru-RU" dirty="0">
            <a:latin typeface="Arial Black" pitchFamily="34" charset="0"/>
          </a:endParaRPr>
        </a:p>
      </dgm:t>
    </dgm:pt>
    <dgm:pt modelId="{3FF2CE64-0E47-45E2-B064-BBC101AEA77A}" type="parTrans" cxnId="{A516BED3-4112-4251-90C7-367F22A931C5}">
      <dgm:prSet/>
      <dgm:spPr/>
      <dgm:t>
        <a:bodyPr/>
        <a:lstStyle/>
        <a:p>
          <a:endParaRPr lang="ru-RU"/>
        </a:p>
      </dgm:t>
    </dgm:pt>
    <dgm:pt modelId="{3F5BCA7C-F39F-4ED7-B3D3-33547B689236}" type="sibTrans" cxnId="{A516BED3-4112-4251-90C7-367F22A931C5}">
      <dgm:prSet/>
      <dgm:spPr/>
      <dgm:t>
        <a:bodyPr/>
        <a:lstStyle/>
        <a:p>
          <a:endParaRPr lang="ru-RU"/>
        </a:p>
      </dgm:t>
    </dgm:pt>
    <dgm:pt modelId="{86FFF744-6544-462F-9EFD-F5EEF798ACB5}">
      <dgm:prSet phldrT="[Текст]"/>
      <dgm:spPr/>
      <dgm:t>
        <a:bodyPr/>
        <a:lstStyle/>
        <a:p>
          <a:r>
            <a:rPr lang="ru-RU" smtClean="0">
              <a:latin typeface="Arial Black" pitchFamily="34" charset="0"/>
            </a:rPr>
            <a:t>литосфера</a:t>
          </a:r>
          <a:endParaRPr lang="ru-RU" dirty="0">
            <a:latin typeface="Arial Black" pitchFamily="34" charset="0"/>
          </a:endParaRPr>
        </a:p>
      </dgm:t>
    </dgm:pt>
    <dgm:pt modelId="{A5A6D03A-EC31-4B34-9898-BD0392EC4A4B}" type="parTrans" cxnId="{8AFA855A-DC69-4C5D-9AC7-3258B718AC8F}">
      <dgm:prSet/>
      <dgm:spPr/>
      <dgm:t>
        <a:bodyPr/>
        <a:lstStyle/>
        <a:p>
          <a:endParaRPr lang="ru-RU"/>
        </a:p>
      </dgm:t>
    </dgm:pt>
    <dgm:pt modelId="{CF1449CE-8D5D-44ED-A4BA-6233EE333B67}" type="sibTrans" cxnId="{8AFA855A-DC69-4C5D-9AC7-3258B718AC8F}">
      <dgm:prSet/>
      <dgm:spPr/>
      <dgm:t>
        <a:bodyPr/>
        <a:lstStyle/>
        <a:p>
          <a:endParaRPr lang="ru-RU"/>
        </a:p>
      </dgm:t>
    </dgm:pt>
    <dgm:pt modelId="{9252BB75-67B9-4110-BE15-369FC686E9FD}" type="pres">
      <dgm:prSet presAssocID="{808A05F6-34BF-45A2-A830-24B18D66DEC4}" presName="linearFlow" presStyleCnt="0">
        <dgm:presLayoutVars>
          <dgm:dir/>
          <dgm:resizeHandles val="exact"/>
        </dgm:presLayoutVars>
      </dgm:prSet>
      <dgm:spPr/>
    </dgm:pt>
    <dgm:pt modelId="{9143543E-BAC7-4B8B-AD48-89A56CD618DF}" type="pres">
      <dgm:prSet presAssocID="{D4BA018F-E7E4-4B6C-9067-5BF21DEAFCE0}" presName="composite" presStyleCnt="0"/>
      <dgm:spPr/>
    </dgm:pt>
    <dgm:pt modelId="{903A70CD-7CA9-420E-95D4-372734BAAD2F}" type="pres">
      <dgm:prSet presAssocID="{D4BA018F-E7E4-4B6C-9067-5BF21DEAFCE0}" presName="imgShp" presStyleLbl="fgImgPlace1" presStyleIdx="0" presStyleCnt="3" custScaleX="293161" custScaleY="17271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AC22876-1AB0-4D01-B8F7-4E8036C873CB}" type="pres">
      <dgm:prSet presAssocID="{D4BA018F-E7E4-4B6C-9067-5BF21DEAFCE0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482C10-9FBF-490A-A22A-BBC2AC6CDD50}" type="pres">
      <dgm:prSet presAssocID="{520C3E75-574C-453E-A598-E6988B23F0C5}" presName="spacing" presStyleCnt="0"/>
      <dgm:spPr/>
    </dgm:pt>
    <dgm:pt modelId="{D7D06DC2-4A3B-44DA-96DA-00775088BDED}" type="pres">
      <dgm:prSet presAssocID="{28FAEC8D-C2F7-4A5D-B8D8-81F04440AC77}" presName="composite" presStyleCnt="0"/>
      <dgm:spPr/>
    </dgm:pt>
    <dgm:pt modelId="{43451F2E-33EB-42AB-AAB7-55916C460671}" type="pres">
      <dgm:prSet presAssocID="{28FAEC8D-C2F7-4A5D-B8D8-81F04440AC77}" presName="imgShp" presStyleLbl="fgImgPlace1" presStyleIdx="1" presStyleCnt="3" custScaleX="298110" custScaleY="184196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BDDD484B-5078-4864-A5F2-FD0B62D7A376}" type="pres">
      <dgm:prSet presAssocID="{28FAEC8D-C2F7-4A5D-B8D8-81F04440AC77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4E42725-1236-4159-81CF-A04C30CB561A}" type="pres">
      <dgm:prSet presAssocID="{3F5BCA7C-F39F-4ED7-B3D3-33547B689236}" presName="spacing" presStyleCnt="0"/>
      <dgm:spPr/>
    </dgm:pt>
    <dgm:pt modelId="{1CA27C84-3226-4531-AAF1-C8780D109A28}" type="pres">
      <dgm:prSet presAssocID="{86FFF744-6544-462F-9EFD-F5EEF798ACB5}" presName="composite" presStyleCnt="0"/>
      <dgm:spPr/>
    </dgm:pt>
    <dgm:pt modelId="{D7F51D87-180F-48C2-98BD-A23DB897E52B}" type="pres">
      <dgm:prSet presAssocID="{86FFF744-6544-462F-9EFD-F5EEF798ACB5}" presName="imgShp" presStyleLbl="fgImgPlace1" presStyleIdx="2" presStyleCnt="3" custScaleX="301198" custScaleY="176866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6D33F1DE-3E58-49EE-82F7-8DAB52B50270}" type="pres">
      <dgm:prSet presAssocID="{86FFF744-6544-462F-9EFD-F5EEF798ACB5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F10A68-0952-4A81-AF2A-0A69BA61D6A2}" type="presOf" srcId="{86FFF744-6544-462F-9EFD-F5EEF798ACB5}" destId="{6D33F1DE-3E58-49EE-82F7-8DAB52B50270}" srcOrd="0" destOrd="0" presId="urn:microsoft.com/office/officeart/2005/8/layout/vList3#1"/>
    <dgm:cxn modelId="{A516BED3-4112-4251-90C7-367F22A931C5}" srcId="{808A05F6-34BF-45A2-A830-24B18D66DEC4}" destId="{28FAEC8D-C2F7-4A5D-B8D8-81F04440AC77}" srcOrd="1" destOrd="0" parTransId="{3FF2CE64-0E47-45E2-B064-BBC101AEA77A}" sibTransId="{3F5BCA7C-F39F-4ED7-B3D3-33547B689236}"/>
    <dgm:cxn modelId="{1C756494-FB5B-4443-9155-A1792CA1532E}" type="presOf" srcId="{D4BA018F-E7E4-4B6C-9067-5BF21DEAFCE0}" destId="{5AC22876-1AB0-4D01-B8F7-4E8036C873CB}" srcOrd="0" destOrd="0" presId="urn:microsoft.com/office/officeart/2005/8/layout/vList3#1"/>
    <dgm:cxn modelId="{8AFA855A-DC69-4C5D-9AC7-3258B718AC8F}" srcId="{808A05F6-34BF-45A2-A830-24B18D66DEC4}" destId="{86FFF744-6544-462F-9EFD-F5EEF798ACB5}" srcOrd="2" destOrd="0" parTransId="{A5A6D03A-EC31-4B34-9898-BD0392EC4A4B}" sibTransId="{CF1449CE-8D5D-44ED-A4BA-6233EE333B67}"/>
    <dgm:cxn modelId="{5CBA7CDF-6CC0-4511-8FA6-A066A494B74F}" srcId="{808A05F6-34BF-45A2-A830-24B18D66DEC4}" destId="{D4BA018F-E7E4-4B6C-9067-5BF21DEAFCE0}" srcOrd="0" destOrd="0" parTransId="{73D9144E-0209-40C0-A980-68A95D88363C}" sibTransId="{520C3E75-574C-453E-A598-E6988B23F0C5}"/>
    <dgm:cxn modelId="{934F95F0-8C29-4718-B6FC-000F85D4A9E9}" type="presOf" srcId="{808A05F6-34BF-45A2-A830-24B18D66DEC4}" destId="{9252BB75-67B9-4110-BE15-369FC686E9FD}" srcOrd="0" destOrd="0" presId="urn:microsoft.com/office/officeart/2005/8/layout/vList3#1"/>
    <dgm:cxn modelId="{DEDEC61B-A8E4-47DD-868E-93AD87DE170B}" type="presOf" srcId="{28FAEC8D-C2F7-4A5D-B8D8-81F04440AC77}" destId="{BDDD484B-5078-4864-A5F2-FD0B62D7A376}" srcOrd="0" destOrd="0" presId="urn:microsoft.com/office/officeart/2005/8/layout/vList3#1"/>
    <dgm:cxn modelId="{DCE64E02-6A21-4BD4-B134-3BF7CC0177F4}" type="presParOf" srcId="{9252BB75-67B9-4110-BE15-369FC686E9FD}" destId="{9143543E-BAC7-4B8B-AD48-89A56CD618DF}" srcOrd="0" destOrd="0" presId="urn:microsoft.com/office/officeart/2005/8/layout/vList3#1"/>
    <dgm:cxn modelId="{25685315-1358-4FA5-B1E9-146FEEFC205E}" type="presParOf" srcId="{9143543E-BAC7-4B8B-AD48-89A56CD618DF}" destId="{903A70CD-7CA9-420E-95D4-372734BAAD2F}" srcOrd="0" destOrd="0" presId="urn:microsoft.com/office/officeart/2005/8/layout/vList3#1"/>
    <dgm:cxn modelId="{C919B5FA-A927-421B-B1FD-18AA7CBFEFF1}" type="presParOf" srcId="{9143543E-BAC7-4B8B-AD48-89A56CD618DF}" destId="{5AC22876-1AB0-4D01-B8F7-4E8036C873CB}" srcOrd="1" destOrd="0" presId="urn:microsoft.com/office/officeart/2005/8/layout/vList3#1"/>
    <dgm:cxn modelId="{91F8A60C-BEF4-45BC-8A4A-8789119E595E}" type="presParOf" srcId="{9252BB75-67B9-4110-BE15-369FC686E9FD}" destId="{75482C10-9FBF-490A-A22A-BBC2AC6CDD50}" srcOrd="1" destOrd="0" presId="urn:microsoft.com/office/officeart/2005/8/layout/vList3#1"/>
    <dgm:cxn modelId="{759EFAD4-D007-4473-B6D8-46F62B318419}" type="presParOf" srcId="{9252BB75-67B9-4110-BE15-369FC686E9FD}" destId="{D7D06DC2-4A3B-44DA-96DA-00775088BDED}" srcOrd="2" destOrd="0" presId="urn:microsoft.com/office/officeart/2005/8/layout/vList3#1"/>
    <dgm:cxn modelId="{0916A871-CDDA-4472-A918-E4CE10898A28}" type="presParOf" srcId="{D7D06DC2-4A3B-44DA-96DA-00775088BDED}" destId="{43451F2E-33EB-42AB-AAB7-55916C460671}" srcOrd="0" destOrd="0" presId="urn:microsoft.com/office/officeart/2005/8/layout/vList3#1"/>
    <dgm:cxn modelId="{84D45739-457B-4B3D-810B-6AA6042E391E}" type="presParOf" srcId="{D7D06DC2-4A3B-44DA-96DA-00775088BDED}" destId="{BDDD484B-5078-4864-A5F2-FD0B62D7A376}" srcOrd="1" destOrd="0" presId="urn:microsoft.com/office/officeart/2005/8/layout/vList3#1"/>
    <dgm:cxn modelId="{F4ECEA6B-7800-4F49-AF34-6009816D6E74}" type="presParOf" srcId="{9252BB75-67B9-4110-BE15-369FC686E9FD}" destId="{44E42725-1236-4159-81CF-A04C30CB561A}" srcOrd="3" destOrd="0" presId="urn:microsoft.com/office/officeart/2005/8/layout/vList3#1"/>
    <dgm:cxn modelId="{3E2C8AED-FF2E-421B-85B6-61DF407129FE}" type="presParOf" srcId="{9252BB75-67B9-4110-BE15-369FC686E9FD}" destId="{1CA27C84-3226-4531-AAF1-C8780D109A28}" srcOrd="4" destOrd="0" presId="urn:microsoft.com/office/officeart/2005/8/layout/vList3#1"/>
    <dgm:cxn modelId="{CBA8F20B-1395-4EC9-AC90-3D6655C2B777}" type="presParOf" srcId="{1CA27C84-3226-4531-AAF1-C8780D109A28}" destId="{D7F51D87-180F-48C2-98BD-A23DB897E52B}" srcOrd="0" destOrd="0" presId="urn:microsoft.com/office/officeart/2005/8/layout/vList3#1"/>
    <dgm:cxn modelId="{46605263-2398-4DA6-9A81-B2989CE77C76}" type="presParOf" srcId="{1CA27C84-3226-4531-AAF1-C8780D109A28}" destId="{6D33F1DE-3E58-49EE-82F7-8DAB52B50270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C22876-1AB0-4D01-B8F7-4E8036C873CB}">
      <dsp:nvSpPr>
        <dsp:cNvPr id="0" name=""/>
        <dsp:cNvSpPr/>
      </dsp:nvSpPr>
      <dsp:spPr>
        <a:xfrm rot="10800000">
          <a:off x="1933768" y="291086"/>
          <a:ext cx="5368208" cy="793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952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smtClean="0">
              <a:latin typeface="Arial Black" pitchFamily="34" charset="0"/>
            </a:rPr>
            <a:t>гидросфера</a:t>
          </a:r>
          <a:endParaRPr lang="ru-RU" sz="3300" kern="1200" dirty="0">
            <a:latin typeface="Arial Black" pitchFamily="34" charset="0"/>
          </a:endParaRPr>
        </a:p>
      </dsp:txBody>
      <dsp:txXfrm rot="10800000">
        <a:off x="2132166" y="291086"/>
        <a:ext cx="5169810" cy="793591"/>
      </dsp:txXfrm>
    </dsp:sp>
    <dsp:sp modelId="{903A70CD-7CA9-420E-95D4-372734BAAD2F}">
      <dsp:nvSpPr>
        <dsp:cNvPr id="0" name=""/>
        <dsp:cNvSpPr/>
      </dsp:nvSpPr>
      <dsp:spPr>
        <a:xfrm>
          <a:off x="770517" y="2564"/>
          <a:ext cx="2326501" cy="1370635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BDDD484B-5078-4864-A5F2-FD0B62D7A376}">
      <dsp:nvSpPr>
        <dsp:cNvPr id="0" name=""/>
        <dsp:cNvSpPr/>
      </dsp:nvSpPr>
      <dsp:spPr>
        <a:xfrm rot="10800000">
          <a:off x="1943586" y="1944179"/>
          <a:ext cx="5368208" cy="793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952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smtClean="0">
              <a:latin typeface="Arial Black" pitchFamily="34" charset="0"/>
            </a:rPr>
            <a:t>атмосфера</a:t>
          </a:r>
          <a:endParaRPr lang="ru-RU" sz="3300" kern="1200" dirty="0">
            <a:latin typeface="Arial Black" pitchFamily="34" charset="0"/>
          </a:endParaRPr>
        </a:p>
      </dsp:txBody>
      <dsp:txXfrm rot="10800000">
        <a:off x="2141984" y="1944179"/>
        <a:ext cx="5169810" cy="793591"/>
      </dsp:txXfrm>
    </dsp:sp>
    <dsp:sp modelId="{43451F2E-33EB-42AB-AAB7-55916C460671}">
      <dsp:nvSpPr>
        <dsp:cNvPr id="0" name=""/>
        <dsp:cNvSpPr/>
      </dsp:nvSpPr>
      <dsp:spPr>
        <a:xfrm>
          <a:off x="760698" y="1610093"/>
          <a:ext cx="2365775" cy="1461763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6D33F1DE-3E58-49EE-82F7-8DAB52B50270}">
      <dsp:nvSpPr>
        <dsp:cNvPr id="0" name=""/>
        <dsp:cNvSpPr/>
      </dsp:nvSpPr>
      <dsp:spPr>
        <a:xfrm rot="10800000">
          <a:off x="1949713" y="3613751"/>
          <a:ext cx="5368208" cy="793591"/>
        </a:xfrm>
        <a:prstGeom prst="homePlat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9952" tIns="125730" rIns="234696" bIns="12573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kern="1200" smtClean="0">
              <a:latin typeface="Arial Black" pitchFamily="34" charset="0"/>
            </a:rPr>
            <a:t>литосфера</a:t>
          </a:r>
          <a:endParaRPr lang="ru-RU" sz="3300" kern="1200" dirty="0">
            <a:latin typeface="Arial Black" pitchFamily="34" charset="0"/>
          </a:endParaRPr>
        </a:p>
      </dsp:txBody>
      <dsp:txXfrm rot="10800000">
        <a:off x="2148111" y="3613751"/>
        <a:ext cx="5169810" cy="793591"/>
      </dsp:txXfrm>
    </dsp:sp>
    <dsp:sp modelId="{D7F51D87-180F-48C2-98BD-A23DB897E52B}">
      <dsp:nvSpPr>
        <dsp:cNvPr id="0" name=""/>
        <dsp:cNvSpPr/>
      </dsp:nvSpPr>
      <dsp:spPr>
        <a:xfrm>
          <a:off x="754572" y="3308750"/>
          <a:ext cx="2390282" cy="1403593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9DAD9DA3-B194-4A2B-8C17-A69423A7E29D}" type="datetimeFigureOut">
              <a:rPr lang="ru-RU"/>
              <a:pPr>
                <a:defRPr/>
              </a:pPr>
              <a:t>05.01.2015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F1FF219-BE36-4BD5-B1A0-20985EF94D9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6742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БИОСФЕРА</a:t>
            </a:r>
            <a:r>
              <a:rPr lang="ru-RU" sz="1200" b="1" dirty="0" smtClean="0">
                <a:solidFill>
                  <a:schemeClr val="bg1"/>
                </a:solidFill>
              </a:rPr>
              <a:t>- глобальная экосистема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795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Наибольшая концентрация 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живых организмов наблюдается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на границах раздела основных сред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: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в почве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в поверхностных слоях океана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на дне водоемов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Места наибольшей концентрации организмов в биосфере -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пленки жизни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. Это понятие ввел Вернадский.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3851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Биосфера - оболочка Земли, состав, структура и энергетика которой определяются совокупной деятельностью живых организмов.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3018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Вернадский выделил в биосфере 7 разных составляющих, </a:t>
            </a:r>
            <a:r>
              <a:rPr lang="ru-RU" b="1" dirty="0" err="1" smtClean="0">
                <a:solidFill>
                  <a:srgbClr val="006600"/>
                </a:solidFill>
                <a:latin typeface="Arial" charset="0"/>
                <a:cs typeface="Arial" charset="0"/>
              </a:rPr>
              <a:t>геологически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связанных друг с другом.</a:t>
            </a:r>
            <a:r>
              <a:rPr lang="ru-RU" dirty="0" smtClean="0"/>
              <a:t>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8010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Косное вещество</a:t>
            </a:r>
            <a:endParaRPr lang="en-US" b="1" dirty="0" smtClean="0">
              <a:solidFill>
                <a:srgbClr val="CC0099"/>
              </a:solidFill>
              <a:latin typeface="Arial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– это вещество, которое формируется без участия живых организмов.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2733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Живое вещество</a:t>
            </a:r>
          </a:p>
          <a:p>
            <a:pPr marL="342900" indent="-342900" algn="just">
              <a:spcBef>
                <a:spcPct val="20000"/>
              </a:spcBef>
            </a:pPr>
            <a:r>
              <a:rPr lang="ru-RU" sz="1600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-</a:t>
            </a:r>
            <a:r>
              <a:rPr lang="ru-RU" sz="1600" b="1" dirty="0" smtClean="0">
                <a:latin typeface="Arial" charset="0"/>
                <a:cs typeface="Arial" charset="0"/>
              </a:rPr>
              <a:t> 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это вещество, образованное совокупностью  организмов.</a:t>
            </a:r>
          </a:p>
          <a:p>
            <a:pPr marL="342900" indent="-342900" algn="just">
              <a:spcBef>
                <a:spcPct val="20000"/>
              </a:spcBef>
            </a:pPr>
            <a:endParaRPr lang="ru-RU" sz="1600" b="1" dirty="0" smtClean="0">
              <a:latin typeface="Arial" charset="0"/>
              <a:cs typeface="Arial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82092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Биогенное вещество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- это вещество, которое  создается в процессе жизнедеятельности организмов.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6683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err="1" smtClean="0">
                <a:solidFill>
                  <a:srgbClr val="CC0099"/>
                </a:solidFill>
                <a:latin typeface="Arial" charset="0"/>
                <a:cs typeface="Arial" charset="0"/>
              </a:rPr>
              <a:t>Биокосное</a:t>
            </a: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вещество</a:t>
            </a:r>
          </a:p>
          <a:p>
            <a:pPr algn="just">
              <a:buFontTx/>
              <a:buChar char="-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вещество,  которое  создаётся  одновременно живыми организмами и  косными процессами </a:t>
            </a:r>
          </a:p>
          <a:p>
            <a:pPr algn="just">
              <a:buFontTx/>
              <a:buChar char="-"/>
            </a:pPr>
            <a:endParaRPr lang="ru-RU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just"/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 Например, почвы, ил, природные воды</a:t>
            </a:r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01485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Биосферу как экосистему относят к биосферному уровню организации живого. На этом уровне современная биология решает глобальные проблемы, связанные с влиянием деятельности человека на живую природу.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57811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Составьте </a:t>
            </a:r>
            <a:r>
              <a:rPr lang="ru-RU" sz="1200" b="1" dirty="0" err="1" smtClean="0">
                <a:solidFill>
                  <a:srgbClr val="CC0099"/>
                </a:solidFill>
                <a:latin typeface="Arial" charset="0"/>
                <a:cs typeface="Arial" charset="0"/>
              </a:rPr>
              <a:t>синквейн</a:t>
            </a: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к термину «биосфера».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СИНКВЕЙН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пятистрочный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стих</a:t>
            </a:r>
            <a:r>
              <a:rPr lang="ru-RU" sz="1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12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eaLnBrk="0" hangingPunct="0">
              <a:buFontTx/>
              <a:buChar char="•"/>
              <a:defRPr/>
            </a:pP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существительное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которое, собственно, и нужно осмыслить.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два прилагательных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определяющих это существительное и описывающих ваше представление о нём.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 smtClean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три глагола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действия, которые производит существительное.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 smtClean="0">
                <a:solidFill>
                  <a:srgbClr val="0099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фраза из четырёх слов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передающая ваше отношение к существительному.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синоним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существительного или ваши ассоциации к этому слову. </a:t>
            </a:r>
            <a:endParaRPr lang="ru-RU" b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9541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Например, </a:t>
            </a:r>
            <a:r>
              <a:rPr lang="ru-RU" b="1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 слову «Каникулы»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Каникулы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Весёлые,  долгожданные.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Отдыхаем,  гуляем,  спим.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Скоро лето, море, отпуск.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smtClean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Хорошо!</a:t>
            </a:r>
            <a:endParaRPr lang="ru-RU" b="1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59953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Биосфера - оболочка Земли, в пределах которой существует жизнь.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126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Эдуард Зюсс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К биосфере он отнес все то пространство атмосферы, гидросферы и литосферы (твердой оболочки Земли), где встречаются живые организмы.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44501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Вернадский </a:t>
            </a:r>
          </a:p>
          <a:p>
            <a:pPr algn="ctr"/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Владимир Иванович</a:t>
            </a:r>
            <a:endParaRPr lang="ru-RU" sz="1200" dirty="0" smtClean="0">
              <a:solidFill>
                <a:srgbClr val="CC0099"/>
              </a:solidFill>
              <a:latin typeface="Arial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i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Он назвал биосферой ту область нашей планеты, в которой существует или когда-либо существовала жизнь и которая постоянно подвергалась и подвергается воздействию живых организмов</a:t>
            </a:r>
            <a:r>
              <a:rPr lang="ru-RU" sz="1100" b="1" i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180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</a:t>
            </a:r>
            <a:r>
              <a:rPr lang="ru-RU" sz="1800" b="1" dirty="0" err="1" smtClean="0">
                <a:solidFill>
                  <a:srgbClr val="CC0099"/>
                </a:solidFill>
                <a:latin typeface="Arial" charset="0"/>
                <a:cs typeface="Arial" charset="0"/>
              </a:rPr>
              <a:t>В.И.Вернадский</a:t>
            </a:r>
            <a:r>
              <a:rPr lang="ru-RU" sz="18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</a:t>
            </a:r>
          </a:p>
          <a:p>
            <a:pPr algn="just">
              <a:buFontTx/>
              <a:buChar char="-"/>
              <a:defRPr/>
            </a:pP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выдающийся естествоиспытатель и мыслитель, минералог   и   кристаллограф,   историк  науки  и философ.</a:t>
            </a:r>
            <a:endParaRPr lang="ru-RU" b="1" dirty="0" smtClean="0">
              <a:solidFill>
                <a:srgbClr val="CC0099"/>
              </a:solidFill>
              <a:latin typeface="Arial" charset="0"/>
            </a:endParaRPr>
          </a:p>
          <a:p>
            <a:pPr algn="just">
              <a:buFontTx/>
              <a:buChar char="-"/>
              <a:defRPr/>
            </a:pPr>
            <a:endParaRPr lang="ru-RU" sz="1050" dirty="0" smtClean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Научные труды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64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Биосфера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это своеобразная оболочка Земли, содержащая всю совокупность живых организмов и ту часть вещества планеты, которая находится в непрерывном обмене с этими организмами.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10751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Био</a:t>
            </a:r>
            <a:r>
              <a:rPr lang="ru-RU" b="1" dirty="0" smtClean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сфера</a:t>
            </a:r>
            <a:r>
              <a:rPr lang="ru-RU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или сфера жизни Земли, не занимает обособленного положения, а располагается в пределах других оболочек – геосфер .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224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Границы биосферы</a:t>
            </a:r>
            <a:r>
              <a:rPr lang="ru-RU" sz="1800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Границы биосферы 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определяются физико-химическими условиями, благоприятными для существования жизни:</a:t>
            </a:r>
            <a:endParaRPr lang="en-US" b="1" dirty="0" smtClean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достаточное количество CO</a:t>
            </a:r>
            <a:r>
              <a:rPr lang="ru-RU" b="1" baseline="-250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и O</a:t>
            </a:r>
            <a:r>
              <a:rPr lang="ru-RU" b="1" baseline="-25000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достаточное количество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жидкой воды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температурный режим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, исключающий как слишком высокие температуры, так и слишком низкие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наличие прожиточного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минимума элементов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 минерального питания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определенная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соленость водной среды </a:t>
            </a:r>
            <a:r>
              <a:rPr lang="ru-RU" b="1" dirty="0" smtClean="0">
                <a:solidFill>
                  <a:srgbClr val="006600"/>
                </a:solidFill>
                <a:latin typeface="Arial" charset="0"/>
                <a:cs typeface="Arial" charset="0"/>
              </a:rPr>
              <a:t>(не более 270 г/л) </a:t>
            </a:r>
          </a:p>
          <a:p>
            <a:pPr algn="just"/>
            <a:endParaRPr lang="ru-RU" b="1" dirty="0">
              <a:solidFill>
                <a:srgbClr val="006600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3347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Верхний предел (20 км) – ограничен жёстким излучением ультрафиолетовых лучей за пределом озонового слоя.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>
                <a:latin typeface="Arial" pitchFamily="34" charset="0"/>
                <a:cs typeface="Arial" pitchFamily="34" charset="0"/>
              </a:rPr>
              <a:t>Нижний предел жизни на Земле  (до глубины 3 км) ограничен высокой температурой земных недр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F1FF219-BE36-4BD5-B1A0-20985EF94D96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0253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4163D-EBBF-4666-A701-7D1E409501E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C6B95-3F8D-43E5-93A3-B8BB2BA4040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324840-FC59-4ACA-8B2A-078D9C38C51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D83421-F9CF-4AEF-B601-B4E7D5FA0AA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4CC58-C35A-465A-8846-EB6E9171807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2A764-7AA5-43B3-815F-EA922AC55676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06B20-ECE7-47C8-AABB-95FD587C1C3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E0B17-A9F4-425C-829A-2670439A1154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5969B6-4D6F-42BF-A507-A5F5BF40C8C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1CD07A-1807-4F8D-814E-10A79B1CDA8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EBFE6F-3FC9-4DD3-9D89-0DEEC6C61B60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6852CE-6DE0-41CF-B3FB-B5F9902E9BF1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voioboi.ru/oboi/479/tvoioboi.ru_4923_big.jp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hyperlink" Target="http://mors.sibnet.ru/upload/imgarticlebig/1283494644.jpg" TargetMode="External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ihi.ru/pics/2009/06/13/1418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e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Relationship Id="rId9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Рита.COMP\Рабочий стол\Безымянный.bmp"/>
          <p:cNvPicPr>
            <a:picLocks noChangeAspect="1" noChangeArrowheads="1"/>
          </p:cNvPicPr>
          <p:nvPr/>
        </p:nvPicPr>
        <p:blipFill>
          <a:blip r:embed="rId3"/>
          <a:srcRect b="7207"/>
          <a:stretch>
            <a:fillRect/>
          </a:stretch>
        </p:blipFill>
        <p:spPr bwMode="auto">
          <a:xfrm>
            <a:off x="428625" y="357188"/>
            <a:ext cx="8323263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86808" cy="156966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dirty="0">
                <a:ln w="11430"/>
                <a:solidFill>
                  <a:schemeClr val="bg1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БИОСФЕРА</a:t>
            </a:r>
            <a:endParaRPr lang="ru-RU" sz="9600" b="1" dirty="0">
              <a:ln w="11430"/>
              <a:solidFill>
                <a:schemeClr val="bg1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052" name="TextBox 3"/>
          <p:cNvSpPr txBox="1">
            <a:spLocks noChangeArrowheads="1"/>
          </p:cNvSpPr>
          <p:nvPr/>
        </p:nvSpPr>
        <p:spPr bwMode="auto">
          <a:xfrm>
            <a:off x="785813" y="5143500"/>
            <a:ext cx="78581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5400" b="1" dirty="0">
                <a:solidFill>
                  <a:schemeClr val="bg1"/>
                </a:solidFill>
              </a:rPr>
              <a:t>- глобальная экосистема</a:t>
            </a:r>
          </a:p>
        </p:txBody>
      </p:sp>
      <p:sp>
        <p:nvSpPr>
          <p:cNvPr id="205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786063" y="6143625"/>
            <a:ext cx="3857625" cy="457200"/>
          </a:xfrm>
          <a:noFill/>
        </p:spPr>
        <p:txBody>
          <a:bodyPr/>
          <a:lstStyle/>
          <a:p>
            <a:r>
              <a:rPr lang="en-US" sz="1600" b="1" smtClean="0">
                <a:solidFill>
                  <a:schemeClr val="bg1"/>
                </a:solidFill>
              </a:rPr>
              <a:t>www.sliderpoint.org</a:t>
            </a:r>
            <a:endParaRPr lang="ru-RU" sz="1600" b="1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Прямоугольник 1"/>
          <p:cNvSpPr>
            <a:spLocks noChangeArrowheads="1"/>
          </p:cNvSpPr>
          <p:nvPr/>
        </p:nvSpPr>
        <p:spPr bwMode="auto">
          <a:xfrm>
            <a:off x="571500" y="428625"/>
            <a:ext cx="814387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Наибольшая концентрация 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живых организмов наблюдается </a:t>
            </a: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на границах раздела основных сред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: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в почве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в поверхностных слоях океана 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на дне водоемов</a:t>
            </a:r>
          </a:p>
        </p:txBody>
      </p:sp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1928813" y="5000625"/>
            <a:ext cx="671512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Места наибольшей концентрации организмов в биосфере - </a:t>
            </a: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пленки жизни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. Это понятие ввел Вернадский. </a:t>
            </a:r>
          </a:p>
        </p:txBody>
      </p:sp>
      <p:sp>
        <p:nvSpPr>
          <p:cNvPr id="11268" name="Прямоугольник 3"/>
          <p:cNvSpPr>
            <a:spLocks noChangeArrowheads="1"/>
          </p:cNvSpPr>
          <p:nvPr/>
        </p:nvSpPr>
        <p:spPr bwMode="auto">
          <a:xfrm>
            <a:off x="7215188" y="6215063"/>
            <a:ext cx="1568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http://www.oeco.ru</a:t>
            </a:r>
            <a:endParaRPr lang="ru-RU" sz="1400"/>
          </a:p>
        </p:txBody>
      </p:sp>
      <p:pic>
        <p:nvPicPr>
          <p:cNvPr id="41986" name="Picture 2" descr="Картинка 65 из 21895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 l="15479" t="48750" b="2499"/>
          <a:stretch>
            <a:fillRect/>
          </a:stretch>
        </p:blipFill>
        <p:spPr bwMode="auto">
          <a:xfrm>
            <a:off x="285720" y="2643182"/>
            <a:ext cx="4951162" cy="21431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41988" name="Picture 4" descr="Картинка 35 из 716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 t="13597" b="4821"/>
          <a:stretch>
            <a:fillRect/>
          </a:stretch>
        </p:blipFill>
        <p:spPr bwMode="auto">
          <a:xfrm>
            <a:off x="5357818" y="2643182"/>
            <a:ext cx="3500462" cy="214314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500063" y="357188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Биосфера - оболочка Земли, состав, структура и энергетика которой определяются совокупной деятельностью живых организмов.</a:t>
            </a:r>
          </a:p>
        </p:txBody>
      </p:sp>
      <p:pic>
        <p:nvPicPr>
          <p:cNvPr id="11270" name="Picture 6" descr="Картинка 12 из 1077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00231" y="1571612"/>
            <a:ext cx="6702233" cy="4929222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Прямоугольник 1"/>
          <p:cNvSpPr>
            <a:spLocks noChangeArrowheads="1"/>
          </p:cNvSpPr>
          <p:nvPr/>
        </p:nvSpPr>
        <p:spPr bwMode="auto">
          <a:xfrm>
            <a:off x="428625" y="428625"/>
            <a:ext cx="835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Вернадский выделил в биосфере 7 разных составляющих, </a:t>
            </a:r>
            <a:r>
              <a:rPr lang="ru-RU" b="1" dirty="0" err="1">
                <a:solidFill>
                  <a:srgbClr val="006600"/>
                </a:solidFill>
                <a:latin typeface="Arial" charset="0"/>
                <a:cs typeface="Arial" charset="0"/>
              </a:rPr>
              <a:t>геологически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связанных друг с другом.</a:t>
            </a:r>
            <a:r>
              <a:rPr lang="ru-RU" dirty="0"/>
              <a:t> </a:t>
            </a:r>
          </a:p>
        </p:txBody>
      </p:sp>
      <p:pic>
        <p:nvPicPr>
          <p:cNvPr id="13315" name="Picture 2" descr="C:\Documents and Settings\Рита.COMP\Рабочий стол\biosfera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3713" y="1857375"/>
            <a:ext cx="7075487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785813" y="0"/>
            <a:ext cx="7772400" cy="1143000"/>
          </a:xfrm>
        </p:spPr>
        <p:txBody>
          <a:bodyPr/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CC0099"/>
                </a:solidFill>
                <a:latin typeface="Arial" charset="0"/>
                <a:cs typeface="Arial" charset="0"/>
              </a:rPr>
              <a:t>Косное вещество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4340" name="Rectangle 5"/>
          <p:cNvSpPr>
            <a:spLocks noChangeArrowheads="1"/>
          </p:cNvSpPr>
          <p:nvPr/>
        </p:nvSpPr>
        <p:spPr bwMode="auto">
          <a:xfrm>
            <a:off x="500063" y="857250"/>
            <a:ext cx="8135937" cy="830263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– это вещество, которое формируется без участия живых организмов.</a:t>
            </a:r>
          </a:p>
        </p:txBody>
      </p:sp>
      <p:sp>
        <p:nvSpPr>
          <p:cNvPr id="12293" name="Oval 6"/>
          <p:cNvSpPr>
            <a:spLocks noChangeArrowheads="1"/>
          </p:cNvSpPr>
          <p:nvPr/>
        </p:nvSpPr>
        <p:spPr bwMode="auto">
          <a:xfrm>
            <a:off x="500034" y="1643050"/>
            <a:ext cx="8137525" cy="2879725"/>
          </a:xfrm>
          <a:prstGeom prst="ellipse">
            <a:avLst/>
          </a:prstGeom>
          <a:solidFill>
            <a:srgbClr val="CCFFFF"/>
          </a:solidFill>
          <a:ln w="762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294" name="Oval 7"/>
          <p:cNvSpPr>
            <a:spLocks noChangeArrowheads="1"/>
          </p:cNvSpPr>
          <p:nvPr/>
        </p:nvSpPr>
        <p:spPr bwMode="auto">
          <a:xfrm>
            <a:off x="785786" y="2357430"/>
            <a:ext cx="2303462" cy="914400"/>
          </a:xfrm>
          <a:prstGeom prst="ellipse">
            <a:avLst/>
          </a:prstGeom>
          <a:solidFill>
            <a:srgbClr val="00CCFF"/>
          </a:solidFill>
          <a:ln w="76200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Атмосфера</a:t>
            </a:r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357554" y="2857496"/>
            <a:ext cx="2303463" cy="914400"/>
          </a:xfrm>
          <a:prstGeom prst="ellipse">
            <a:avLst/>
          </a:prstGeom>
          <a:solidFill>
            <a:schemeClr val="accent2">
              <a:lumMod val="20000"/>
              <a:lumOff val="80000"/>
            </a:schemeClr>
          </a:solidFill>
          <a:ln w="76200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Гидросфера</a:t>
            </a:r>
          </a:p>
        </p:txBody>
      </p:sp>
      <p:sp>
        <p:nvSpPr>
          <p:cNvPr id="12296" name="Oval 10"/>
          <p:cNvSpPr>
            <a:spLocks noChangeArrowheads="1"/>
          </p:cNvSpPr>
          <p:nvPr/>
        </p:nvSpPr>
        <p:spPr bwMode="auto">
          <a:xfrm>
            <a:off x="5786446" y="3143248"/>
            <a:ext cx="2303462" cy="914400"/>
          </a:xfrm>
          <a:prstGeom prst="ellipse">
            <a:avLst/>
          </a:prstGeom>
          <a:solidFill>
            <a:srgbClr val="FF9966"/>
          </a:solidFill>
          <a:ln w="76200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rgbClr val="FF3300"/>
                </a:solidFill>
                <a:latin typeface="Arial" pitchFamily="34" charset="0"/>
                <a:cs typeface="Arial" pitchFamily="34" charset="0"/>
              </a:rPr>
              <a:t>Литосфера</a:t>
            </a:r>
          </a:p>
        </p:txBody>
      </p:sp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3500430" y="2000240"/>
            <a:ext cx="2835275" cy="461962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3399"/>
                </a:solidFill>
                <a:latin typeface="Arial" pitchFamily="34" charset="0"/>
                <a:cs typeface="Arial" pitchFamily="34" charset="0"/>
              </a:rPr>
              <a:t>Косное вещество</a:t>
            </a:r>
          </a:p>
        </p:txBody>
      </p:sp>
      <p:pic>
        <p:nvPicPr>
          <p:cNvPr id="7180" name="Picture 12" descr="j0400492[1]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4214818"/>
            <a:ext cx="2235403" cy="148909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1" name="Picture 13" descr="j0409496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357562"/>
            <a:ext cx="2286016" cy="15234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7183" name="Picture 15" descr="j0182550[5]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72198" y="4429132"/>
            <a:ext cx="2214578" cy="14875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15363" name="Rectangle 5"/>
          <p:cNvSpPr>
            <a:spLocks noChangeArrowheads="1"/>
          </p:cNvSpPr>
          <p:nvPr/>
        </p:nvSpPr>
        <p:spPr bwMode="auto">
          <a:xfrm>
            <a:off x="357188" y="928688"/>
            <a:ext cx="846455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spcBef>
                <a:spcPct val="20000"/>
              </a:spcBef>
            </a:pPr>
            <a:r>
              <a:rPr lang="ru-RU" sz="3200" b="1" dirty="0">
                <a:solidFill>
                  <a:srgbClr val="006600"/>
                </a:solidFill>
                <a:latin typeface="Arial" charset="0"/>
                <a:cs typeface="Arial" charset="0"/>
              </a:rPr>
              <a:t>-</a:t>
            </a:r>
            <a:r>
              <a:rPr lang="ru-RU" sz="3200" b="1" dirty="0">
                <a:latin typeface="Arial" charset="0"/>
                <a:cs typeface="Arial" charset="0"/>
              </a:rPr>
              <a:t> 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это вещество, образованное совокупностью  организмов.</a:t>
            </a:r>
          </a:p>
          <a:p>
            <a:pPr marL="342900" indent="-342900" algn="just">
              <a:spcBef>
                <a:spcPct val="20000"/>
              </a:spcBef>
            </a:pPr>
            <a:endParaRPr lang="ru-RU" sz="3200" b="1" dirty="0">
              <a:latin typeface="Arial" charset="0"/>
              <a:cs typeface="Arial" charset="0"/>
            </a:endParaRPr>
          </a:p>
        </p:txBody>
      </p:sp>
      <p:pic>
        <p:nvPicPr>
          <p:cNvPr id="5127" name="Picture 7" descr="246676b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2449513" cy="208280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5130" name="Picture 10" descr="j0405034[1]"/>
          <p:cNvPicPr>
            <a:picLocks noChangeAspect="1" noChangeArrowheads="1"/>
          </p:cNvPicPr>
          <p:nvPr/>
        </p:nvPicPr>
        <p:blipFill>
          <a:blip r:embed="rId4" cstate="print"/>
          <a:srcRect r="15778"/>
          <a:stretch>
            <a:fillRect/>
          </a:stretch>
        </p:blipFill>
        <p:spPr bwMode="auto">
          <a:xfrm>
            <a:off x="3000364" y="2071678"/>
            <a:ext cx="2635276" cy="201771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15366" name="TextBox 8"/>
          <p:cNvSpPr txBox="1">
            <a:spLocks noChangeArrowheads="1"/>
          </p:cNvSpPr>
          <p:nvPr/>
        </p:nvSpPr>
        <p:spPr bwMode="auto">
          <a:xfrm>
            <a:off x="2428875" y="285750"/>
            <a:ext cx="49053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C0099"/>
                </a:solidFill>
                <a:latin typeface="Arial" charset="0"/>
                <a:cs typeface="Arial" charset="0"/>
              </a:rPr>
              <a:t>Живое вещество</a:t>
            </a:r>
          </a:p>
        </p:txBody>
      </p:sp>
      <p:pic>
        <p:nvPicPr>
          <p:cNvPr id="32770" name="Picture 2" descr="C:\Documents and Settings\Admin\Рабочий стол\карт\kbcbxrb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2071678"/>
            <a:ext cx="2745902" cy="2060579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2771" name="Picture 3" descr="C:\Documents and Settings\Admin\Рабочий стол\карт\ббб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5" y="4500570"/>
            <a:ext cx="2595581" cy="19466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2772" name="Picture 4" descr="C:\Documents and Settings\Admin\Рабочий стол\карт\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57422" y="4714884"/>
            <a:ext cx="2500330" cy="18752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2773" name="Picture 5" descr="C:\Documents and Settings\Admin\Рабочий стол\карт\Люде\86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500562" y="4500570"/>
            <a:ext cx="2500330" cy="18206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32774" name="Picture 6" descr="C:\Documents and Settings\Admin\Рабочий стол\карт\человек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215188" y="4643438"/>
            <a:ext cx="1498600" cy="18573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50" y="2286000"/>
            <a:ext cx="7772400" cy="3309938"/>
          </a:xfrm>
        </p:spPr>
        <p:txBody>
          <a:bodyPr/>
          <a:lstStyle/>
          <a:p>
            <a:pPr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6388" name="Rectangle 5"/>
          <p:cNvSpPr>
            <a:spLocks noChangeArrowheads="1"/>
          </p:cNvSpPr>
          <p:nvPr/>
        </p:nvSpPr>
        <p:spPr bwMode="auto">
          <a:xfrm>
            <a:off x="642938" y="1071563"/>
            <a:ext cx="8064500" cy="830262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- это вещество, которое  создается в процессе жизнедеятельности организмов.</a:t>
            </a:r>
          </a:p>
        </p:txBody>
      </p:sp>
      <p:sp>
        <p:nvSpPr>
          <p:cNvPr id="6150" name="Oval 6"/>
          <p:cNvSpPr>
            <a:spLocks noChangeArrowheads="1"/>
          </p:cNvSpPr>
          <p:nvPr/>
        </p:nvSpPr>
        <p:spPr bwMode="auto">
          <a:xfrm>
            <a:off x="642910" y="2143116"/>
            <a:ext cx="8135938" cy="3878263"/>
          </a:xfrm>
          <a:prstGeom prst="ellipse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noFill/>
            <a:round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16392" name="Oval 7"/>
          <p:cNvSpPr>
            <a:spLocks noChangeArrowheads="1"/>
          </p:cNvSpPr>
          <p:nvPr/>
        </p:nvSpPr>
        <p:spPr bwMode="auto">
          <a:xfrm>
            <a:off x="928688" y="3929063"/>
            <a:ext cx="2714625" cy="939800"/>
          </a:xfrm>
          <a:prstGeom prst="ellipse">
            <a:avLst/>
          </a:prstGeom>
          <a:noFill/>
          <a:ln w="76200">
            <a:solidFill>
              <a:srgbClr val="0000FF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0000FF"/>
                </a:solidFill>
                <a:latin typeface="Arial" charset="0"/>
                <a:cs typeface="Arial" charset="0"/>
              </a:rPr>
              <a:t>газы атмосферы</a:t>
            </a:r>
          </a:p>
        </p:txBody>
      </p:sp>
      <p:sp>
        <p:nvSpPr>
          <p:cNvPr id="16393" name="Oval 8"/>
          <p:cNvSpPr>
            <a:spLocks noChangeArrowheads="1"/>
          </p:cNvSpPr>
          <p:nvPr/>
        </p:nvSpPr>
        <p:spPr bwMode="auto">
          <a:xfrm>
            <a:off x="3571875" y="2428875"/>
            <a:ext cx="2808288" cy="928688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latin typeface="Arial" charset="0"/>
                <a:cs typeface="Arial" charset="0"/>
              </a:rPr>
              <a:t>каменный уголь</a:t>
            </a:r>
          </a:p>
        </p:txBody>
      </p:sp>
      <p:sp>
        <p:nvSpPr>
          <p:cNvPr id="16394" name="Oval 9"/>
          <p:cNvSpPr>
            <a:spLocks noChangeArrowheads="1"/>
          </p:cNvSpPr>
          <p:nvPr/>
        </p:nvSpPr>
        <p:spPr bwMode="auto">
          <a:xfrm>
            <a:off x="3643313" y="4929188"/>
            <a:ext cx="2714625" cy="996950"/>
          </a:xfrm>
          <a:prstGeom prst="ellips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>
                <a:solidFill>
                  <a:srgbClr val="663300"/>
                </a:solidFill>
                <a:latin typeface="Arial" charset="0"/>
                <a:cs typeface="Arial" charset="0"/>
              </a:rPr>
              <a:t>нефть</a:t>
            </a: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5857875" y="3929063"/>
            <a:ext cx="2652713" cy="917575"/>
          </a:xfrm>
          <a:prstGeom prst="ellipse">
            <a:avLst/>
          </a:prstGeom>
          <a:noFill/>
          <a:ln w="7620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известняки</a:t>
            </a: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3214688" y="3500438"/>
            <a:ext cx="3376612" cy="461962"/>
          </a:xfrm>
          <a:prstGeom prst="rect">
            <a:avLst/>
          </a:prstGeom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Био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генное</a:t>
            </a:r>
            <a:r>
              <a:rPr lang="ru-RU" b="1" dirty="0">
                <a:solidFill>
                  <a:srgbClr val="0066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вещество</a:t>
            </a:r>
          </a:p>
        </p:txBody>
      </p:sp>
      <p:sp>
        <p:nvSpPr>
          <p:cNvPr id="16399" name="TextBox 12"/>
          <p:cNvSpPr txBox="1">
            <a:spLocks noChangeArrowheads="1"/>
          </p:cNvSpPr>
          <p:nvPr/>
        </p:nvSpPr>
        <p:spPr bwMode="auto">
          <a:xfrm>
            <a:off x="1500188" y="285750"/>
            <a:ext cx="60388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>
                <a:solidFill>
                  <a:srgbClr val="CC0099"/>
                </a:solidFill>
                <a:latin typeface="Arial" charset="0"/>
                <a:cs typeface="Arial" charset="0"/>
              </a:rPr>
              <a:t>Биогенное вещество</a:t>
            </a:r>
          </a:p>
        </p:txBody>
      </p:sp>
      <p:sp>
        <p:nvSpPr>
          <p:cNvPr id="14" name="AutoShape 8"/>
          <p:cNvSpPr>
            <a:spLocks noChangeArrowheads="1"/>
          </p:cNvSpPr>
          <p:nvPr/>
        </p:nvSpPr>
        <p:spPr bwMode="auto">
          <a:xfrm>
            <a:off x="6858000" y="5214938"/>
            <a:ext cx="2124075" cy="1428750"/>
          </a:xfrm>
          <a:prstGeom prst="ellipse">
            <a:avLst/>
          </a:prstGeom>
          <a:blipFill dpi="0" rotWithShape="0">
            <a:blip r:embed="rId3"/>
            <a:srcRect/>
            <a:stretch>
              <a:fillRect/>
            </a:stretch>
          </a:blipFill>
          <a:ln w="57150">
            <a:noFill/>
            <a:round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none" anchor="ctr"/>
          <a:lstStyle/>
          <a:p>
            <a:pPr algn="ctr" eaLnBrk="0" hangingPunct="0">
              <a:defRPr/>
            </a:pPr>
            <a:endParaRPr lang="ru-RU" sz="4000" b="1">
              <a:solidFill>
                <a:srgbClr val="00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pic>
        <p:nvPicPr>
          <p:cNvPr id="33794" name="Picture 2" descr="C:\Documents and Settings\Admin\Рабочий стол\уголь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143116"/>
            <a:ext cx="2071702" cy="1397587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3795" name="Picture 3" descr="C:\Documents and Settings\Admin\Рабочий стол\нефть 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5072074"/>
            <a:ext cx="2071702" cy="144282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3796" name="Picture 4" descr="C:\Documents and Settings\Admin\Рабочий стол\atmosphera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2285992"/>
            <a:ext cx="2071702" cy="142876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17412" name="Rectangle 5"/>
          <p:cNvSpPr>
            <a:spLocks noChangeArrowheads="1"/>
          </p:cNvSpPr>
          <p:nvPr/>
        </p:nvSpPr>
        <p:spPr bwMode="auto">
          <a:xfrm>
            <a:off x="357188" y="1143000"/>
            <a:ext cx="8429625" cy="1570038"/>
          </a:xfrm>
          <a:prstGeom prst="rect">
            <a:avLst/>
          </a:prstGeom>
          <a:noFill/>
          <a:ln w="762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buFontTx/>
              <a:buChar char="-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 вещество,  которое  создаётся  одновременно живыми организмами и  косными процессами </a:t>
            </a:r>
          </a:p>
          <a:p>
            <a:pPr algn="just">
              <a:buFontTx/>
              <a:buChar char="-"/>
            </a:pPr>
            <a:endParaRPr lang="ru-RU" b="1" dirty="0">
              <a:solidFill>
                <a:srgbClr val="006600"/>
              </a:solidFill>
              <a:latin typeface="Arial" charset="0"/>
              <a:cs typeface="Arial" charset="0"/>
            </a:endParaRPr>
          </a:p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 Например, почвы, ил, природные воды</a:t>
            </a:r>
          </a:p>
        </p:txBody>
      </p:sp>
      <p:sp>
        <p:nvSpPr>
          <p:cNvPr id="17413" name="TextBox 6"/>
          <p:cNvSpPr txBox="1">
            <a:spLocks noChangeArrowheads="1"/>
          </p:cNvSpPr>
          <p:nvPr/>
        </p:nvSpPr>
        <p:spPr bwMode="auto">
          <a:xfrm>
            <a:off x="1643063" y="285750"/>
            <a:ext cx="607377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 dirty="0" err="1">
                <a:solidFill>
                  <a:srgbClr val="CC0099"/>
                </a:solidFill>
                <a:latin typeface="Arial" charset="0"/>
                <a:cs typeface="Arial" charset="0"/>
              </a:rPr>
              <a:t>Биокосное</a:t>
            </a:r>
            <a:r>
              <a:rPr lang="ru-RU" sz="4400" b="1" dirty="0">
                <a:solidFill>
                  <a:srgbClr val="CC0099"/>
                </a:solidFill>
                <a:latin typeface="Arial" charset="0"/>
                <a:cs typeface="Arial" charset="0"/>
              </a:rPr>
              <a:t> вещество</a:t>
            </a:r>
          </a:p>
        </p:txBody>
      </p:sp>
      <p:pic>
        <p:nvPicPr>
          <p:cNvPr id="15370" name="Picture 10" descr="http://www.ecocoop.ru/save_nature/save_land/soil_2.jpg"/>
          <p:cNvPicPr>
            <a:picLocks noChangeAspect="1" noChangeArrowheads="1"/>
          </p:cNvPicPr>
          <p:nvPr/>
        </p:nvPicPr>
        <p:blipFill>
          <a:blip r:embed="rId3"/>
          <a:srcRect b="51005"/>
          <a:stretch>
            <a:fillRect/>
          </a:stretch>
        </p:blipFill>
        <p:spPr bwMode="auto">
          <a:xfrm>
            <a:off x="1928794" y="2714620"/>
            <a:ext cx="6539279" cy="3643338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3"/>
          <p:cNvSpPr>
            <a:spLocks noChangeArrowheads="1"/>
          </p:cNvSpPr>
          <p:nvPr/>
        </p:nvSpPr>
        <p:spPr bwMode="auto">
          <a:xfrm>
            <a:off x="428625" y="428625"/>
            <a:ext cx="835818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Биосферу как экосистему относят к биосферному уровню организации живого. На этом уровне современная биология решает глобальные проблемы, связанные с влиянием деятельности человека на живую природу.</a:t>
            </a:r>
          </a:p>
        </p:txBody>
      </p:sp>
      <p:pic>
        <p:nvPicPr>
          <p:cNvPr id="18435" name="Picture 2" descr="http://ekologe.ru/uploads/posts/2009-06/1245850867_yekologiya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5" y="1571625"/>
            <a:ext cx="5057775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4" descr="http://www.lenagold.ru/fon/clipart/b/bab/babochka57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2251114">
            <a:off x="5826125" y="2317750"/>
            <a:ext cx="203041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785813" y="285750"/>
            <a:ext cx="771525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 sz="4000" b="1" dirty="0">
                <a:solidFill>
                  <a:srgbClr val="CC0099"/>
                </a:solidFill>
                <a:latin typeface="Arial" charset="0"/>
                <a:cs typeface="Arial" charset="0"/>
              </a:rPr>
              <a:t>Составьте </a:t>
            </a:r>
            <a:r>
              <a:rPr lang="ru-RU" sz="4000" b="1" dirty="0" err="1">
                <a:solidFill>
                  <a:srgbClr val="CC0099"/>
                </a:solidFill>
                <a:latin typeface="Arial" charset="0"/>
                <a:cs typeface="Arial" charset="0"/>
              </a:rPr>
              <a:t>синквейн</a:t>
            </a:r>
            <a:r>
              <a:rPr lang="ru-RU" sz="4000" b="1" dirty="0">
                <a:solidFill>
                  <a:srgbClr val="CC0099"/>
                </a:solidFill>
                <a:latin typeface="Arial" charset="0"/>
                <a:cs typeface="Arial" charset="0"/>
              </a:rPr>
              <a:t> к термину «биосфера».</a:t>
            </a: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571500" y="1643063"/>
            <a:ext cx="4857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СИНКВЕЙН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-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это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пятистрочный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стих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lang="ru-RU" sz="2000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1857375" y="2214563"/>
            <a:ext cx="7000875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buFontTx/>
              <a:buChar char="•"/>
              <a:defRPr/>
            </a:pPr>
            <a:r>
              <a:rPr lang="ru-RU" b="1" dirty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существительное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которое, собственно, и нужно осмыслить.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два прилагательных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определяющих это существительное и описывающих ваше представление о нём.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>
                <a:solidFill>
                  <a:srgbClr val="0066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три глагола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 действия, которые производит существительное.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>
                <a:solidFill>
                  <a:srgbClr val="0099CC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фраза из четырёх слов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передающая ваше отношение к существительному. </a:t>
            </a:r>
          </a:p>
          <a:p>
            <a:pPr algn="just" eaLnBrk="0" hangingPunct="0">
              <a:buFontTx/>
              <a:buChar char="•"/>
              <a:defRPr/>
            </a:pPr>
            <a:r>
              <a:rPr lang="ru-RU" b="1" dirty="0">
                <a:solidFill>
                  <a:srgbClr val="6633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синоним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существительного или ваши ассоциации к этому слову. </a:t>
            </a:r>
            <a:endParaRPr lang="ru-RU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14500" y="714375"/>
            <a:ext cx="650398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Например,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синквейн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к слову «Каникулы»</a:t>
            </a:r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2428875" y="1928813"/>
            <a:ext cx="5214938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>
                <a:solidFill>
                  <a:srgbClr val="FFC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Каникулы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>
                <a:solidFill>
                  <a:srgbClr val="00B0F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Весёлые,  долгожданные.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Отдыхаем,  гуляем,  спим.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Скоро лето, море, отпуск.</a:t>
            </a:r>
          </a:p>
          <a:p>
            <a:pPr marL="342900" indent="-342900" eaLnBrk="0" hangingPunct="0">
              <a:buFont typeface="+mj-lt"/>
              <a:buAutoNum type="arabicPeriod"/>
              <a:defRPr/>
            </a:pPr>
            <a:r>
              <a:rPr lang="ru-RU" b="1" dirty="0">
                <a:solidFill>
                  <a:srgbClr val="C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Хорошо!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4" name="Picture 3" descr="C:\Documents and Settings\Admin\Рабочий стол\ОФОРМЛЕНИЕ\анимашки новые\радуюсь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071563"/>
            <a:ext cx="2157413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4" descr="C:\Documents and Settings\Admin\Рабочий стол\ОФОРМЛЕНИЕ\анимашки новые\смайлик путешественни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0" y="3643313"/>
            <a:ext cx="228600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Прямоугольник 2"/>
          <p:cNvSpPr>
            <a:spLocks noChangeArrowheads="1"/>
          </p:cNvSpPr>
          <p:nvPr/>
        </p:nvSpPr>
        <p:spPr bwMode="auto">
          <a:xfrm>
            <a:off x="571500" y="285750"/>
            <a:ext cx="7929563" cy="113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БИОСФЕРА </a:t>
            </a:r>
          </a:p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(греч.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bios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жизнь, </a:t>
            </a:r>
            <a:r>
              <a:rPr lang="ru-RU" b="1" dirty="0" err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sphaira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шар) </a:t>
            </a:r>
          </a:p>
        </p:txBody>
      </p:sp>
      <p:sp>
        <p:nvSpPr>
          <p:cNvPr id="4100" name="Прямоугольник 3"/>
          <p:cNvSpPr>
            <a:spLocks noChangeArrowheads="1"/>
          </p:cNvSpPr>
          <p:nvPr/>
        </p:nvSpPr>
        <p:spPr bwMode="auto">
          <a:xfrm>
            <a:off x="1928813" y="5643563"/>
            <a:ext cx="67865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Биосфера - оболочка Земли, в пределах которой существует жизнь.</a:t>
            </a:r>
          </a:p>
        </p:txBody>
      </p:sp>
      <p:pic>
        <p:nvPicPr>
          <p:cNvPr id="4101" name="Picture 5" descr="F:\БМИ\Белоусово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1571612"/>
            <a:ext cx="2850376" cy="407196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3077" name="Picture 6" descr="C:\Documents and Settings\Admin\Рабочий стол\ОФОРМЛЕНИЕ\анимашки новые\с землей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313" y="1500188"/>
            <a:ext cx="1857375" cy="19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5" name="Picture 1029" descr="Zu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428604"/>
            <a:ext cx="3475784" cy="4572032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35846" name="Rectangle 1030"/>
          <p:cNvSpPr>
            <a:spLocks noChangeArrowheads="1"/>
          </p:cNvSpPr>
          <p:nvPr/>
        </p:nvSpPr>
        <p:spPr bwMode="auto">
          <a:xfrm>
            <a:off x="5500694" y="5429264"/>
            <a:ext cx="2527102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8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Эдуард Зюсс</a:t>
            </a:r>
          </a:p>
        </p:txBody>
      </p:sp>
      <p:sp>
        <p:nvSpPr>
          <p:cNvPr id="35847" name="Rectangle 1031"/>
          <p:cNvSpPr>
            <a:spLocks noChangeArrowheads="1"/>
          </p:cNvSpPr>
          <p:nvPr/>
        </p:nvSpPr>
        <p:spPr bwMode="auto">
          <a:xfrm>
            <a:off x="357188" y="500063"/>
            <a:ext cx="485775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Понятие  «биосфера»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    в 1875 г. ввел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австрийский  геолог</a:t>
            </a: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</a:rPr>
              <a:t>  </a:t>
            </a:r>
          </a:p>
        </p:txBody>
      </p:sp>
      <p:sp>
        <p:nvSpPr>
          <p:cNvPr id="4103" name="Прямоугольник 7"/>
          <p:cNvSpPr>
            <a:spLocks noChangeArrowheads="1"/>
          </p:cNvSpPr>
          <p:nvPr/>
        </p:nvSpPr>
        <p:spPr bwMode="auto">
          <a:xfrm>
            <a:off x="1214438" y="1857375"/>
            <a:ext cx="31956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CC0099"/>
                </a:solidFill>
                <a:latin typeface="Arial" charset="0"/>
                <a:cs typeface="Arial" charset="0"/>
              </a:rPr>
              <a:t>Эдуард Зюсс</a:t>
            </a:r>
          </a:p>
        </p:txBody>
      </p:sp>
      <p:sp>
        <p:nvSpPr>
          <p:cNvPr id="4104" name="Прямоугольник 5"/>
          <p:cNvSpPr>
            <a:spLocks noChangeArrowheads="1"/>
          </p:cNvSpPr>
          <p:nvPr/>
        </p:nvSpPr>
        <p:spPr bwMode="auto">
          <a:xfrm>
            <a:off x="357188" y="2571750"/>
            <a:ext cx="4572000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К биосфере он отнес все то пространство атмосферы, гидросферы и литосферы (твердой оболочки Земли), где встречаются живые организмы.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813" y="928688"/>
            <a:ext cx="51435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создал русский ученый  </a:t>
            </a:r>
          </a:p>
        </p:txBody>
      </p:sp>
      <p:sp>
        <p:nvSpPr>
          <p:cNvPr id="5123" name="Прямоугольник 3"/>
          <p:cNvSpPr>
            <a:spLocks noChangeArrowheads="1"/>
          </p:cNvSpPr>
          <p:nvPr/>
        </p:nvSpPr>
        <p:spPr bwMode="auto">
          <a:xfrm>
            <a:off x="1785938" y="214313"/>
            <a:ext cx="5799137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400" b="1">
                <a:solidFill>
                  <a:srgbClr val="CC0099"/>
                </a:solidFill>
                <a:latin typeface="Arial" charset="0"/>
                <a:cs typeface="Arial" charset="0"/>
              </a:rPr>
              <a:t>Учение о биосфере </a:t>
            </a:r>
          </a:p>
        </p:txBody>
      </p:sp>
      <p:sp>
        <p:nvSpPr>
          <p:cNvPr id="5124" name="Прямоугольник 5"/>
          <p:cNvSpPr>
            <a:spLocks noChangeArrowheads="1"/>
          </p:cNvSpPr>
          <p:nvPr/>
        </p:nvSpPr>
        <p:spPr bwMode="auto">
          <a:xfrm>
            <a:off x="2357438" y="1428750"/>
            <a:ext cx="4572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CC0099"/>
                </a:solidFill>
                <a:latin typeface="Arial" charset="0"/>
                <a:cs typeface="Arial" charset="0"/>
              </a:rPr>
              <a:t>Вернадский </a:t>
            </a:r>
          </a:p>
          <a:p>
            <a:pPr algn="ctr"/>
            <a:r>
              <a:rPr lang="ru-RU" sz="2800" b="1" dirty="0">
                <a:solidFill>
                  <a:srgbClr val="CC0099"/>
                </a:solidFill>
                <a:latin typeface="Arial" charset="0"/>
                <a:cs typeface="Arial" charset="0"/>
              </a:rPr>
              <a:t>Владимир Иванович</a:t>
            </a:r>
            <a:endParaRPr lang="ru-RU" sz="2800" dirty="0">
              <a:solidFill>
                <a:srgbClr val="CC0099"/>
              </a:solidFill>
              <a:latin typeface="Arial" charset="0"/>
              <a:cs typeface="Arial" charset="0"/>
            </a:endParaRPr>
          </a:p>
        </p:txBody>
      </p:sp>
      <p:pic>
        <p:nvPicPr>
          <p:cNvPr id="43011" name="Picture 3" descr="C:\Documents and Settings\Admin\Рабочий стол\вернадски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2571744"/>
            <a:ext cx="2643206" cy="3748261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5126" name="Прямоугольник 6"/>
          <p:cNvSpPr>
            <a:spLocks noChangeArrowheads="1"/>
          </p:cNvSpPr>
          <p:nvPr/>
        </p:nvSpPr>
        <p:spPr bwMode="auto">
          <a:xfrm>
            <a:off x="357188" y="2357438"/>
            <a:ext cx="5572125" cy="2678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i="1" dirty="0">
                <a:solidFill>
                  <a:srgbClr val="006600"/>
                </a:solidFill>
                <a:latin typeface="Arial" charset="0"/>
                <a:cs typeface="Arial" charset="0"/>
              </a:rPr>
              <a:t>Он назвал биосферой ту область нашей планеты, в которой существует или когда-либо существовала жизнь и которая постоянно подвергалась и подвергается воздействию живых организмов</a:t>
            </a:r>
            <a:r>
              <a:rPr lang="ru-RU" sz="2000" b="1" i="1" dirty="0">
                <a:solidFill>
                  <a:srgbClr val="006600"/>
                </a:solidFill>
                <a:latin typeface="Arial" charset="0"/>
                <a:cs typeface="Arial" charset="0"/>
              </a:rPr>
              <a:t>. </a:t>
            </a:r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357188" y="285750"/>
            <a:ext cx="8215312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 </a:t>
            </a:r>
            <a:r>
              <a:rPr lang="ru-RU" sz="3600" b="1" dirty="0">
                <a:solidFill>
                  <a:srgbClr val="CC0099"/>
                </a:solidFill>
                <a:latin typeface="Arial" charset="0"/>
                <a:cs typeface="Arial" charset="0"/>
              </a:rPr>
              <a:t>В.И.Вернадский </a:t>
            </a:r>
          </a:p>
          <a:p>
            <a:pPr algn="just">
              <a:buFontTx/>
              <a:buChar char="-"/>
              <a:defRPr/>
            </a:pP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 выдающийся естествоиспытатель и мыслитель, минералог   и   кристаллограф,   историк  науки  и философ.</a:t>
            </a:r>
            <a:endParaRPr lang="ru-RU" b="1" dirty="0">
              <a:solidFill>
                <a:srgbClr val="CC0099"/>
              </a:solidFill>
              <a:latin typeface="Arial" charset="0"/>
            </a:endParaRPr>
          </a:p>
          <a:p>
            <a:pPr algn="just">
              <a:buFontTx/>
              <a:buChar char="-"/>
              <a:defRPr/>
            </a:pPr>
            <a:endParaRPr lang="ru-RU" sz="1800" dirty="0">
              <a:solidFill>
                <a:schemeClr val="accent1">
                  <a:lumMod val="50000"/>
                </a:schemeClr>
              </a:solidFill>
              <a:latin typeface="Arial" charset="0"/>
              <a:cs typeface="Arial" charset="0"/>
            </a:endParaRPr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143250" y="3357563"/>
            <a:ext cx="25908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Научные труды</a:t>
            </a:r>
          </a:p>
        </p:txBody>
      </p:sp>
      <p:pic>
        <p:nvPicPr>
          <p:cNvPr id="37896" name="Picture 8" descr="pic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4343400"/>
            <a:ext cx="1349375" cy="2000250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897" name="Picture 9" descr="pic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28800" y="4343400"/>
            <a:ext cx="1349375" cy="2000250"/>
          </a:xfrm>
          <a:prstGeom prst="rect">
            <a:avLst/>
          </a:prstGeom>
          <a:noFill/>
          <a:ln w="38100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898" name="Picture 10" descr="pic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00400" y="4343400"/>
            <a:ext cx="1349375" cy="2000250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899" name="Picture 11" descr="pic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4343400"/>
            <a:ext cx="1349375" cy="2000250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900" name="Picture 12" descr="pic6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943600" y="4343400"/>
            <a:ext cx="1349375" cy="2000250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pic>
        <p:nvPicPr>
          <p:cNvPr id="37901" name="Picture 13" descr="pic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315200" y="4343400"/>
            <a:ext cx="1349375" cy="2000250"/>
          </a:xfrm>
          <a:prstGeom prst="rect">
            <a:avLst/>
          </a:prstGeom>
          <a:noFill/>
          <a:ln w="9525">
            <a:solidFill>
              <a:srgbClr val="996633"/>
            </a:solidFill>
            <a:miter lim="800000"/>
            <a:headEnd/>
            <a:tailEnd/>
          </a:ln>
        </p:spPr>
      </p:pic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6" descr="dubrovs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2172798"/>
            <a:ext cx="2643206" cy="375653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2714612" y="6072206"/>
            <a:ext cx="1697709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Фото 1905 г</a:t>
            </a:r>
            <a:r>
              <a:rPr lang="ru-RU" sz="2000" b="1" dirty="0"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8197" name="Picture 8" descr="dubrovs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199824"/>
            <a:ext cx="2714644" cy="365806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6000760" y="6000768"/>
            <a:ext cx="1729769" cy="46166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  <a:headEnd/>
            <a:tailEnd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ru-RU" sz="2000" b="1" dirty="0">
                <a:solidFill>
                  <a:schemeClr val="accent6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Фото 1939 г</a:t>
            </a:r>
            <a:r>
              <a:rPr lang="ru-RU" b="1" dirty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</p:txBody>
      </p:sp>
      <p:sp>
        <p:nvSpPr>
          <p:cNvPr id="47116" name="Rectangle 12"/>
          <p:cNvSpPr>
            <a:spLocks noChangeArrowheads="1"/>
          </p:cNvSpPr>
          <p:nvPr/>
        </p:nvSpPr>
        <p:spPr bwMode="auto">
          <a:xfrm>
            <a:off x="500063" y="571500"/>
            <a:ext cx="83581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CC0099"/>
                </a:solidFill>
                <a:latin typeface="Arial" pitchFamily="34" charset="0"/>
                <a:cs typeface="Arial" pitchFamily="34" charset="0"/>
              </a:rPr>
              <a:t>Биосфера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- это своеобразная оболочка Земли, содержащая всю совокупность живых организмов и ту часть вещества планеты, которая находится в непрерывном обмене с этими организмами.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642938" y="571500"/>
            <a:ext cx="7786687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b="1" dirty="0">
                <a:solidFill>
                  <a:srgbClr val="00CC00"/>
                </a:solidFill>
                <a:latin typeface="Arial" pitchFamily="34" charset="0"/>
                <a:cs typeface="Arial" pitchFamily="34" charset="0"/>
              </a:rPr>
              <a:t>Био</a:t>
            </a:r>
            <a:r>
              <a:rPr lang="ru-RU" b="1" dirty="0">
                <a:solidFill>
                  <a:srgbClr val="663300"/>
                </a:solidFill>
                <a:latin typeface="Arial" pitchFamily="34" charset="0"/>
                <a:cs typeface="Arial" pitchFamily="34" charset="0"/>
              </a:rPr>
              <a:t>сфера</a:t>
            </a:r>
            <a:r>
              <a:rPr lang="ru-RU" b="1" dirty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- или сфера жизни Земли, не занимает обособленного положения, а располагается в пределах других оболочек – геосфер .</a:t>
            </a:r>
          </a:p>
        </p:txBody>
      </p:sp>
      <p:graphicFrame>
        <p:nvGraphicFramePr>
          <p:cNvPr id="3" name="Схема 2"/>
          <p:cNvGraphicFramePr/>
          <p:nvPr/>
        </p:nvGraphicFramePr>
        <p:xfrm>
          <a:off x="1071506" y="1785926"/>
          <a:ext cx="8072494" cy="47149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428625" y="1571625"/>
            <a:ext cx="83581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Границы биосферы 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определяются физико-химическими условиями, благоприятными для существования жизни:</a:t>
            </a:r>
          </a:p>
        </p:txBody>
      </p:sp>
      <p:sp>
        <p:nvSpPr>
          <p:cNvPr id="9219" name="Прямоугольник 2"/>
          <p:cNvSpPr>
            <a:spLocks noChangeArrowheads="1"/>
          </p:cNvSpPr>
          <p:nvPr/>
        </p:nvSpPr>
        <p:spPr bwMode="auto">
          <a:xfrm>
            <a:off x="1571625" y="2928938"/>
            <a:ext cx="71437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достаточное количество CO</a:t>
            </a:r>
            <a:r>
              <a:rPr lang="ru-RU" b="1" baseline="-25000" dirty="0">
                <a:solidFill>
                  <a:srgbClr val="006600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и O</a:t>
            </a:r>
            <a:r>
              <a:rPr lang="ru-RU" b="1" baseline="-25000" dirty="0">
                <a:solidFill>
                  <a:srgbClr val="006600"/>
                </a:solidFill>
                <a:latin typeface="Arial" charset="0"/>
                <a:cs typeface="Arial" charset="0"/>
              </a:rPr>
              <a:t>2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достаточное количество </a:t>
            </a: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жидкой воды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температурный режим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, исключающий как слишком высокие температуры, так и слишком низкие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наличие прожиточного </a:t>
            </a: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минимума элементов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 минерального питания 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определенная </a:t>
            </a:r>
            <a:r>
              <a:rPr lang="ru-RU" b="1" dirty="0">
                <a:solidFill>
                  <a:srgbClr val="CC0099"/>
                </a:solidFill>
                <a:latin typeface="Arial" charset="0"/>
                <a:cs typeface="Arial" charset="0"/>
              </a:rPr>
              <a:t>соленость водной среды </a:t>
            </a:r>
            <a:r>
              <a:rPr lang="ru-RU" b="1" dirty="0">
                <a:solidFill>
                  <a:srgbClr val="006600"/>
                </a:solidFill>
                <a:latin typeface="Arial" charset="0"/>
                <a:cs typeface="Arial" charset="0"/>
              </a:rPr>
              <a:t>(не более 270 г/л) </a:t>
            </a:r>
          </a:p>
        </p:txBody>
      </p:sp>
      <p:sp>
        <p:nvSpPr>
          <p:cNvPr id="9220" name="Прямоугольник 3"/>
          <p:cNvSpPr>
            <a:spLocks noChangeArrowheads="1"/>
          </p:cNvSpPr>
          <p:nvPr/>
        </p:nvSpPr>
        <p:spPr bwMode="auto">
          <a:xfrm>
            <a:off x="2214563" y="357188"/>
            <a:ext cx="5468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C0099"/>
                </a:solidFill>
                <a:latin typeface="Arial" charset="0"/>
                <a:cs typeface="Arial" charset="0"/>
              </a:rPr>
              <a:t>Границы биосферы</a:t>
            </a:r>
            <a:r>
              <a:rPr lang="ru-RU" sz="5400" b="1" dirty="0">
                <a:solidFill>
                  <a:srgbClr val="CC0099"/>
                </a:solidFill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9221" name="Прямоугольник 4"/>
          <p:cNvSpPr>
            <a:spLocks noChangeArrowheads="1"/>
          </p:cNvSpPr>
          <p:nvPr/>
        </p:nvSpPr>
        <p:spPr bwMode="auto">
          <a:xfrm>
            <a:off x="7215188" y="6215063"/>
            <a:ext cx="15684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/>
              <a:t>http://www.oeco.ru</a:t>
            </a:r>
            <a:endParaRPr lang="ru-RU" sz="1400"/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1203010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1357313" y="3000375"/>
            <a:ext cx="6858000" cy="42862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357313" y="4786313"/>
            <a:ext cx="7072312" cy="1000125"/>
          </a:xfrm>
          <a:prstGeom prst="line">
            <a:avLst/>
          </a:prstGeom>
          <a:ln w="38100">
            <a:solidFill>
              <a:srgbClr val="C0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0" y="5943600"/>
            <a:ext cx="9144000" cy="91440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Нижний предел жизни на Земле  (до глубины 3 км) ограничен высокой температурой земных недр 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rgbClr val="00660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latin typeface="Arial" pitchFamily="34" charset="0"/>
                <a:cs typeface="Arial" pitchFamily="34" charset="0"/>
              </a:rPr>
              <a:t>Верхний предел (20 км) – ограничен жёстким излучением ультрафиолетовых лучей за пределом озонового слоя. </a:t>
            </a:r>
          </a:p>
        </p:txBody>
      </p:sp>
      <p:sp>
        <p:nvSpPr>
          <p:cNvPr id="2" name="Місце для нижнього колонтитула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1497</TotalTime>
  <Words>929</Words>
  <Application>Microsoft Office PowerPoint</Application>
  <PresentationFormat>Екран (4:3)</PresentationFormat>
  <Paragraphs>174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19</vt:i4>
      </vt:variant>
    </vt:vector>
  </HeadingPairs>
  <TitlesOfParts>
    <vt:vector size="20" baseType="lpstr">
      <vt:lpstr>Оформление по умолчанию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 Косное вещество</vt:lpstr>
      <vt:lpstr> </vt:lpstr>
      <vt:lpstr> </vt:lpstr>
      <vt:lpstr> </vt:lpstr>
      <vt:lpstr>Презентація PowerPoint</vt:lpstr>
      <vt:lpstr>Презентація PowerPoint</vt:lpstr>
      <vt:lpstr>Презентація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Wilder</dc:creator>
  <cp:lastModifiedBy>LEGION</cp:lastModifiedBy>
  <cp:revision>164</cp:revision>
  <dcterms:created xsi:type="dcterms:W3CDTF">2005-12-31T09:45:50Z</dcterms:created>
  <dcterms:modified xsi:type="dcterms:W3CDTF">2015-01-05T09:20:15Z</dcterms:modified>
  <cp:contentStatus>Окончательное</cp:contentStatus>
</cp:coreProperties>
</file>