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5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CC99FF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7" autoAdjust="0"/>
    <p:restoredTop sz="54576" autoAdjust="0"/>
  </p:normalViewPr>
  <p:slideViewPr>
    <p:cSldViewPr>
      <p:cViewPr varScale="1">
        <p:scale>
          <a:sx n="63" d="100"/>
          <a:sy n="63" d="100"/>
        </p:scale>
        <p:origin x="-190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225EC3F-724E-44FA-96F3-FAF6BCB1F61A}" type="datetimeFigureOut">
              <a:rPr lang="ru-RU"/>
              <a:pPr>
                <a:defRPr/>
              </a:pPr>
              <a:t>05.01.2015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C144722-671B-49B3-AF1D-1C5C0ADA5AD7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5385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C1%E0%ED%EA%EE%E2%F1%EA%E8%E9_%EA%F0%E5%E4%E8%F2" TargetMode="External"/><Relationship Id="rId7" Type="http://schemas.openxmlformats.org/officeDocument/2006/relationships/hyperlink" Target="http://www.ereport.ru/articles/macro/macro22.htm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ru.wikipedia.org/wiki/%C1%E0%ED%EA%EE%E2%F1%EA%E0%FF_%F1%E8%F1%F2%E5%EC%E0" TargetMode="External"/><Relationship Id="rId5" Type="http://schemas.openxmlformats.org/officeDocument/2006/relationships/hyperlink" Target="http://www.bibliotekar.ru/finance-7/4.htm" TargetMode="External"/><Relationship Id="rId4" Type="http://schemas.openxmlformats.org/officeDocument/2006/relationships/hyperlink" Target="http://www.zanimaem.ru/spravochnik-zaemshika/kreditopedia/bankovskaya-sistema-rossii.php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002060"/>
                </a:solidFill>
              </a:rPr>
              <a:t>Банковская система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1200" b="1" i="1" kern="1200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Фатеева Т.А., учитель истории МБОУ-гимназии №20 </a:t>
            </a:r>
            <a:r>
              <a:rPr lang="ru-RU" sz="1200" b="1" i="1" kern="1200" dirty="0" err="1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г.Тулы</a:t>
            </a:r>
            <a:endParaRPr lang="ru-RU" sz="1200" b="1" i="1" kern="1200" dirty="0">
              <a:solidFill>
                <a:srgbClr val="00206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144722-671B-49B3-AF1D-1C5C0ADA5AD7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40842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rgbClr val="C00000"/>
                </a:solidFill>
              </a:rPr>
              <a:t>Банковская система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144722-671B-49B3-AF1D-1C5C0ADA5AD7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37978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rgbClr val="C00000"/>
                </a:solidFill>
              </a:rPr>
              <a:t>Центральный банк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Принадлежит государству, является главным финансовым учреждением страны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144722-671B-49B3-AF1D-1C5C0ADA5AD7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75522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rgbClr val="C00000"/>
                </a:solidFill>
              </a:rPr>
              <a:t>Центральный банк</a:t>
            </a:r>
            <a:endParaRPr lang="en-US" sz="1200" b="1" dirty="0" smtClean="0">
              <a:solidFill>
                <a:srgbClr val="C00000"/>
              </a:solidFill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Подотчетен Государственной Думе Российской Федерации, которая назначает его Председателя, по представлению Президента России,  и независим от исполнительных и распорядительных органов государственной власти</a:t>
            </a:r>
          </a:p>
          <a:p>
            <a:pPr algn="ctr" fontAlgn="auto">
              <a:spcAft>
                <a:spcPts val="0"/>
              </a:spcAft>
              <a:defRPr/>
            </a:pPr>
            <a:endParaRPr lang="ru-RU" sz="1200" b="1" dirty="0">
              <a:solidFill>
                <a:srgbClr val="C00000"/>
              </a:solidFill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144722-671B-49B3-AF1D-1C5C0ADA5AD7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61198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rgbClr val="C00000"/>
                </a:solidFill>
              </a:rPr>
              <a:t>Коммерческие банки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Универсальные банки, занимающиеся непосредственным кредитованием всех субъектов экономики, в том числе предпринимательства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144722-671B-49B3-AF1D-1C5C0ADA5AD7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64946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rgbClr val="C00000"/>
                </a:solidFill>
              </a:rPr>
              <a:t>Кредитно-финансовые организации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kern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Занимаются кредитованием определенных сфер и отраслей хозяйственной деятельности</a:t>
            </a:r>
            <a:endParaRPr lang="en-US" sz="12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Специализируются на финансировании и долгосрочном кредитовании, вкладывая капитал в промышленность, строительство и другие отрасли, а также ценные бумаги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Предоставляют ссуды под имущественный залог, чаще всего под недвижимое имущество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1" kern="1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144722-671B-49B3-AF1D-1C5C0ADA5AD7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08732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rgbClr val="C00000"/>
                </a:solidFill>
              </a:rPr>
              <a:t>Кредитно-финансовые организации</a:t>
            </a:r>
            <a:endParaRPr lang="en-US" sz="1200" b="1" dirty="0" smtClean="0">
              <a:solidFill>
                <a:srgbClr val="C00000"/>
              </a:solidFill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Привлекают  и хранят свободные денежные средства, денежные сбережения населения, выплачивая вкладчикам фиксированный процент, возрастающий с увеличением срока хранения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Кредитуют инновации, т.е. обеспечивают внедрение научно-технических достижений</a:t>
            </a:r>
          </a:p>
          <a:p>
            <a:pPr algn="ctr" fontAlgn="auto">
              <a:spcAft>
                <a:spcPts val="0"/>
              </a:spcAft>
              <a:defRPr/>
            </a:pPr>
            <a:endParaRPr lang="ru-RU" sz="1200" b="1" dirty="0">
              <a:solidFill>
                <a:srgbClr val="C00000"/>
              </a:solidFill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144722-671B-49B3-AF1D-1C5C0ADA5AD7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08045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rgbClr val="C00000"/>
                </a:solidFill>
              </a:rPr>
              <a:t>Банковские операции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Предоставление кредитов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Мобилизация денежных доходов и сбережений и их аккумуляцией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Осуществление наличных и безналичных платежей, выпуск и хранение ценных бумаг, трастовые (доверительные) операции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144722-671B-49B3-AF1D-1C5C0ADA5AD7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4317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rgbClr val="C00000"/>
                </a:solidFill>
              </a:rPr>
              <a:t>Современное состояние российской банковской системы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Положительные тенденции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Кредитные организации стали стремиться к наибольшей прозрачности, открытости перед клиентами.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Внедряются передовые бизнес-модели, новые банковские технологии (клиент-банк, системы денежных переводов, дебетовые и кредитные карты и т.д.), различные виды кредитования (потребительское, ипотечное и др.) 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144722-671B-49B3-AF1D-1C5C0ADA5AD7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4131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Основные проблемы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российской банковской системы сегодня</a:t>
            </a:r>
          </a:p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277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43C54AB-23A8-4C05-825A-662CD75EA0F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Основные проблемы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российской банковской системы сегодня</a:t>
            </a:r>
          </a:p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481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2397619-6FCF-49D5-A7CE-5263564D65C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kern="1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ФИНАНСЫ</a:t>
            </a:r>
            <a:r>
              <a:rPr lang="ru-RU" sz="1200" b="1" kern="1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 </a:t>
            </a:r>
            <a:r>
              <a:rPr lang="ru-RU" sz="1200" b="1" kern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– денежные средства, ценные бумаги и иные денежные обязательства государства, предприятия, семьи</a:t>
            </a:r>
            <a:endParaRPr lang="en-US" sz="12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ФИНАНСЫ</a:t>
            </a:r>
            <a:r>
              <a:rPr lang="ru-RU" sz="1200" b="1" kern="1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 </a:t>
            </a:r>
            <a:r>
              <a:rPr lang="ru-RU" sz="1200" b="1" kern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– совокупность денежных отношений, организованных государством, в процессе которых осуществляется формирование, использование общегосударственных фондов, денежных средств для осуществления экономических, социальных и политических задач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1" kern="1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144722-671B-49B3-AF1D-1C5C0ADA5AD7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75789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rgbClr val="C00000"/>
                </a:solidFill>
              </a:rPr>
              <a:t>Домашнее задание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kern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Учить § 8 стр.89-94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kern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Написать эссе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kern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«Деньги как навоз: если их не разбрасывать, от них не будет толку»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i="1" kern="12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Ф.Хайек</a:t>
            </a:r>
            <a:r>
              <a:rPr lang="ru-RU" sz="1200" b="1" i="1" kern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 (1899-1992, австрийский экономист, политолог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144722-671B-49B3-AF1D-1C5C0ADA5AD7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88729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rgbClr val="002060"/>
                </a:solidFill>
              </a:rPr>
              <a:t>Использованные ресурсы</a:t>
            </a:r>
          </a:p>
          <a:p>
            <a:r>
              <a:rPr lang="ru-RU" sz="1200" dirty="0" smtClean="0">
                <a:solidFill>
                  <a:srgbClr val="002060"/>
                </a:solidFill>
                <a:latin typeface="Cambria" pitchFamily="18" charset="0"/>
              </a:rPr>
              <a:t>Баранов П.А., Шевченко С.В. Обществознание. ЕГЭ-учебник 10-11 классы. – Москва, </a:t>
            </a:r>
            <a:r>
              <a:rPr lang="ru-RU" sz="1200" dirty="0" err="1" smtClean="0">
                <a:solidFill>
                  <a:srgbClr val="002060"/>
                </a:solidFill>
                <a:latin typeface="Cambria" pitchFamily="18" charset="0"/>
              </a:rPr>
              <a:t>Астрель</a:t>
            </a:r>
            <a:r>
              <a:rPr lang="ru-RU" sz="1200" dirty="0" smtClean="0">
                <a:solidFill>
                  <a:srgbClr val="002060"/>
                </a:solidFill>
                <a:latin typeface="Cambria" pitchFamily="18" charset="0"/>
              </a:rPr>
              <a:t>, </a:t>
            </a:r>
            <a:r>
              <a:rPr lang="ru-RU" sz="1200" dirty="0" err="1" smtClean="0">
                <a:solidFill>
                  <a:srgbClr val="002060"/>
                </a:solidFill>
                <a:latin typeface="Cambria" pitchFamily="18" charset="0"/>
              </a:rPr>
              <a:t>Полиграфиздат</a:t>
            </a:r>
            <a:r>
              <a:rPr lang="ru-RU" sz="1200" dirty="0" smtClean="0">
                <a:solidFill>
                  <a:srgbClr val="002060"/>
                </a:solidFill>
                <a:latin typeface="Cambria" pitchFamily="18" charset="0"/>
              </a:rPr>
              <a:t>, 2012</a:t>
            </a:r>
          </a:p>
          <a:p>
            <a:r>
              <a:rPr lang="ru-RU" sz="1200" u="sng" dirty="0" smtClean="0">
                <a:solidFill>
                  <a:srgbClr val="002060"/>
                </a:solidFill>
                <a:latin typeface="Cambria" pitchFamily="18" charset="0"/>
                <a:hlinkClick r:id="rId3"/>
              </a:rPr>
              <a:t>http://ru.wikipedia.org/wiki/%C1%E0%ED%EA%EE%E2%F1%EA%E8%E9_%EA%F0%E5%E4%E8%F2</a:t>
            </a:r>
            <a:r>
              <a:rPr lang="ru-RU" sz="1200" u="sng" dirty="0" smtClean="0">
                <a:solidFill>
                  <a:srgbClr val="002060"/>
                </a:solidFill>
              </a:rPr>
              <a:t> </a:t>
            </a:r>
            <a:endParaRPr lang="ru-RU" sz="1200" dirty="0" smtClean="0">
              <a:solidFill>
                <a:srgbClr val="002060"/>
              </a:solidFill>
            </a:endParaRPr>
          </a:p>
          <a:p>
            <a:r>
              <a:rPr lang="ru-RU" sz="1200" u="sng" dirty="0" smtClean="0">
                <a:solidFill>
                  <a:srgbClr val="002060"/>
                </a:solidFill>
                <a:latin typeface="Cambria" pitchFamily="18" charset="0"/>
                <a:hlinkClick r:id="rId4"/>
              </a:rPr>
              <a:t>http://www.zanimaem.ru/spravochnik-zaemshika/kreditopedia/bankovskaya-sistema-rossii.php</a:t>
            </a:r>
            <a:endParaRPr lang="ru-RU" sz="1200" dirty="0" smtClean="0">
              <a:solidFill>
                <a:srgbClr val="002060"/>
              </a:solidFill>
              <a:latin typeface="Cambria" pitchFamily="18" charset="0"/>
            </a:endParaRPr>
          </a:p>
          <a:p>
            <a:r>
              <a:rPr lang="ru-RU" sz="1200" u="sng" dirty="0" smtClean="0">
                <a:solidFill>
                  <a:srgbClr val="002060"/>
                </a:solidFill>
                <a:latin typeface="Cambria" pitchFamily="18" charset="0"/>
                <a:hlinkClick r:id="rId5"/>
              </a:rPr>
              <a:t>http://www.bibliotekar.ru/finance-7/4.htm</a:t>
            </a:r>
            <a:r>
              <a:rPr lang="ru-RU" sz="1200" u="sng" dirty="0" smtClean="0">
                <a:solidFill>
                  <a:srgbClr val="002060"/>
                </a:solidFill>
              </a:rPr>
              <a:t> </a:t>
            </a:r>
          </a:p>
          <a:p>
            <a:r>
              <a:rPr lang="ru-RU" sz="1200" u="sng" dirty="0" smtClean="0">
                <a:solidFill>
                  <a:srgbClr val="002060"/>
                </a:solidFill>
                <a:latin typeface="Cambria" pitchFamily="18" charset="0"/>
                <a:hlinkClick r:id="rId3"/>
              </a:rPr>
              <a:t>http://ru.wikipedia.org/wiki/%C1%E0%ED%EA%EE%E2%F1%EA%E8%E9_%EA%F0%E5%E4%E8%F2</a:t>
            </a:r>
            <a:endParaRPr lang="ru-RU" sz="1200" dirty="0" smtClean="0">
              <a:solidFill>
                <a:srgbClr val="002060"/>
              </a:solidFill>
              <a:latin typeface="Cambria" pitchFamily="18" charset="0"/>
            </a:endParaRPr>
          </a:p>
          <a:p>
            <a:r>
              <a:rPr lang="ru-RU" sz="1200" u="sng" dirty="0" smtClean="0">
                <a:solidFill>
                  <a:srgbClr val="002060"/>
                </a:solidFill>
                <a:latin typeface="Cambria" pitchFamily="18" charset="0"/>
                <a:hlinkClick r:id="rId6"/>
              </a:rPr>
              <a:t>http://ru.wikipedia.org/wiki/%C1%E0%ED%EA%EE%E2%F1%EA%E0%FF_%F1%E8%F1%F2%E5%EC%E0</a:t>
            </a:r>
            <a:endParaRPr lang="ru-RU" sz="1200" dirty="0" smtClean="0">
              <a:solidFill>
                <a:srgbClr val="002060"/>
              </a:solidFill>
              <a:latin typeface="Cambria" pitchFamily="18" charset="0"/>
            </a:endParaRPr>
          </a:p>
          <a:p>
            <a:r>
              <a:rPr lang="ru-RU" sz="1200" u="sng" dirty="0" smtClean="0">
                <a:solidFill>
                  <a:srgbClr val="002060"/>
                </a:solidFill>
                <a:latin typeface="Cambria" pitchFamily="18" charset="0"/>
                <a:hlinkClick r:id="rId7"/>
              </a:rPr>
              <a:t>http://www.ereport.ru/articles/macro/macro22.htm</a:t>
            </a:r>
            <a:endParaRPr lang="ru-RU" sz="1200" dirty="0" smtClean="0">
              <a:solidFill>
                <a:srgbClr val="002060"/>
              </a:solidFill>
              <a:latin typeface="Cambria" pitchFamily="18" charset="0"/>
            </a:endParaRPr>
          </a:p>
          <a:p>
            <a:endParaRPr lang="ru-RU" smtClean="0">
              <a:latin typeface="Calibri" pitchFamily="34" charset="0"/>
            </a:endParaRP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144722-671B-49B3-AF1D-1C5C0ADA5AD7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08714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kern="1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Финансовые институты </a:t>
            </a:r>
            <a:r>
              <a:rPr lang="ru-RU" sz="1200" b="1" kern="1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– </a:t>
            </a:r>
            <a:r>
              <a:rPr lang="ru-RU" sz="1200" b="1" kern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коммерческие учреждения осуществляющие финансовые операции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144722-671B-49B3-AF1D-1C5C0ADA5AD7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5519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kern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Финансовая организация, осуществляющая деятельность по: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b="1" kern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приему депозитов;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b="1" kern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Предоставлению ссуд;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b="1" kern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Организации расчетов;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b="1" kern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Купле и продаже ценных бумаг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kern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Компания, оказывающая страховые услуги, осуществляющая страхование жизни, здоровья, имущества, ответственности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latin typeface="+mn-lt"/>
            </a:endParaRP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144722-671B-49B3-AF1D-1C5C0ADA5AD7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05572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kern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Создаваемый частными и государственными компаниями, предприятиями фонд для выплаты пенсий и пособий лицам, вносящим пенсионные взносы в этот  фонд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Финансово-кредитная организация. Выступает в качестве посредника между заёмщиком и частным инвестором, выражая интересы последнего</a:t>
            </a:r>
            <a:endParaRPr lang="ru-RU" dirty="0" smtClean="0">
              <a:solidFill>
                <a:srgbClr val="002060"/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144722-671B-49B3-AF1D-1C5C0ADA5AD7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70128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kern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Организованный рынок, на котором осуществляются сделки с ценными бумагами и иными финансовыми документами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144722-671B-49B3-AF1D-1C5C0ADA5AD7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78472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kern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Институт, занимающийся финансированием и кредитованием разных стран, содействующий мировой торговле, оказывающий помощь в стабилизации финансовой системы развивающихся стран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144722-671B-49B3-AF1D-1C5C0ADA5AD7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4232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Основное предназначение финансовых институтов – организация посредничества, т.е. эффективного перемещения денежных средств от </a:t>
            </a:r>
            <a:r>
              <a:rPr lang="ru-RU" sz="1200" b="1" kern="12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сберегателей</a:t>
            </a:r>
            <a:r>
              <a:rPr lang="ru-RU" sz="1200" b="1" kern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 к заёмщикам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144722-671B-49B3-AF1D-1C5C0ADA5AD7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64087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kern="1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Банковская</a:t>
            </a:r>
            <a:r>
              <a:rPr lang="ru-RU" sz="1400" b="1" kern="1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 </a:t>
            </a:r>
            <a:r>
              <a:rPr lang="ru-RU" sz="1400" b="1" kern="1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система</a:t>
            </a:r>
            <a:r>
              <a:rPr lang="ru-RU" sz="1400" b="1" kern="1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 </a:t>
            </a:r>
            <a:r>
              <a:rPr lang="ru-RU" sz="1200" b="1" kern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– это совокупность действующих в стране банков, кредитных учреждений и отдельных экономических организаций, выполняющих банковские операции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144722-671B-49B3-AF1D-1C5C0ADA5AD7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5189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7"/>
          <p:cNvSpPr txBox="1"/>
          <p:nvPr/>
        </p:nvSpPr>
        <p:spPr>
          <a:xfrm>
            <a:off x="1828800" y="3159125"/>
            <a:ext cx="457200" cy="1035050"/>
          </a:xfrm>
          <a:prstGeom prst="rect">
            <a:avLst/>
          </a:prstGeom>
          <a:noFill/>
        </p:spPr>
        <p:txBody>
          <a:bodyPr lIns="0" tIns="9144" rIns="0" bIns="9144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/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228DA3-A1E2-4FE9-AA2E-0C3FC254DA60}" type="datetime1">
              <a:rPr lang="ru-RU" smtClean="0"/>
              <a:t>05.01.2015</a:t>
            </a:fld>
            <a:endParaRPr lang="ru-RU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294E0-81F8-4017-9A21-064916C0365A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  <p:sp>
        <p:nvSpPr>
          <p:cNvPr id="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9558D-96B6-423F-9CE8-A0CA1999123F}" type="datetime1">
              <a:rPr lang="ru-RU" smtClean="0"/>
              <a:t>05.01.2015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50339-1177-4B84-81CC-AD2843F4D417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562682-DD48-45ED-8844-C4BC545059F9}" type="datetime1">
              <a:rPr lang="ru-RU" smtClean="0"/>
              <a:t>05.01.2015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4ADB1D-8398-45B2-97D1-83AE4ECCE86B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011EA1-9EB6-44C1-B151-68C87504483B}" type="datetime1">
              <a:rPr lang="ru-RU" smtClean="0"/>
              <a:t>05.01.2015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BF1B50-183A-48C6-A744-B5EF5267DC9E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"/>
          <p:cNvSpPr txBox="1"/>
          <p:nvPr/>
        </p:nvSpPr>
        <p:spPr>
          <a:xfrm>
            <a:off x="4267200" y="4075113"/>
            <a:ext cx="457200" cy="10144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397A3A-4C10-4D55-AE2A-3220D8F05DA6}" type="datetime1">
              <a:rPr lang="ru-RU" smtClean="0"/>
              <a:t>05.01.2015</a:t>
            </a:fld>
            <a:endParaRPr lang="ru-RU"/>
          </a:p>
        </p:txBody>
      </p:sp>
      <p:sp>
        <p:nvSpPr>
          <p:cNvPr id="7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3A1A9-5FBA-4F4A-97B1-6CF816AB0A48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  <p:sp>
        <p:nvSpPr>
          <p:cNvPr id="8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417723-2B9E-42BF-8AC9-0305F8773C54}" type="datetime1">
              <a:rPr lang="ru-RU" smtClean="0"/>
              <a:t>05.01.2015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DD1408-14C2-4F47-AC00-C2495BA042A6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2"/>
          <p:cNvSpPr txBox="1"/>
          <p:nvPr/>
        </p:nvSpPr>
        <p:spPr>
          <a:xfrm>
            <a:off x="1057275" y="520700"/>
            <a:ext cx="457200" cy="9223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8" name="TextBox 17"/>
          <p:cNvSpPr txBox="1"/>
          <p:nvPr/>
        </p:nvSpPr>
        <p:spPr>
          <a:xfrm>
            <a:off x="4779963" y="520700"/>
            <a:ext cx="457200" cy="9223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40711E-DDBB-4F90-85C3-1379B44FF444}" type="datetime1">
              <a:rPr lang="ru-RU" smtClean="0"/>
              <a:t>05.01.2015</a:t>
            </a:fld>
            <a:endParaRPr lang="ru-RU"/>
          </a:p>
        </p:txBody>
      </p:sp>
      <p:sp>
        <p:nvSpPr>
          <p:cNvPr id="10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E6B615-B0F6-4F29-9B58-A0DDABA2BD91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  <p:sp>
        <p:nvSpPr>
          <p:cNvPr id="11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607C6-B469-46F3-9607-F4E020E6C2C8}" type="datetime1">
              <a:rPr lang="ru-RU" smtClean="0"/>
              <a:t>05.01.2015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36E46C-0907-4563-9F28-21B2761A1B18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4AD0B-D21F-437F-B894-CA8E0E48D1B9}" type="datetime1">
              <a:rPr lang="ru-RU" smtClean="0"/>
              <a:t>05.01.2015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E62212-B6EE-4787-9DC4-F19D6173CE3B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8"/>
          <p:cNvSpPr txBox="1"/>
          <p:nvPr/>
        </p:nvSpPr>
        <p:spPr>
          <a:xfrm>
            <a:off x="5329238" y="1774825"/>
            <a:ext cx="457200" cy="12303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2BACD8-4E8B-4A88-B5C3-CF325C182BE4}" type="datetime1">
              <a:rPr lang="ru-RU" smtClean="0"/>
              <a:t>05.01.2015</a:t>
            </a:fld>
            <a:endParaRPr lang="ru-RU"/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088501-41B4-4E7C-A3CF-E7F7C028F8A1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  <p:sp>
        <p:nvSpPr>
          <p:cNvPr id="8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8"/>
          <p:cNvSpPr txBox="1"/>
          <p:nvPr/>
        </p:nvSpPr>
        <p:spPr>
          <a:xfrm>
            <a:off x="2435225" y="3332163"/>
            <a:ext cx="457200" cy="9223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6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F2D01-1550-431E-834B-FEE7F45214E2}" type="datetime1">
              <a:rPr lang="ru-RU" smtClean="0"/>
              <a:t>05.01.2015</a:t>
            </a:fld>
            <a:endParaRPr lang="ru-RU"/>
          </a:p>
        </p:txBody>
      </p:sp>
      <p:sp>
        <p:nvSpPr>
          <p:cNvPr id="7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5DAD8-B842-40A6-8E05-752595764D90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  <p:sp>
        <p:nvSpPr>
          <p:cNvPr id="8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875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0"/>
            <a:ext cx="6096000" cy="365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smtClean="0">
                <a:solidFill>
                  <a:schemeClr val="tx1">
                    <a:alpha val="6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7AF0C1DE-8707-407E-8E76-48D39300ADCA}" type="datetime1">
              <a:rPr lang="ru-RU" smtClean="0"/>
              <a:t>05.01.2015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325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alpha val="6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325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600" smtClean="0">
                <a:solidFill>
                  <a:schemeClr val="tx1">
                    <a:alpha val="6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8CB4D97E-B79D-498C-9AA7-402FBF4002B3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5" r:id="rId2"/>
    <p:sldLayoutId id="2147483697" r:id="rId3"/>
    <p:sldLayoutId id="2147483694" r:id="rId4"/>
    <p:sldLayoutId id="2147483698" r:id="rId5"/>
    <p:sldLayoutId id="2147483693" r:id="rId6"/>
    <p:sldLayoutId id="2147483692" r:id="rId7"/>
    <p:sldLayoutId id="2147483699" r:id="rId8"/>
    <p:sldLayoutId id="2147483700" r:id="rId9"/>
    <p:sldLayoutId id="2147483691" r:id="rId10"/>
    <p:sldLayoutId id="2147483690" r:id="rId11"/>
  </p:sldLayoutIdLst>
  <p:transition spd="med">
    <p:fade/>
  </p:transition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mbria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mbria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mbria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mbria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55588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39763" indent="-255588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4888" indent="-255588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5588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4650" indent="-255588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C1%E0%ED%EA%EE%E2%F1%EA%E8%E9_%EA%F0%E5%E4%E8%F2" TargetMode="External"/><Relationship Id="rId7" Type="http://schemas.openxmlformats.org/officeDocument/2006/relationships/hyperlink" Target="http://www.ereport.ru/articles/macro/macro22.htm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ru.wikipedia.org/wiki/%C1%E0%ED%EA%EE%E2%F1%EA%E0%FF_%F1%E8%F1%F2%E5%EC%E0" TargetMode="External"/><Relationship Id="rId5" Type="http://schemas.openxmlformats.org/officeDocument/2006/relationships/hyperlink" Target="http://www.bibliotekar.ru/finance-7/4.htm" TargetMode="External"/><Relationship Id="rId4" Type="http://schemas.openxmlformats.org/officeDocument/2006/relationships/hyperlink" Target="http://www.zanimaem.ru/spravochnik-zaemshika/kreditopedia/bankovskaya-sistema-rossii.ph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0163"/>
            <a:ext cx="9144000" cy="686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0100" y="981075"/>
            <a:ext cx="7543800" cy="215265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rgbClr val="002060"/>
                </a:solidFill>
              </a:rPr>
              <a:t>Банковская система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1638" y="5300663"/>
            <a:ext cx="4732337" cy="6858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i="1" dirty="0" smtClean="0">
                <a:solidFill>
                  <a:srgbClr val="002060"/>
                </a:solidFill>
                <a:latin typeface="+mj-lt"/>
              </a:rPr>
              <a:t>Фатеева Т.А., учитель истории МБОУ-гимназии №20 </a:t>
            </a:r>
            <a:r>
              <a:rPr lang="ru-RU" sz="2400" b="1" i="1" dirty="0" err="1" smtClean="0">
                <a:solidFill>
                  <a:srgbClr val="002060"/>
                </a:solidFill>
                <a:latin typeface="+mj-lt"/>
              </a:rPr>
              <a:t>г.Тулы</a:t>
            </a:r>
            <a:endParaRPr lang="ru-RU" sz="2400" b="1" i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088" y="476250"/>
            <a:ext cx="7543800" cy="504825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rgbClr val="C00000"/>
                </a:solidFill>
              </a:rPr>
              <a:t>Банковская система</a:t>
            </a:r>
            <a:endParaRPr lang="ru-RU" sz="4400" b="1" dirty="0">
              <a:solidFill>
                <a:srgbClr val="C00000"/>
              </a:solidFill>
            </a:endParaRPr>
          </a:p>
        </p:txBody>
      </p:sp>
      <p:pic>
        <p:nvPicPr>
          <p:cNvPr id="3" name="Схема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3250" y="1377950"/>
            <a:ext cx="7791450" cy="5138738"/>
          </a:xfrm>
          <a:prstGeom prst="rect">
            <a:avLst/>
          </a:prstGeom>
          <a:noFill/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2500" y="188913"/>
            <a:ext cx="5651500" cy="914400"/>
          </a:xfrm>
        </p:spPr>
        <p:txBody>
          <a:bodyPr/>
          <a:lstStyle/>
          <a:p>
            <a:pPr algn="r"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C00000"/>
                </a:solidFill>
              </a:rPr>
              <a:t>Центральный банк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7000" y="0"/>
            <a:ext cx="3724275" cy="279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4175125" y="1125538"/>
            <a:ext cx="496887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Принадлежит государству, является главным финансовым учреждением страны</a:t>
            </a:r>
          </a:p>
        </p:txBody>
      </p:sp>
      <p:pic>
        <p:nvPicPr>
          <p:cNvPr id="4" name="Схема 3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0163" y="2792413"/>
            <a:ext cx="9088438" cy="4125912"/>
          </a:xfrm>
          <a:prstGeom prst="rect">
            <a:avLst/>
          </a:prstGeom>
          <a:noFill/>
        </p:spPr>
      </p:pic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350" y="-39688"/>
            <a:ext cx="5653088" cy="914401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C00000"/>
                </a:solidFill>
              </a:rPr>
              <a:t>Центральный банк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4" name="Схема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563" y="2700338"/>
            <a:ext cx="9082087" cy="390207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981075"/>
            <a:ext cx="9144000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Подотчетен Государственной Думе Российской Федерации, которая назначает его Председателя, по представлению Президента России,  и независим от исполнительных и распорядительных органов государственной власти</a:t>
            </a: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550" y="17463"/>
            <a:ext cx="7543800" cy="9144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C00000"/>
                </a:solidFill>
              </a:rPr>
              <a:t>Коммерческие банки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388" y="981075"/>
            <a:ext cx="882015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Универсальные банки, занимающиеся непосредственным кредитованием всех субъектов экономики, в том числе предпринимательства</a:t>
            </a:r>
          </a:p>
        </p:txBody>
      </p:sp>
      <p:pic>
        <p:nvPicPr>
          <p:cNvPr id="4" name="Схема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4475" y="2273300"/>
            <a:ext cx="8796338" cy="4071938"/>
          </a:xfrm>
          <a:prstGeom prst="rect">
            <a:avLst/>
          </a:prstGeom>
          <a:noFill/>
        </p:spPr>
      </p:pic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63" y="0"/>
            <a:ext cx="9144000" cy="671513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00000"/>
                </a:solidFill>
              </a:rPr>
              <a:t>Кредитно-финансовые организации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9238" y="565150"/>
            <a:ext cx="8820150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Занимаются кредитованием определенных сфер и отраслей хозяйственной деятельности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2060575"/>
            <a:ext cx="2806700" cy="159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95288" y="1484313"/>
            <a:ext cx="3757612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Инвестиционные банки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1138" y="3673475"/>
            <a:ext cx="4721225" cy="3046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Специализируются на финансировании и долгосрочном кредитовании, вкладывая капитал в промышленность, строительство и другие отрасли, а также ценные бумаги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24525" y="1489075"/>
            <a:ext cx="2843213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Ипотечные банки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40425" y="2035175"/>
            <a:ext cx="2212975" cy="191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5080000" y="4221163"/>
            <a:ext cx="4140200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Предоставляют ссуды под имущественный залог, чаще всего под недвижимое имущество</a:t>
            </a: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8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317625"/>
            <a:ext cx="4986338" cy="576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63" y="0"/>
            <a:ext cx="9144000" cy="671513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00000"/>
                </a:solidFill>
              </a:rPr>
              <a:t>Кредитно-финансовые организации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8313" y="692150"/>
            <a:ext cx="3667125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Сберегательные банки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9850" y="1154113"/>
            <a:ext cx="4721225" cy="3048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Привлекают  и хранят свободные денежные средства, денежные сбережения населения, выплачивая вкладчикам фиксированный процент, возрастающий с увеличением срока хранения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07950" y="4202113"/>
            <a:ext cx="3813175" cy="257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4984750" y="695325"/>
            <a:ext cx="3627438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Инновационные банки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03775" y="1317625"/>
            <a:ext cx="4721225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Кредитуют инновации, т.е. обеспечивают внедрение научно-технических достижений</a:t>
            </a: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19725" y="3141663"/>
            <a:ext cx="3070225" cy="307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3" y="115888"/>
            <a:ext cx="7543800" cy="649287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C00000"/>
                </a:solidFill>
              </a:rPr>
              <a:t>Банковские операции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850" y="836613"/>
            <a:ext cx="3211513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Активные операции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832350" y="881063"/>
            <a:ext cx="3298825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Пассивные  операции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5288" y="3860800"/>
            <a:ext cx="2911475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Банковские услуги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4988" y="4437063"/>
            <a:ext cx="2789237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7475" y="1112838"/>
            <a:ext cx="3338513" cy="218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37150" y="1379538"/>
            <a:ext cx="2768600" cy="144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5875" y="3051175"/>
            <a:ext cx="412750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Предоставление кредитов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643438" y="2971800"/>
            <a:ext cx="4608512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Мобилизация денежных доходов и сбережений и их аккумуляцией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535363" y="4826000"/>
            <a:ext cx="5605462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Осуществление наличных и безналичных платежей, выпуск и хранение ценных бумаг, трастовые (доверительные) операции</a:t>
            </a:r>
          </a:p>
        </p:txBody>
      </p:sp>
      <p:sp>
        <p:nvSpPr>
          <p:cNvPr id="7" name="Місце для нижнього колонтитула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088" y="260350"/>
            <a:ext cx="7543800" cy="9144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00000"/>
                </a:solidFill>
              </a:rPr>
              <a:t>Современное состояние российской банковской системы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24125" y="1368425"/>
            <a:ext cx="4335463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Положительные тенденции</a:t>
            </a: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0675" y="2133600"/>
            <a:ext cx="8823325" cy="34163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Кредитные организации стали стремиться к наибольшей прозрачности, открытости перед клиентами.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Внедряются передовые бизнес-модели, новые банковские технологии (клиент-банк, системы денежных переводов, дебетовые и кредитные карты и т.д.), различные виды кредитования (потребительское, ипотечное и др.) </a:t>
            </a: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850" y="115888"/>
            <a:ext cx="8640763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Основные проблемы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российской банковской системы сегодня</a:t>
            </a:r>
          </a:p>
        </p:txBody>
      </p:sp>
      <p:pic>
        <p:nvPicPr>
          <p:cNvPr id="4" name="Схема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1313" y="1408113"/>
            <a:ext cx="8594725" cy="5065712"/>
          </a:xfrm>
          <a:prstGeom prst="rect">
            <a:avLst/>
          </a:prstGeom>
          <a:noFill/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850" y="115888"/>
            <a:ext cx="8640763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Основные проблемы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российской банковской системы сегодня</a:t>
            </a:r>
          </a:p>
        </p:txBody>
      </p:sp>
      <p:pic>
        <p:nvPicPr>
          <p:cNvPr id="4" name="Схема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00" y="1390650"/>
            <a:ext cx="8594725" cy="5070475"/>
          </a:xfrm>
          <a:prstGeom prst="rect">
            <a:avLst/>
          </a:prstGeom>
          <a:noFill/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3800" y="369888"/>
            <a:ext cx="3062288" cy="229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179388" y="549275"/>
            <a:ext cx="4751387" cy="1938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ФИНАНСЫ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– денежные средства, ценные бумаги и иные денежные обязательства государства, предприятия, семьи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3232150"/>
            <a:ext cx="3214688" cy="24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3563938" y="2846388"/>
            <a:ext cx="5391150" cy="3416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ФИНАНСЫ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– совокупность денежных отношений, организованных государством, в процессе которых осуществляется формирование, использование общегосударственных фондов, денежных средств для осуществления экономических, социальных и политических задач </a:t>
            </a: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613" y="188913"/>
            <a:ext cx="5113337" cy="9144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C00000"/>
                </a:solidFill>
              </a:rPr>
              <a:t>Домашнее задание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650" y="1628775"/>
            <a:ext cx="8208963" cy="2678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Учить § 8 стр.89-94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Написать эссе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«Деньги как навоз: если их не разбрасывать, от них не будет толку»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Ф.Хайек</a:t>
            </a:r>
            <a:r>
              <a:rPr lang="ru-RU" sz="2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(1899-1992, австрийский экономист, политолог</a:t>
            </a: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088" y="260350"/>
            <a:ext cx="7543800" cy="9144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002060"/>
                </a:solidFill>
              </a:rPr>
              <a:t>Использованные ресурсы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8313" y="1628775"/>
            <a:ext cx="8207375" cy="5113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Cambria" pitchFamily="18" charset="0"/>
              </a:rPr>
              <a:t>Баранов П.А., Шевченко С.В. Обществознание. ЕГЭ-учебник 10-11 классы. – Москва, </a:t>
            </a:r>
            <a:r>
              <a:rPr lang="ru-RU" sz="2400" dirty="0" err="1">
                <a:solidFill>
                  <a:srgbClr val="002060"/>
                </a:solidFill>
                <a:latin typeface="Cambria" pitchFamily="18" charset="0"/>
              </a:rPr>
              <a:t>Астрель</a:t>
            </a:r>
            <a:r>
              <a:rPr lang="ru-RU" sz="2400" dirty="0">
                <a:solidFill>
                  <a:srgbClr val="002060"/>
                </a:solidFill>
                <a:latin typeface="Cambria" pitchFamily="18" charset="0"/>
              </a:rPr>
              <a:t>, </a:t>
            </a:r>
            <a:r>
              <a:rPr lang="ru-RU" sz="2400" dirty="0" err="1">
                <a:solidFill>
                  <a:srgbClr val="002060"/>
                </a:solidFill>
                <a:latin typeface="Cambria" pitchFamily="18" charset="0"/>
              </a:rPr>
              <a:t>Полиграфиздат</a:t>
            </a:r>
            <a:r>
              <a:rPr lang="ru-RU" sz="2400" dirty="0">
                <a:solidFill>
                  <a:srgbClr val="002060"/>
                </a:solidFill>
                <a:latin typeface="Cambria" pitchFamily="18" charset="0"/>
              </a:rPr>
              <a:t>, 2012</a:t>
            </a:r>
          </a:p>
          <a:p>
            <a:r>
              <a:rPr lang="ru-RU" sz="2400" u="sng" dirty="0">
                <a:solidFill>
                  <a:srgbClr val="002060"/>
                </a:solidFill>
                <a:latin typeface="Cambria" pitchFamily="18" charset="0"/>
                <a:hlinkClick r:id="rId3"/>
              </a:rPr>
              <a:t>http://ru.wikipedia.org/wiki/%C1%E0%ED%EA%EE%E2%F1%EA%E8%E9_%EA%F0%E5%E4%E8%F2</a:t>
            </a:r>
            <a:r>
              <a:rPr lang="ru-RU" sz="2400" u="sng" dirty="0">
                <a:solidFill>
                  <a:srgbClr val="002060"/>
                </a:solidFill>
              </a:rPr>
              <a:t> </a:t>
            </a:r>
            <a:endParaRPr lang="ru-RU" sz="2400" dirty="0">
              <a:solidFill>
                <a:srgbClr val="002060"/>
              </a:solidFill>
            </a:endParaRPr>
          </a:p>
          <a:p>
            <a:r>
              <a:rPr lang="ru-RU" sz="2400" u="sng" dirty="0">
                <a:solidFill>
                  <a:srgbClr val="002060"/>
                </a:solidFill>
                <a:latin typeface="Cambria" pitchFamily="18" charset="0"/>
                <a:hlinkClick r:id="rId4"/>
              </a:rPr>
              <a:t>http://www.zanimaem.ru/spravochnik-zaemshika/kreditopedia/bankovskaya-sistema-rossii.php</a:t>
            </a:r>
            <a:endParaRPr lang="ru-RU" sz="2400" dirty="0">
              <a:solidFill>
                <a:srgbClr val="002060"/>
              </a:solidFill>
              <a:latin typeface="Cambria" pitchFamily="18" charset="0"/>
            </a:endParaRPr>
          </a:p>
          <a:p>
            <a:r>
              <a:rPr lang="ru-RU" sz="2400" u="sng" dirty="0">
                <a:solidFill>
                  <a:srgbClr val="002060"/>
                </a:solidFill>
                <a:latin typeface="Cambria" pitchFamily="18" charset="0"/>
                <a:hlinkClick r:id="rId5"/>
              </a:rPr>
              <a:t>http://www.bibliotekar.ru/finance-7/4.htm</a:t>
            </a:r>
            <a:r>
              <a:rPr lang="ru-RU" sz="2400" u="sng" dirty="0">
                <a:solidFill>
                  <a:srgbClr val="002060"/>
                </a:solidFill>
              </a:rPr>
              <a:t> </a:t>
            </a:r>
          </a:p>
          <a:p>
            <a:r>
              <a:rPr lang="ru-RU" sz="2400" u="sng" dirty="0">
                <a:solidFill>
                  <a:srgbClr val="002060"/>
                </a:solidFill>
                <a:latin typeface="Cambria" pitchFamily="18" charset="0"/>
                <a:hlinkClick r:id="rId3"/>
              </a:rPr>
              <a:t>http://ru.wikipedia.org/wiki/%C1%E0%ED%EA%EE%E2%F1%EA%E8%E9_%EA%F0%E5%E4%E8%F2</a:t>
            </a:r>
            <a:endParaRPr lang="ru-RU" sz="2400" dirty="0">
              <a:solidFill>
                <a:srgbClr val="002060"/>
              </a:solidFill>
              <a:latin typeface="Cambria" pitchFamily="18" charset="0"/>
            </a:endParaRPr>
          </a:p>
          <a:p>
            <a:r>
              <a:rPr lang="ru-RU" sz="2400" u="sng" dirty="0">
                <a:solidFill>
                  <a:srgbClr val="002060"/>
                </a:solidFill>
                <a:latin typeface="Cambria" pitchFamily="18" charset="0"/>
                <a:hlinkClick r:id="rId6"/>
              </a:rPr>
              <a:t>http://ru.wikipedia.org/wiki/%C1%E0%ED%EA%EE%E2%F1%EA%E0%FF_%F1%E8%F1%F2%E5%EC%E0</a:t>
            </a:r>
            <a:endParaRPr lang="ru-RU" sz="2400" dirty="0">
              <a:solidFill>
                <a:srgbClr val="002060"/>
              </a:solidFill>
              <a:latin typeface="Cambria" pitchFamily="18" charset="0"/>
            </a:endParaRPr>
          </a:p>
          <a:p>
            <a:r>
              <a:rPr lang="ru-RU" sz="2400" u="sng" dirty="0">
                <a:solidFill>
                  <a:srgbClr val="002060"/>
                </a:solidFill>
                <a:latin typeface="Cambria" pitchFamily="18" charset="0"/>
                <a:hlinkClick r:id="rId7"/>
              </a:rPr>
              <a:t>http://www.ereport.ru/articles/macro/macro22.htm</a:t>
            </a:r>
            <a:endParaRPr lang="ru-RU" sz="2400" dirty="0">
              <a:solidFill>
                <a:srgbClr val="002060"/>
              </a:solidFill>
              <a:latin typeface="Cambria" pitchFamily="18" charset="0"/>
            </a:endParaRPr>
          </a:p>
          <a:p>
            <a:endParaRPr lang="ru-RU" dirty="0">
              <a:latin typeface="Calibri" pitchFamily="34" charset="0"/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850" y="160338"/>
            <a:ext cx="8496300" cy="892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Финансовые институты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–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коммерческие учреждения осуществляющие финансовые операции</a:t>
            </a:r>
          </a:p>
        </p:txBody>
      </p:sp>
      <p:pic>
        <p:nvPicPr>
          <p:cNvPr id="3" name="Схема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100" y="1390650"/>
            <a:ext cx="8766175" cy="5070475"/>
          </a:xfrm>
          <a:prstGeom prst="rect">
            <a:avLst/>
          </a:prstGeom>
          <a:noFill/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563" y="-36513"/>
            <a:ext cx="1993900" cy="1023938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22863" y="338138"/>
            <a:ext cx="3663950" cy="244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07950" y="836613"/>
            <a:ext cx="5327650" cy="2954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Финансовая организация, осуществляющая деятельность по: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приему депозитов;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Предоставлению ссуд;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Организации расчетов;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Купле и продаже ценных бумаг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21325" y="4076700"/>
            <a:ext cx="3554413" cy="237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65100" y="3352800"/>
            <a:ext cx="5969000" cy="98742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25413" y="4468813"/>
            <a:ext cx="5327650" cy="2216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Компания, оказывающая страховые услуги, осуществляющая страхование жизни, здоровья, имущества, ответственности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35363" y="-23813"/>
            <a:ext cx="5359400" cy="102393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708400" y="946150"/>
            <a:ext cx="5327650" cy="2584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Создаваемый частными и государственными компаниями, предприятиями фонд для выплаты пенсий и пособий лицам, вносящим пенсионные взносы в этот  фонд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85725" y="3187700"/>
            <a:ext cx="7583488" cy="98742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19063" y="4221163"/>
            <a:ext cx="5329237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Финансово-кредитная организация. Выступает в качестве посредника между заёмщиком и частным инвестором, выражая интересы последнего</a:t>
            </a:r>
            <a:endParaRPr lang="ru-RU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5413" y="249238"/>
            <a:ext cx="3386137" cy="214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48300" y="4221163"/>
            <a:ext cx="3352800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97300" y="-139700"/>
            <a:ext cx="4986338" cy="98742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708400" y="946150"/>
            <a:ext cx="5327650" cy="1846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Организованный рынок, на котором осуществляются сделки с ценными бумагами и иными финансовыми документами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675" y="3500438"/>
            <a:ext cx="3878263" cy="258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3675" y="188913"/>
            <a:ext cx="3482975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56100" y="2792413"/>
            <a:ext cx="444182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4500" y="-255588"/>
            <a:ext cx="8328025" cy="15113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76600" y="1206500"/>
            <a:ext cx="5867400" cy="2586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Институт, занимающийся финансированием и кредитованием разных стран, содействующий мировой торговле, оказывающий помощь в стабилизации финансовой системы развивающихся стран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1206500"/>
            <a:ext cx="2520950" cy="201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80988" y="3303588"/>
            <a:ext cx="2317750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Мировой банк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4213" y="3933825"/>
            <a:ext cx="2652712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654050" y="5876925"/>
            <a:ext cx="2713038" cy="8318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Международный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валютный фонд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356100" y="5848350"/>
            <a:ext cx="4197350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Европейский банк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реконструкции и развития</a:t>
            </a:r>
          </a:p>
        </p:txBody>
      </p:sp>
      <p:pic>
        <p:nvPicPr>
          <p:cNvPr id="3078" name="Picture 6" descr="http://beta.newsmoldova.ru/images/18788/93/18788931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5175" y="3765550"/>
            <a:ext cx="3328988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0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550" y="549275"/>
            <a:ext cx="7272338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Основное предназначение финансовых институтов – организация посредничества, т.е. эффективного перемещения денежных средств от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сберегателей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к заёмщикам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39825" y="2341563"/>
            <a:ext cx="6205538" cy="4119562"/>
          </a:xfrm>
          <a:prstGeom prst="rect">
            <a:avLst/>
          </a:prstGeom>
          <a:noFill/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0825" y="188913"/>
            <a:ext cx="8785225" cy="1600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Банковская</a:t>
            </a: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система</a:t>
            </a: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– это совокупность действующих в стране банков, кредитных учреждений и отдельных экономических организаций, выполняющих банковские операции</a:t>
            </a:r>
          </a:p>
        </p:txBody>
      </p:sp>
      <p:pic>
        <p:nvPicPr>
          <p:cNvPr id="3" name="Схема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54013" y="1993900"/>
            <a:ext cx="9259888" cy="4449763"/>
          </a:xfrm>
          <a:prstGeom prst="rect">
            <a:avLst/>
          </a:prstGeom>
          <a:noFill/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199</TotalTime>
  <Words>1076</Words>
  <Application>Microsoft Office PowerPoint</Application>
  <PresentationFormat>Екран (4:3)</PresentationFormat>
  <Paragraphs>171</Paragraphs>
  <Slides>21</Slides>
  <Notes>21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21</vt:i4>
      </vt:variant>
    </vt:vector>
  </HeadingPairs>
  <TitlesOfParts>
    <vt:vector size="22" baseType="lpstr">
      <vt:lpstr>Базовая</vt:lpstr>
      <vt:lpstr>Банковская система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Банковская система</vt:lpstr>
      <vt:lpstr>Центральный банк</vt:lpstr>
      <vt:lpstr>Центральный банк</vt:lpstr>
      <vt:lpstr>Коммерческие банки</vt:lpstr>
      <vt:lpstr>Кредитно-финансовые организации</vt:lpstr>
      <vt:lpstr>Кредитно-финансовые организации</vt:lpstr>
      <vt:lpstr>Банковские операции</vt:lpstr>
      <vt:lpstr>Современное состояние российской банковской системы</vt:lpstr>
      <vt:lpstr>Презентація PowerPoint</vt:lpstr>
      <vt:lpstr>Презентація PowerPoint</vt:lpstr>
      <vt:lpstr>Домашнее задание</vt:lpstr>
      <vt:lpstr>Использованные ресурсы</vt:lpstr>
    </vt:vector>
  </TitlesOfParts>
  <Company>DG Win&amp;Soft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Банковская система. Инфляция</dc:title>
  <dc:creator>T-1000</dc:creator>
  <cp:lastModifiedBy>LEGION</cp:lastModifiedBy>
  <cp:revision>27</cp:revision>
  <dcterms:created xsi:type="dcterms:W3CDTF">2012-10-11T17:01:46Z</dcterms:created>
  <dcterms:modified xsi:type="dcterms:W3CDTF">2015-01-05T09:51:36Z</dcterms:modified>
</cp:coreProperties>
</file>