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sldIdLst>
    <p:sldId id="256" r:id="rId2"/>
    <p:sldId id="258" r:id="rId3"/>
    <p:sldId id="257" r:id="rId4"/>
    <p:sldId id="259" r:id="rId5"/>
    <p:sldId id="274"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6" autoAdjust="0"/>
    <p:restoredTop sz="58169" autoAdjust="0"/>
  </p:normalViewPr>
  <p:slideViewPr>
    <p:cSldViewPr>
      <p:cViewPr varScale="1">
        <p:scale>
          <a:sx n="65" d="100"/>
          <a:sy n="65" d="100"/>
        </p:scale>
        <p:origin x="-876"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CD9690-9498-4C35-B38A-DBA2413B21A8}" type="datetimeFigureOut">
              <a:rPr lang="uk-UA" smtClean="0"/>
              <a:t>12.01.2015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676A2B-05DA-425E-9879-EBBBBFE18E5F}" type="slidenum">
              <a:rPr lang="uk-UA" smtClean="0"/>
              <a:t>‹№›</a:t>
            </a:fld>
            <a:endParaRPr lang="uk-UA"/>
          </a:p>
        </p:txBody>
      </p:sp>
    </p:spTree>
    <p:extLst>
      <p:ext uri="{BB962C8B-B14F-4D97-AF65-F5344CB8AC3E}">
        <p14:creationId xmlns:p14="http://schemas.microsoft.com/office/powerpoint/2010/main" val="35360858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effectLst/>
              </a:rPr>
              <a:t>Галактики</a:t>
            </a:r>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1</a:t>
            </a:fld>
            <a:endParaRPr lang="uk-UA"/>
          </a:p>
        </p:txBody>
      </p:sp>
    </p:spTree>
    <p:extLst>
      <p:ext uri="{BB962C8B-B14F-4D97-AF65-F5344CB8AC3E}">
        <p14:creationId xmlns:p14="http://schemas.microsoft.com/office/powerpoint/2010/main" val="3317379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Рассеянное звёздное скопление</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В Галактике каждая третья звезда – двойная, имеются системы из трех и более звезд. Известны и более сложные объекты – звездные скопления.</a:t>
            </a:r>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11</a:t>
            </a:fld>
            <a:endParaRPr lang="uk-UA"/>
          </a:p>
        </p:txBody>
      </p:sp>
    </p:spTree>
    <p:extLst>
      <p:ext uri="{BB962C8B-B14F-4D97-AF65-F5344CB8AC3E}">
        <p14:creationId xmlns:p14="http://schemas.microsoft.com/office/powerpoint/2010/main" val="3027030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Шаровые звёздные скопления</a:t>
            </a:r>
            <a:r>
              <a:rPr lang="ru-RU"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t>Шаровые скопления</a:t>
            </a:r>
            <a:r>
              <a:rPr lang="ru-RU" sz="1200" dirty="0" smtClean="0"/>
              <a:t> сильно выделяются на звездном фоне благодаря значительному числу звезд и четкой сферической форме. </a:t>
            </a:r>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12</a:t>
            </a:fld>
            <a:endParaRPr lang="uk-UA"/>
          </a:p>
        </p:txBody>
      </p:sp>
    </p:spTree>
    <p:extLst>
      <p:ext uri="{BB962C8B-B14F-4D97-AF65-F5344CB8AC3E}">
        <p14:creationId xmlns:p14="http://schemas.microsoft.com/office/powerpoint/2010/main" val="2181685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r>
              <a:rPr lang="ru-RU" dirty="0" smtClean="0"/>
              <a:t>Тёмная туманность </a:t>
            </a:r>
          </a:p>
          <a:p>
            <a:pPr eaLnBrk="1" hangingPunct="1"/>
            <a:r>
              <a:rPr lang="ru-RU" dirty="0" smtClean="0"/>
              <a:t>Конская голова</a:t>
            </a:r>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13</a:t>
            </a:fld>
            <a:endParaRPr lang="uk-UA"/>
          </a:p>
        </p:txBody>
      </p:sp>
    </p:spTree>
    <p:extLst>
      <p:ext uri="{BB962C8B-B14F-4D97-AF65-F5344CB8AC3E}">
        <p14:creationId xmlns:p14="http://schemas.microsoft.com/office/powerpoint/2010/main" val="7904875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Виды Галактик</a:t>
            </a:r>
          </a:p>
          <a:p>
            <a:r>
              <a:rPr lang="ru-RU" sz="1200" dirty="0" smtClean="0"/>
              <a:t>1. Эллиптические</a:t>
            </a:r>
          </a:p>
          <a:p>
            <a:r>
              <a:rPr lang="ru-RU" sz="1200" dirty="0" smtClean="0"/>
              <a:t>2. Спиральные</a:t>
            </a:r>
          </a:p>
          <a:p>
            <a:r>
              <a:rPr lang="ru-RU" sz="1200" dirty="0" smtClean="0"/>
              <a:t>3. Неправильные</a:t>
            </a:r>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14</a:t>
            </a:fld>
            <a:endParaRPr lang="uk-UA"/>
          </a:p>
        </p:txBody>
      </p:sp>
    </p:spTree>
    <p:extLst>
      <p:ext uri="{BB962C8B-B14F-4D97-AF65-F5344CB8AC3E}">
        <p14:creationId xmlns:p14="http://schemas.microsoft.com/office/powerpoint/2010/main" val="1769393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Эллиптические Галактики</a:t>
            </a:r>
          </a:p>
          <a:p>
            <a:pPr>
              <a:lnSpc>
                <a:spcPct val="90000"/>
              </a:lnSpc>
            </a:pPr>
            <a:r>
              <a:rPr lang="ru-RU" sz="1200" dirty="0" smtClean="0"/>
              <a:t>Звезды эллиптических галактик обращаются вокруг центра галактики очень медленно (скорость вращения обычно не превышает нескольких десятков км/с). импульса. Составляют примерно 25 % от общего числа галактик высокой светимости. Их принято обозначать буквой E (англ. </a:t>
            </a:r>
            <a:r>
              <a:rPr lang="ru-RU" sz="1200" dirty="0" err="1" smtClean="0"/>
              <a:t>elliptical</a:t>
            </a:r>
            <a:r>
              <a:rPr lang="ru-RU" sz="1200" dirty="0" smtClean="0"/>
              <a:t>). </a:t>
            </a:r>
          </a:p>
          <a:p>
            <a:pPr>
              <a:lnSpc>
                <a:spcPct val="90000"/>
              </a:lnSpc>
            </a:pPr>
            <a:endParaRPr lang="ru-RU" sz="1200" dirty="0" smtClean="0"/>
          </a:p>
          <a:p>
            <a:pPr>
              <a:lnSpc>
                <a:spcPct val="90000"/>
              </a:lnSpc>
            </a:pPr>
            <a:endParaRPr lang="ru-RU" sz="1200" dirty="0" smtClean="0"/>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15</a:t>
            </a:fld>
            <a:endParaRPr lang="uk-UA"/>
          </a:p>
        </p:txBody>
      </p:sp>
    </p:spTree>
    <p:extLst>
      <p:ext uri="{BB962C8B-B14F-4D97-AF65-F5344CB8AC3E}">
        <p14:creationId xmlns:p14="http://schemas.microsoft.com/office/powerpoint/2010/main" val="80539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Спиральные Галактики</a:t>
            </a:r>
          </a:p>
          <a:p>
            <a:pPr>
              <a:lnSpc>
                <a:spcPct val="90000"/>
              </a:lnSpc>
            </a:pPr>
            <a:r>
              <a:rPr lang="ru-RU" sz="1200" dirty="0" smtClean="0"/>
              <a:t>В 1845 году английский астроном лорд Росс обнаружил целый класс «спиральных туманностей». Природа этих туманностей была установлена лишь в начале XX века. Плоская дискообразная форма объясняется вращением. </a:t>
            </a:r>
          </a:p>
          <a:p>
            <a:pPr>
              <a:lnSpc>
                <a:spcPct val="90000"/>
              </a:lnSpc>
            </a:pPr>
            <a:endParaRPr lang="ru-RU" sz="1200" dirty="0" smtClean="0"/>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16</a:t>
            </a:fld>
            <a:endParaRPr lang="uk-UA"/>
          </a:p>
        </p:txBody>
      </p:sp>
    </p:spTree>
    <p:extLst>
      <p:ext uri="{BB962C8B-B14F-4D97-AF65-F5344CB8AC3E}">
        <p14:creationId xmlns:p14="http://schemas.microsoft.com/office/powerpoint/2010/main" val="4375007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Неправильные Галактики</a:t>
            </a:r>
          </a:p>
          <a:p>
            <a:pPr>
              <a:lnSpc>
                <a:spcPct val="90000"/>
              </a:lnSpc>
            </a:pPr>
            <a:r>
              <a:rPr lang="ru-RU" sz="1200" dirty="0" smtClean="0"/>
              <a:t>При исследовании неба с помощью телескопов обнаружено множество галактик неправильной, клочковатой формы. Около половины вещества в них – межзвездный газ. </a:t>
            </a:r>
          </a:p>
          <a:p>
            <a:pPr>
              <a:lnSpc>
                <a:spcPct val="90000"/>
              </a:lnSpc>
            </a:pPr>
            <a:endParaRPr lang="ru-RU" sz="1200" dirty="0" smtClean="0"/>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17</a:t>
            </a:fld>
            <a:endParaRPr lang="uk-UA"/>
          </a:p>
        </p:txBody>
      </p:sp>
    </p:spTree>
    <p:extLst>
      <p:ext uri="{BB962C8B-B14F-4D97-AF65-F5344CB8AC3E}">
        <p14:creationId xmlns:p14="http://schemas.microsoft.com/office/powerpoint/2010/main" val="42785586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Квазары</a:t>
            </a:r>
          </a:p>
          <a:p>
            <a:r>
              <a:rPr lang="ru-RU" sz="1200" dirty="0" smtClean="0"/>
              <a:t>В 1960 году ученые обратили внимание на звездообразные объекты, источники мощного радиоизлучения. После анализа спектров этих источников установили, что они находятся на расстоянии более миллиарда световых лет. Подобные объекты были названы </a:t>
            </a:r>
            <a:r>
              <a:rPr lang="ru-RU" sz="1200" b="1" i="1" dirty="0" smtClean="0"/>
              <a:t>квазарами</a:t>
            </a:r>
            <a:r>
              <a:rPr lang="ru-RU" sz="1200" dirty="0" smtClean="0"/>
              <a:t> </a:t>
            </a:r>
          </a:p>
          <a:p>
            <a:endParaRPr lang="ru-RU" sz="1200" dirty="0" smtClean="0"/>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18</a:t>
            </a:fld>
            <a:endParaRPr lang="uk-UA"/>
          </a:p>
        </p:txBody>
      </p:sp>
    </p:spTree>
    <p:extLst>
      <p:ext uri="{BB962C8B-B14F-4D97-AF65-F5344CB8AC3E}">
        <p14:creationId xmlns:p14="http://schemas.microsoft.com/office/powerpoint/2010/main" val="307710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Список использованной литературы</a:t>
            </a:r>
          </a:p>
          <a:p>
            <a:pPr eaLnBrk="1" hangingPunct="1">
              <a:spcBef>
                <a:spcPct val="50000"/>
              </a:spcBef>
            </a:pPr>
            <a:r>
              <a:rPr lang="en-US" sz="1200" b="1" dirty="0" smtClean="0"/>
              <a:t>www.astrolab.ru</a:t>
            </a:r>
          </a:p>
          <a:p>
            <a:pPr eaLnBrk="1" hangingPunct="1">
              <a:spcBef>
                <a:spcPct val="50000"/>
              </a:spcBef>
            </a:pPr>
            <a:r>
              <a:rPr lang="en-US" sz="1200" b="1" dirty="0" smtClean="0"/>
              <a:t>http//klnpss.narod.ru</a:t>
            </a:r>
          </a:p>
          <a:p>
            <a:pPr eaLnBrk="1" hangingPunct="1">
              <a:spcBef>
                <a:spcPct val="50000"/>
              </a:spcBef>
            </a:pPr>
            <a:r>
              <a:rPr lang="en-US" sz="1200" b="1" dirty="0" smtClean="0"/>
              <a:t>www.yandex.ru – </a:t>
            </a:r>
            <a:r>
              <a:rPr lang="ru-RU" sz="1200" b="1" dirty="0" smtClean="0"/>
              <a:t>Наша Галактика.</a:t>
            </a:r>
            <a:endParaRPr lang="en-US" sz="1200" b="1" dirty="0" smtClean="0"/>
          </a:p>
          <a:p>
            <a:pPr eaLnBrk="1" hangingPunct="1">
              <a:spcBef>
                <a:spcPct val="50000"/>
              </a:spcBef>
            </a:pPr>
            <a:r>
              <a:rPr lang="en-US" sz="1200" b="1" dirty="0" err="1" smtClean="0"/>
              <a:t>Астрономия</a:t>
            </a:r>
            <a:r>
              <a:rPr lang="en-US" sz="1200" b="1" dirty="0" smtClean="0"/>
              <a:t> 11 </a:t>
            </a:r>
            <a:r>
              <a:rPr lang="en-US" sz="1200" b="1" dirty="0" err="1" smtClean="0"/>
              <a:t>класс</a:t>
            </a:r>
            <a:r>
              <a:rPr lang="en-US" sz="1200" b="1" dirty="0" smtClean="0"/>
              <a:t>. </a:t>
            </a:r>
            <a:r>
              <a:rPr lang="en-US" sz="1200" b="1" dirty="0" err="1" smtClean="0"/>
              <a:t>Учебник</a:t>
            </a:r>
            <a:r>
              <a:rPr lang="en-US" sz="1200" b="1" dirty="0" smtClean="0"/>
              <a:t> </a:t>
            </a:r>
            <a:r>
              <a:rPr lang="en-US" sz="1200" b="1" dirty="0" err="1" smtClean="0"/>
              <a:t>для</a:t>
            </a:r>
            <a:r>
              <a:rPr lang="en-US" sz="1200" b="1" dirty="0" smtClean="0"/>
              <a:t> </a:t>
            </a:r>
            <a:r>
              <a:rPr lang="en-US" sz="1200" b="1" dirty="0" err="1" smtClean="0"/>
              <a:t>общеобразоват</a:t>
            </a:r>
            <a:r>
              <a:rPr lang="en-US" sz="1200" b="1" dirty="0" smtClean="0"/>
              <a:t>. </a:t>
            </a:r>
            <a:r>
              <a:rPr lang="en-US" sz="1200" b="1" dirty="0" err="1" smtClean="0"/>
              <a:t>уч</a:t>
            </a:r>
            <a:r>
              <a:rPr lang="en-US" sz="1200" b="1" dirty="0" smtClean="0"/>
              <a:t>. М.: </a:t>
            </a:r>
            <a:r>
              <a:rPr lang="en-US" sz="1200" b="1" dirty="0" err="1" smtClean="0"/>
              <a:t>Просвещение</a:t>
            </a:r>
            <a:r>
              <a:rPr lang="en-US" sz="1200" b="1" dirty="0" smtClean="0"/>
              <a:t> 2002.</a:t>
            </a:r>
          </a:p>
          <a:p>
            <a:pPr eaLnBrk="1" hangingPunct="1">
              <a:spcBef>
                <a:spcPct val="50000"/>
              </a:spcBef>
            </a:pPr>
            <a:r>
              <a:rPr lang="en-US" sz="1200" b="1" dirty="0" err="1" smtClean="0"/>
              <a:t>Программы</a:t>
            </a:r>
            <a:r>
              <a:rPr lang="en-US" sz="1200" b="1" dirty="0" smtClean="0"/>
              <a:t> </a:t>
            </a:r>
            <a:r>
              <a:rPr lang="en-US" sz="1200" b="1" dirty="0" err="1" smtClean="0"/>
              <a:t>для</a:t>
            </a:r>
            <a:r>
              <a:rPr lang="en-US" sz="1200" b="1" dirty="0" smtClean="0"/>
              <a:t> </a:t>
            </a:r>
            <a:r>
              <a:rPr lang="en-US" sz="1200" b="1" dirty="0" err="1" smtClean="0"/>
              <a:t>общеобразоват</a:t>
            </a:r>
            <a:r>
              <a:rPr lang="en-US" sz="1200" b="1" dirty="0" smtClean="0"/>
              <a:t>. </a:t>
            </a:r>
            <a:r>
              <a:rPr lang="en-US" sz="1200" b="1" dirty="0" err="1" smtClean="0"/>
              <a:t>Учреждений</a:t>
            </a:r>
            <a:r>
              <a:rPr lang="en-US" sz="1200" b="1" dirty="0" smtClean="0"/>
              <a:t>: </a:t>
            </a:r>
            <a:r>
              <a:rPr lang="en-US" sz="1200" b="1" dirty="0" err="1" smtClean="0"/>
              <a:t>Физика</a:t>
            </a:r>
            <a:r>
              <a:rPr lang="en-US" sz="1200" b="1" dirty="0" smtClean="0"/>
              <a:t>, Астрономия.7-11 </a:t>
            </a:r>
            <a:r>
              <a:rPr lang="en-US" sz="1200" b="1" dirty="0" err="1" smtClean="0"/>
              <a:t>кл</a:t>
            </a:r>
            <a:r>
              <a:rPr lang="ru-RU" sz="1200" b="1" dirty="0" smtClean="0"/>
              <a:t>. </a:t>
            </a:r>
            <a:r>
              <a:rPr lang="en-US" sz="1200" b="1" dirty="0" smtClean="0"/>
              <a:t>/ </a:t>
            </a:r>
            <a:r>
              <a:rPr lang="en-US" sz="1200" b="1" dirty="0" err="1" smtClean="0"/>
              <a:t>Сост</a:t>
            </a:r>
            <a:r>
              <a:rPr lang="en-US" sz="1200" b="1" dirty="0" smtClean="0"/>
              <a:t>. Ю.И. </a:t>
            </a:r>
            <a:r>
              <a:rPr lang="en-US" sz="1200" b="1" dirty="0" err="1" smtClean="0"/>
              <a:t>Дик</a:t>
            </a:r>
            <a:r>
              <a:rPr lang="en-US" sz="1200" b="1" dirty="0" smtClean="0"/>
              <a:t>, В.А. </a:t>
            </a:r>
            <a:r>
              <a:rPr lang="en-US" sz="1200" b="1" dirty="0" err="1" smtClean="0"/>
              <a:t>Коровин</a:t>
            </a:r>
            <a:r>
              <a:rPr lang="en-US" sz="1200" b="1" dirty="0" smtClean="0"/>
              <a:t>. - 2-е </a:t>
            </a:r>
            <a:r>
              <a:rPr lang="en-US" sz="1200" b="1" dirty="0" err="1" smtClean="0"/>
              <a:t>изд</a:t>
            </a:r>
            <a:r>
              <a:rPr lang="en-US" sz="1200" b="1" dirty="0" smtClean="0"/>
              <a:t>., </a:t>
            </a:r>
            <a:r>
              <a:rPr lang="en-US" sz="1200" b="1" dirty="0" err="1" smtClean="0"/>
              <a:t>испр</a:t>
            </a:r>
            <a:r>
              <a:rPr lang="en-US" sz="1200" b="1" dirty="0" smtClean="0"/>
              <a:t>. - М.: </a:t>
            </a:r>
            <a:r>
              <a:rPr lang="en-US" sz="1200" b="1" dirty="0" err="1" smtClean="0"/>
              <a:t>Дрофа</a:t>
            </a:r>
            <a:r>
              <a:rPr lang="en-US" sz="1200" b="1" dirty="0" smtClean="0"/>
              <a:t>, 2001.</a:t>
            </a:r>
          </a:p>
          <a:p>
            <a:pPr eaLnBrk="1" hangingPunct="1">
              <a:spcBef>
                <a:spcPct val="50000"/>
              </a:spcBef>
            </a:pPr>
            <a:r>
              <a:rPr lang="en-US" sz="1200" b="1" dirty="0" smtClean="0"/>
              <a:t>CD </a:t>
            </a:r>
            <a:r>
              <a:rPr lang="ru-RU" sz="1200" b="1" dirty="0" smtClean="0"/>
              <a:t>Астрономия</a:t>
            </a:r>
            <a:r>
              <a:rPr lang="en-US" sz="1200" b="1" dirty="0" smtClean="0"/>
              <a:t>  “</a:t>
            </a:r>
            <a:r>
              <a:rPr lang="en-US" sz="1200" b="1" dirty="0" err="1" smtClean="0"/>
              <a:t>Руссобит</a:t>
            </a:r>
            <a:r>
              <a:rPr lang="en-US" sz="1200" b="1" dirty="0" smtClean="0"/>
              <a:t> </a:t>
            </a:r>
            <a:r>
              <a:rPr lang="en-US" sz="1200" b="1" dirty="0" err="1" smtClean="0"/>
              <a:t>Паблишинг</a:t>
            </a:r>
            <a:r>
              <a:rPr lang="en-US" sz="1200" b="1" dirty="0" smtClean="0"/>
              <a:t>”</a:t>
            </a:r>
            <a:endParaRPr lang="ru-RU" sz="1200" b="1" dirty="0" smtClean="0"/>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19</a:t>
            </a:fld>
            <a:endParaRPr lang="uk-UA"/>
          </a:p>
        </p:txBody>
      </p:sp>
    </p:spTree>
    <p:extLst>
      <p:ext uri="{BB962C8B-B14F-4D97-AF65-F5344CB8AC3E}">
        <p14:creationId xmlns:p14="http://schemas.microsoft.com/office/powerpoint/2010/main" val="1269900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smtClean="0"/>
              <a:t>Спасибо за внимание</a:t>
            </a:r>
          </a:p>
          <a:p>
            <a:endParaRPr lang="uk-UA"/>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20</a:t>
            </a:fld>
            <a:endParaRPr lang="uk-UA"/>
          </a:p>
        </p:txBody>
      </p:sp>
    </p:spTree>
    <p:extLst>
      <p:ext uri="{BB962C8B-B14F-4D97-AF65-F5344CB8AC3E}">
        <p14:creationId xmlns:p14="http://schemas.microsoft.com/office/powerpoint/2010/main" val="3869165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000" dirty="0" smtClean="0"/>
              <a:t>Оглавление:</a:t>
            </a:r>
          </a:p>
          <a:p>
            <a:pPr marL="457200" indent="-457200">
              <a:buAutoNum type="arabicPeriod"/>
            </a:pPr>
            <a:r>
              <a:rPr lang="ru-RU" sz="1200" dirty="0" smtClean="0"/>
              <a:t>Наша галактика</a:t>
            </a:r>
          </a:p>
          <a:p>
            <a:pPr marL="457200" indent="-457200">
              <a:buAutoNum type="arabicPeriod"/>
            </a:pPr>
            <a:r>
              <a:rPr lang="ru-RU" sz="1200" dirty="0" smtClean="0"/>
              <a:t>Строение</a:t>
            </a:r>
          </a:p>
          <a:p>
            <a:pPr marL="457200" indent="-457200">
              <a:buFontTx/>
              <a:buAutoNum type="arabicPeriod"/>
            </a:pPr>
            <a:r>
              <a:rPr lang="ru-RU" sz="1200" dirty="0" smtClean="0"/>
              <a:t>Рассеянное звёздное скопление</a:t>
            </a:r>
          </a:p>
          <a:p>
            <a:pPr marL="457200" indent="-457200">
              <a:buFontTx/>
              <a:buAutoNum type="arabicPeriod"/>
            </a:pPr>
            <a:r>
              <a:rPr lang="ru-RU" sz="1200" dirty="0" smtClean="0"/>
              <a:t>Шаровые звёздные скопления</a:t>
            </a:r>
          </a:p>
          <a:p>
            <a:pPr marL="457200" indent="-457200">
              <a:buFontTx/>
              <a:buAutoNum type="arabicPeriod"/>
            </a:pPr>
            <a:r>
              <a:rPr lang="ru-RU" sz="1200" dirty="0" smtClean="0"/>
              <a:t>Межзвёздное вещество</a:t>
            </a:r>
          </a:p>
          <a:p>
            <a:pPr marL="457200" indent="-457200">
              <a:buFontTx/>
              <a:buAutoNum type="arabicPeriod"/>
            </a:pPr>
            <a:r>
              <a:rPr lang="ru-RU" sz="1200" dirty="0" smtClean="0"/>
              <a:t>Виды Галактик</a:t>
            </a:r>
          </a:p>
          <a:p>
            <a:r>
              <a:rPr lang="ru-RU" sz="1200" dirty="0" smtClean="0"/>
              <a:t>         Эллиптические</a:t>
            </a:r>
          </a:p>
          <a:p>
            <a:r>
              <a:rPr lang="ru-RU" sz="1200" dirty="0" smtClean="0"/>
              <a:t>          Спиральные</a:t>
            </a:r>
          </a:p>
          <a:p>
            <a:r>
              <a:rPr lang="ru-RU" sz="1200" dirty="0" smtClean="0"/>
              <a:t>          Неправильные</a:t>
            </a:r>
          </a:p>
          <a:p>
            <a:r>
              <a:rPr lang="ru-RU" sz="1200" dirty="0" smtClean="0"/>
              <a:t>7.   Квазары</a:t>
            </a:r>
          </a:p>
          <a:p>
            <a:r>
              <a:rPr lang="ru-RU" sz="1200" dirty="0" smtClean="0"/>
              <a:t>8. Список использованной литературы.</a:t>
            </a:r>
          </a:p>
          <a:p>
            <a:endParaRPr lang="ru-RU" sz="1200" dirty="0" smtClean="0"/>
          </a:p>
          <a:p>
            <a:endParaRPr lang="ru-RU" sz="1200" dirty="0" smtClean="0"/>
          </a:p>
          <a:p>
            <a:pPr marL="457200" indent="-457200">
              <a:buFontTx/>
              <a:buAutoNum type="arabicPeriod"/>
            </a:pPr>
            <a:endParaRPr lang="ru-RU" sz="1200" dirty="0" smtClean="0"/>
          </a:p>
          <a:p>
            <a:pPr marL="457200" indent="-457200">
              <a:buFontTx/>
              <a:buAutoNum type="arabicPeriod"/>
            </a:pPr>
            <a:endParaRPr lang="ru-RU" sz="1200" dirty="0" smtClean="0"/>
          </a:p>
          <a:p>
            <a:r>
              <a:rPr lang="ru-RU" sz="1200" dirty="0" smtClean="0"/>
              <a:t> </a:t>
            </a:r>
          </a:p>
          <a:p>
            <a:pPr marL="457200" indent="-457200">
              <a:buFontTx/>
              <a:buAutoNum type="arabicPeriod"/>
            </a:pPr>
            <a:endParaRPr lang="ru-RU" sz="1200" dirty="0" smtClean="0"/>
          </a:p>
          <a:p>
            <a:pPr marL="457200" indent="-457200">
              <a:buAutoNum type="arabicPeriod"/>
            </a:pPr>
            <a:endParaRPr lang="ru-RU" sz="1200" dirty="0" smtClean="0"/>
          </a:p>
          <a:p>
            <a:pPr marL="457200" indent="-457200">
              <a:buAutoNum type="arabicPeriod"/>
            </a:pPr>
            <a:endParaRPr lang="ru-RU" sz="1200" dirty="0" smtClean="0"/>
          </a:p>
          <a:p>
            <a:pPr marL="457200" indent="-457200">
              <a:buAutoNum type="arabicPeriod"/>
            </a:pPr>
            <a:endParaRPr lang="ru-RU" sz="1200" dirty="0" smtClean="0"/>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2</a:t>
            </a:fld>
            <a:endParaRPr lang="uk-UA"/>
          </a:p>
        </p:txBody>
      </p:sp>
    </p:spTree>
    <p:extLst>
      <p:ext uri="{BB962C8B-B14F-4D97-AF65-F5344CB8AC3E}">
        <p14:creationId xmlns:p14="http://schemas.microsoft.com/office/powerpoint/2010/main" val="232764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t>Галактики</a:t>
            </a:r>
            <a:r>
              <a:rPr lang="ru-RU" sz="1200" dirty="0" smtClean="0"/>
              <a:t> – это большие звездные системы, в которых звезды связаны друг с другом силами гравитации. </a:t>
            </a:r>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3</a:t>
            </a:fld>
            <a:endParaRPr lang="uk-UA"/>
          </a:p>
        </p:txBody>
      </p:sp>
    </p:spTree>
    <p:extLst>
      <p:ext uri="{BB962C8B-B14F-4D97-AF65-F5344CB8AC3E}">
        <p14:creationId xmlns:p14="http://schemas.microsoft.com/office/powerpoint/2010/main" val="4242357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НАША ГАЛАКТИКА-МЛЕЧНЫЙ ПУТЬ</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В 1609 году ,когда великий итальянец Галилео Галилей первым направил  телескоп в небо, то он сразу же сделала великое открытие: он разгадал что такое Млечный путь. С помощью своего примитивного телескопа он смог разделить ярчайшие облака Млечного  Пути на отдельные звёзды! Но за ними различил более тусклые облака, но их загадку разгадать не смог, хотя сделал правильный вывод, что они тоже должны состоять из звёзд. Сегодня мы знаем, что он был прав.     </a:t>
            </a:r>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4</a:t>
            </a:fld>
            <a:endParaRPr lang="uk-UA"/>
          </a:p>
        </p:txBody>
      </p:sp>
    </p:spTree>
    <p:extLst>
      <p:ext uri="{BB962C8B-B14F-4D97-AF65-F5344CB8AC3E}">
        <p14:creationId xmlns:p14="http://schemas.microsoft.com/office/powerpoint/2010/main" val="993352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Строение Нашей Галактики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Ядро, три спиральных рукава. Ядро расположено в центре нашей Галактики.</a:t>
            </a:r>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6</a:t>
            </a:fld>
            <a:endParaRPr lang="uk-UA"/>
          </a:p>
        </p:txBody>
      </p:sp>
    </p:spTree>
    <p:extLst>
      <p:ext uri="{BB962C8B-B14F-4D97-AF65-F5344CB8AC3E}">
        <p14:creationId xmlns:p14="http://schemas.microsoft.com/office/powerpoint/2010/main" val="3565106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Строение Нашей Галактики</a:t>
            </a:r>
          </a:p>
          <a:p>
            <a:r>
              <a:rPr lang="ru-RU" sz="1200" dirty="0" smtClean="0"/>
              <a:t>Размеры Галактики</a:t>
            </a:r>
            <a:r>
              <a:rPr lang="en-US" sz="1200" dirty="0" smtClean="0"/>
              <a:t>: </a:t>
            </a:r>
          </a:p>
          <a:p>
            <a:r>
              <a:rPr lang="ru-RU" sz="1200" dirty="0" smtClean="0"/>
              <a:t>- диаметр диска Галактики около 30 </a:t>
            </a:r>
            <a:r>
              <a:rPr lang="ru-RU" sz="1200" dirty="0" err="1" smtClean="0"/>
              <a:t>кпк</a:t>
            </a:r>
            <a:r>
              <a:rPr lang="ru-RU" sz="1200" dirty="0" smtClean="0"/>
              <a:t> ( 100 000 световых лет),</a:t>
            </a:r>
          </a:p>
          <a:p>
            <a:r>
              <a:rPr lang="ru-RU" sz="1200" dirty="0" smtClean="0"/>
              <a:t>- толщина – около 1000 световых лет.</a:t>
            </a:r>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7</a:t>
            </a:fld>
            <a:endParaRPr lang="uk-UA"/>
          </a:p>
        </p:txBody>
      </p:sp>
    </p:spTree>
    <p:extLst>
      <p:ext uri="{BB962C8B-B14F-4D97-AF65-F5344CB8AC3E}">
        <p14:creationId xmlns:p14="http://schemas.microsoft.com/office/powerpoint/2010/main" val="259882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Схема Строение Галактики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Галактика вращается вокруг центра. Один оборот вокруг центра галактики солнце  делает за 200 млн. лет.</a:t>
            </a:r>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8</a:t>
            </a:fld>
            <a:endParaRPr lang="uk-UA"/>
          </a:p>
        </p:txBody>
      </p:sp>
    </p:spTree>
    <p:extLst>
      <p:ext uri="{BB962C8B-B14F-4D97-AF65-F5344CB8AC3E}">
        <p14:creationId xmlns:p14="http://schemas.microsoft.com/office/powerpoint/2010/main" val="1648376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Схема Строения Галактики</a:t>
            </a:r>
            <a:endParaRPr lang="en-US" sz="1200" dirty="0" smtClean="0"/>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9</a:t>
            </a:fld>
            <a:endParaRPr lang="uk-UA"/>
          </a:p>
        </p:txBody>
      </p:sp>
    </p:spTree>
    <p:extLst>
      <p:ext uri="{BB962C8B-B14F-4D97-AF65-F5344CB8AC3E}">
        <p14:creationId xmlns:p14="http://schemas.microsoft.com/office/powerpoint/2010/main" val="1271330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Вид Нашей Галактики с других планет</a:t>
            </a:r>
          </a:p>
          <a:p>
            <a:r>
              <a:rPr lang="ru-RU" sz="1100" dirty="0" smtClean="0"/>
              <a:t>Галактика содержит две основных подсистемы вложенные одна в другую.</a:t>
            </a:r>
          </a:p>
          <a:p>
            <a:r>
              <a:rPr lang="ru-RU" sz="1100" dirty="0" smtClean="0"/>
              <a:t>1. </a:t>
            </a:r>
            <a:r>
              <a:rPr lang="ru-RU" sz="1100" i="1" dirty="0" smtClean="0"/>
              <a:t>Гало- </a:t>
            </a:r>
            <a:r>
              <a:rPr lang="ru-RU" sz="1100" dirty="0" smtClean="0"/>
              <a:t>её звёзды концентрируются к центру галактике.</a:t>
            </a:r>
            <a:r>
              <a:rPr lang="ru-RU" sz="1200" dirty="0" smtClean="0"/>
              <a:t> Центральная, наиболее плотная часть гало – </a:t>
            </a:r>
            <a:r>
              <a:rPr lang="ru-RU" sz="1200" i="1" dirty="0" err="1" smtClean="0"/>
              <a:t>балдж</a:t>
            </a:r>
            <a:r>
              <a:rPr lang="ru-RU" sz="1200" i="1" dirty="0" smtClean="0"/>
              <a:t>.</a:t>
            </a:r>
          </a:p>
          <a:p>
            <a:r>
              <a:rPr lang="ru-RU" sz="1200" i="1" dirty="0" smtClean="0"/>
              <a:t>2.Звёздный диск –</a:t>
            </a:r>
            <a:r>
              <a:rPr lang="ru-RU" sz="1200" dirty="0" smtClean="0"/>
              <a:t> две сложенные краями тарелки. В звёздном диске между спиральными рукавами расположено Солнце. </a:t>
            </a:r>
          </a:p>
          <a:p>
            <a:endParaRPr lang="uk-UA" dirty="0"/>
          </a:p>
        </p:txBody>
      </p:sp>
      <p:sp>
        <p:nvSpPr>
          <p:cNvPr id="4" name="Місце для номера слайда 3"/>
          <p:cNvSpPr>
            <a:spLocks noGrp="1"/>
          </p:cNvSpPr>
          <p:nvPr>
            <p:ph type="sldNum" sz="quarter" idx="10"/>
          </p:nvPr>
        </p:nvSpPr>
        <p:spPr/>
        <p:txBody>
          <a:bodyPr/>
          <a:lstStyle/>
          <a:p>
            <a:fld id="{17676A2B-05DA-425E-9879-EBBBBFE18E5F}" type="slidenum">
              <a:rPr lang="uk-UA" smtClean="0"/>
              <a:t>10</a:t>
            </a:fld>
            <a:endParaRPr lang="uk-UA"/>
          </a:p>
        </p:txBody>
      </p:sp>
    </p:spTree>
    <p:extLst>
      <p:ext uri="{BB962C8B-B14F-4D97-AF65-F5344CB8AC3E}">
        <p14:creationId xmlns:p14="http://schemas.microsoft.com/office/powerpoint/2010/main" val="549180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7336730D-F391-43C0-806D-B77A2DCD134F}" type="datetime1">
              <a:rPr lang="ru-RU" smtClean="0"/>
              <a:t>12.01.2015</a:t>
            </a:fld>
            <a:endParaRPr lang="ru-RU"/>
          </a:p>
        </p:txBody>
      </p:sp>
      <p:sp>
        <p:nvSpPr>
          <p:cNvPr id="16" name="Slide Number Placeholder 15"/>
          <p:cNvSpPr>
            <a:spLocks noGrp="1"/>
          </p:cNvSpPr>
          <p:nvPr>
            <p:ph type="sldNum" sz="quarter" idx="11"/>
          </p:nvPr>
        </p:nvSpPr>
        <p:spPr/>
        <p:txBody>
          <a:bodyPr/>
          <a:lstStyle/>
          <a:p>
            <a:fld id="{D5747788-5F8A-48C3-9877-B5BE65B9D729}" type="slidenum">
              <a:rPr lang="ru-RU" smtClean="0"/>
              <a:t>‹№›</a:t>
            </a:fld>
            <a:endParaRPr lang="ru-RU"/>
          </a:p>
        </p:txBody>
      </p:sp>
      <p:sp>
        <p:nvSpPr>
          <p:cNvPr id="17" name="Footer Placeholder 16"/>
          <p:cNvSpPr>
            <a:spLocks noGrp="1"/>
          </p:cNvSpPr>
          <p:nvPr>
            <p:ph type="ftr" sz="quarter" idx="12"/>
          </p:nvPr>
        </p:nvSpPr>
        <p:spPr/>
        <p:txBody>
          <a:bodyPr/>
          <a:lstStyle/>
          <a:p>
            <a:r>
              <a:rPr lang="en-US" smtClean="0"/>
              <a:t>www.sliderpoint.org</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7DD77B8-B99E-4E3B-9F04-7B7E04C3BC91}" type="datetime1">
              <a:rPr lang="ru-RU" smtClean="0"/>
              <a:t>12.01.2015</a:t>
            </a:fld>
            <a:endParaRPr lang="ru-RU"/>
          </a:p>
        </p:txBody>
      </p:sp>
      <p:sp>
        <p:nvSpPr>
          <p:cNvPr id="5" name="Footer Placeholder 4"/>
          <p:cNvSpPr>
            <a:spLocks noGrp="1"/>
          </p:cNvSpPr>
          <p:nvPr>
            <p:ph type="ftr" sz="quarter" idx="11"/>
          </p:nvPr>
        </p:nvSpPr>
        <p:spPr/>
        <p:txBody>
          <a:bodyPr/>
          <a:lstStyle/>
          <a:p>
            <a:r>
              <a:rPr lang="en-US" smtClean="0"/>
              <a:t>www.sliderpoint.org</a:t>
            </a:r>
            <a:endParaRPr lang="ru-RU"/>
          </a:p>
        </p:txBody>
      </p:sp>
      <p:sp>
        <p:nvSpPr>
          <p:cNvPr id="6" name="Slide Number Placeholder 5"/>
          <p:cNvSpPr>
            <a:spLocks noGrp="1"/>
          </p:cNvSpPr>
          <p:nvPr>
            <p:ph type="sldNum" sz="quarter" idx="12"/>
          </p:nvPr>
        </p:nvSpPr>
        <p:spPr/>
        <p:txBody>
          <a:bodyPr/>
          <a:lstStyle/>
          <a:p>
            <a:fld id="{D5747788-5F8A-48C3-9877-B5BE65B9D72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C63E358-817E-45E7-AE15-D428562A6A9C}" type="datetime1">
              <a:rPr lang="ru-RU" smtClean="0"/>
              <a:t>12.01.2015</a:t>
            </a:fld>
            <a:endParaRPr lang="ru-RU"/>
          </a:p>
        </p:txBody>
      </p:sp>
      <p:sp>
        <p:nvSpPr>
          <p:cNvPr id="5" name="Footer Placeholder 4"/>
          <p:cNvSpPr>
            <a:spLocks noGrp="1"/>
          </p:cNvSpPr>
          <p:nvPr>
            <p:ph type="ftr" sz="quarter" idx="11"/>
          </p:nvPr>
        </p:nvSpPr>
        <p:spPr/>
        <p:txBody>
          <a:bodyPr/>
          <a:lstStyle/>
          <a:p>
            <a:r>
              <a:rPr lang="en-US" smtClean="0"/>
              <a:t>www.sliderpoint.org</a:t>
            </a:r>
            <a:endParaRPr lang="ru-RU"/>
          </a:p>
        </p:txBody>
      </p:sp>
      <p:sp>
        <p:nvSpPr>
          <p:cNvPr id="6" name="Slide Number Placeholder 5"/>
          <p:cNvSpPr>
            <a:spLocks noGrp="1"/>
          </p:cNvSpPr>
          <p:nvPr>
            <p:ph type="sldNum" sz="quarter" idx="12"/>
          </p:nvPr>
        </p:nvSpPr>
        <p:spPr/>
        <p:txBody>
          <a:bodyPr/>
          <a:lstStyle/>
          <a:p>
            <a:fld id="{D5747788-5F8A-48C3-9877-B5BE65B9D72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28EBFF06-29EC-4839-9FBB-5870A4DF6BE6}" type="datetime1">
              <a:rPr lang="ru-RU" smtClean="0"/>
              <a:t>12.01.2015</a:t>
            </a:fld>
            <a:endParaRPr lang="ru-RU"/>
          </a:p>
        </p:txBody>
      </p:sp>
      <p:sp>
        <p:nvSpPr>
          <p:cNvPr id="15" name="Slide Number Placeholder 14"/>
          <p:cNvSpPr>
            <a:spLocks noGrp="1"/>
          </p:cNvSpPr>
          <p:nvPr>
            <p:ph type="sldNum" sz="quarter" idx="11"/>
          </p:nvPr>
        </p:nvSpPr>
        <p:spPr/>
        <p:txBody>
          <a:bodyPr/>
          <a:lstStyle/>
          <a:p>
            <a:fld id="{D5747788-5F8A-48C3-9877-B5BE65B9D729}" type="slidenum">
              <a:rPr lang="ru-RU" smtClean="0"/>
              <a:t>‹№›</a:t>
            </a:fld>
            <a:endParaRPr lang="ru-RU"/>
          </a:p>
        </p:txBody>
      </p:sp>
      <p:sp>
        <p:nvSpPr>
          <p:cNvPr id="16" name="Footer Placeholder 15"/>
          <p:cNvSpPr>
            <a:spLocks noGrp="1"/>
          </p:cNvSpPr>
          <p:nvPr>
            <p:ph type="ftr" sz="quarter" idx="12"/>
          </p:nvPr>
        </p:nvSpPr>
        <p:spPr/>
        <p:txBody>
          <a:bodyPr/>
          <a:lstStyle/>
          <a:p>
            <a:r>
              <a:rPr lang="en-US" smtClean="0"/>
              <a:t>www.sliderpoint.org</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A2A7F2E5-9932-45F3-ACDE-FD6F6F6755C4}" type="datetime1">
              <a:rPr lang="ru-RU" smtClean="0"/>
              <a:t>12.01.2015</a:t>
            </a:fld>
            <a:endParaRPr lang="ru-RU"/>
          </a:p>
        </p:txBody>
      </p:sp>
      <p:sp>
        <p:nvSpPr>
          <p:cNvPr id="13" name="Slide Number Placeholder 12"/>
          <p:cNvSpPr>
            <a:spLocks noGrp="1"/>
          </p:cNvSpPr>
          <p:nvPr>
            <p:ph type="sldNum" sz="quarter" idx="11"/>
          </p:nvPr>
        </p:nvSpPr>
        <p:spPr/>
        <p:txBody>
          <a:bodyPr/>
          <a:lstStyle/>
          <a:p>
            <a:fld id="{D5747788-5F8A-48C3-9877-B5BE65B9D729}" type="slidenum">
              <a:rPr lang="ru-RU" smtClean="0"/>
              <a:t>‹№›</a:t>
            </a:fld>
            <a:endParaRPr lang="ru-RU"/>
          </a:p>
        </p:txBody>
      </p:sp>
      <p:sp>
        <p:nvSpPr>
          <p:cNvPr id="14" name="Footer Placeholder 13"/>
          <p:cNvSpPr>
            <a:spLocks noGrp="1"/>
          </p:cNvSpPr>
          <p:nvPr>
            <p:ph type="ftr" sz="quarter" idx="12"/>
          </p:nvPr>
        </p:nvSpPr>
        <p:spPr/>
        <p:txBody>
          <a:bodyPr/>
          <a:lstStyle/>
          <a:p>
            <a:r>
              <a:rPr lang="en-US" smtClean="0"/>
              <a:t>www.sliderpoint.org</a:t>
            </a:r>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06844449-4974-4599-9C74-1161F1532DFA}" type="datetime1">
              <a:rPr lang="ru-RU" smtClean="0"/>
              <a:t>12.01.2015</a:t>
            </a:fld>
            <a:endParaRPr lang="ru-RU"/>
          </a:p>
        </p:txBody>
      </p:sp>
      <p:sp>
        <p:nvSpPr>
          <p:cNvPr id="9" name="Slide Number Placeholder 8"/>
          <p:cNvSpPr>
            <a:spLocks noGrp="1"/>
          </p:cNvSpPr>
          <p:nvPr>
            <p:ph type="sldNum" sz="quarter" idx="11"/>
          </p:nvPr>
        </p:nvSpPr>
        <p:spPr/>
        <p:txBody>
          <a:bodyPr/>
          <a:lstStyle/>
          <a:p>
            <a:fld id="{D5747788-5F8A-48C3-9877-B5BE65B9D729}" type="slidenum">
              <a:rPr lang="ru-RU" smtClean="0"/>
              <a:t>‹№›</a:t>
            </a:fld>
            <a:endParaRPr lang="ru-RU"/>
          </a:p>
        </p:txBody>
      </p:sp>
      <p:sp>
        <p:nvSpPr>
          <p:cNvPr id="10" name="Footer Placeholder 9"/>
          <p:cNvSpPr>
            <a:spLocks noGrp="1"/>
          </p:cNvSpPr>
          <p:nvPr>
            <p:ph type="ftr" sz="quarter" idx="12"/>
          </p:nvPr>
        </p:nvSpPr>
        <p:spPr/>
        <p:txBody>
          <a:bodyPr/>
          <a:lstStyle/>
          <a:p>
            <a:r>
              <a:rPr lang="en-US" smtClean="0"/>
              <a:t>www.sliderpoint.org</a:t>
            </a:r>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5F1C1D4E-DDE8-435A-961D-DA8BD144596C}" type="datetime1">
              <a:rPr lang="ru-RU" smtClean="0"/>
              <a:t>12.01.2015</a:t>
            </a:fld>
            <a:endParaRPr lang="ru-RU"/>
          </a:p>
        </p:txBody>
      </p:sp>
      <p:sp>
        <p:nvSpPr>
          <p:cNvPr id="15" name="Slide Number Placeholder 14"/>
          <p:cNvSpPr>
            <a:spLocks noGrp="1"/>
          </p:cNvSpPr>
          <p:nvPr>
            <p:ph type="sldNum" sz="quarter" idx="11"/>
          </p:nvPr>
        </p:nvSpPr>
        <p:spPr/>
        <p:txBody>
          <a:bodyPr/>
          <a:lstStyle/>
          <a:p>
            <a:fld id="{D5747788-5F8A-48C3-9877-B5BE65B9D729}" type="slidenum">
              <a:rPr lang="ru-RU" smtClean="0"/>
              <a:t>‹№›</a:t>
            </a:fld>
            <a:endParaRPr lang="ru-RU"/>
          </a:p>
        </p:txBody>
      </p:sp>
      <p:sp>
        <p:nvSpPr>
          <p:cNvPr id="16" name="Footer Placeholder 15"/>
          <p:cNvSpPr>
            <a:spLocks noGrp="1"/>
          </p:cNvSpPr>
          <p:nvPr>
            <p:ph type="ftr" sz="quarter" idx="12"/>
          </p:nvPr>
        </p:nvSpPr>
        <p:spPr/>
        <p:txBody>
          <a:bodyPr/>
          <a:lstStyle/>
          <a:p>
            <a:r>
              <a:rPr lang="en-US" smtClean="0"/>
              <a:t>www.sliderpoint.org</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13BC8E46-DAB2-41F2-A698-B841607E6138}" type="datetime1">
              <a:rPr lang="ru-RU" smtClean="0"/>
              <a:t>12.01.2015</a:t>
            </a:fld>
            <a:endParaRPr lang="ru-RU"/>
          </a:p>
        </p:txBody>
      </p:sp>
      <p:sp>
        <p:nvSpPr>
          <p:cNvPr id="8" name="Slide Number Placeholder 7"/>
          <p:cNvSpPr>
            <a:spLocks noGrp="1"/>
          </p:cNvSpPr>
          <p:nvPr>
            <p:ph type="sldNum" sz="quarter" idx="11"/>
          </p:nvPr>
        </p:nvSpPr>
        <p:spPr/>
        <p:txBody>
          <a:bodyPr/>
          <a:lstStyle/>
          <a:p>
            <a:fld id="{D5747788-5F8A-48C3-9877-B5BE65B9D729}" type="slidenum">
              <a:rPr lang="ru-RU" smtClean="0"/>
              <a:t>‹№›</a:t>
            </a:fld>
            <a:endParaRPr lang="ru-RU"/>
          </a:p>
        </p:txBody>
      </p:sp>
      <p:sp>
        <p:nvSpPr>
          <p:cNvPr id="9" name="Footer Placeholder 8"/>
          <p:cNvSpPr>
            <a:spLocks noGrp="1"/>
          </p:cNvSpPr>
          <p:nvPr>
            <p:ph type="ftr" sz="quarter" idx="12"/>
          </p:nvPr>
        </p:nvSpPr>
        <p:spPr/>
        <p:txBody>
          <a:bodyPr/>
          <a:lstStyle/>
          <a:p>
            <a:r>
              <a:rPr lang="en-US" smtClean="0"/>
              <a:t>www.sliderpoint.org</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D8B879F-9075-413F-B208-B1C44AC53036}" type="datetime1">
              <a:rPr lang="ru-RU" smtClean="0"/>
              <a:t>12.01.2015</a:t>
            </a:fld>
            <a:endParaRPr lang="ru-RU"/>
          </a:p>
        </p:txBody>
      </p:sp>
      <p:sp>
        <p:nvSpPr>
          <p:cNvPr id="6" name="Slide Number Placeholder 5"/>
          <p:cNvSpPr>
            <a:spLocks noGrp="1"/>
          </p:cNvSpPr>
          <p:nvPr>
            <p:ph type="sldNum" sz="quarter" idx="11"/>
          </p:nvPr>
        </p:nvSpPr>
        <p:spPr/>
        <p:txBody>
          <a:bodyPr/>
          <a:lstStyle/>
          <a:p>
            <a:fld id="{D5747788-5F8A-48C3-9877-B5BE65B9D729}" type="slidenum">
              <a:rPr lang="ru-RU" smtClean="0"/>
              <a:t>‹№›</a:t>
            </a:fld>
            <a:endParaRPr lang="ru-RU"/>
          </a:p>
        </p:txBody>
      </p:sp>
      <p:sp>
        <p:nvSpPr>
          <p:cNvPr id="7" name="Footer Placeholder 6"/>
          <p:cNvSpPr>
            <a:spLocks noGrp="1"/>
          </p:cNvSpPr>
          <p:nvPr>
            <p:ph type="ftr" sz="quarter" idx="12"/>
          </p:nvPr>
        </p:nvSpPr>
        <p:spPr/>
        <p:txBody>
          <a:bodyPr/>
          <a:lstStyle/>
          <a:p>
            <a:r>
              <a:rPr lang="en-US" smtClean="0"/>
              <a:t>www.sliderpoint.org</a:t>
            </a:r>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1AE7A2C7-F484-4BAA-B46D-39F0EAD45190}" type="datetime1">
              <a:rPr lang="ru-RU" smtClean="0"/>
              <a:t>12.01.2015</a:t>
            </a:fld>
            <a:endParaRPr lang="ru-RU"/>
          </a:p>
        </p:txBody>
      </p:sp>
      <p:sp>
        <p:nvSpPr>
          <p:cNvPr id="16" name="Slide Number Placeholder 15"/>
          <p:cNvSpPr>
            <a:spLocks noGrp="1"/>
          </p:cNvSpPr>
          <p:nvPr>
            <p:ph type="sldNum" sz="quarter" idx="11"/>
          </p:nvPr>
        </p:nvSpPr>
        <p:spPr/>
        <p:txBody>
          <a:bodyPr/>
          <a:lstStyle/>
          <a:p>
            <a:fld id="{D5747788-5F8A-48C3-9877-B5BE65B9D729}" type="slidenum">
              <a:rPr lang="ru-RU" smtClean="0"/>
              <a:t>‹№›</a:t>
            </a:fld>
            <a:endParaRPr lang="ru-RU"/>
          </a:p>
        </p:txBody>
      </p:sp>
      <p:sp>
        <p:nvSpPr>
          <p:cNvPr id="17" name="Footer Placeholder 16"/>
          <p:cNvSpPr>
            <a:spLocks noGrp="1"/>
          </p:cNvSpPr>
          <p:nvPr>
            <p:ph type="ftr" sz="quarter" idx="12"/>
          </p:nvPr>
        </p:nvSpPr>
        <p:spPr/>
        <p:txBody>
          <a:bodyPr/>
          <a:lstStyle/>
          <a:p>
            <a:r>
              <a:rPr lang="en-US" smtClean="0"/>
              <a:t>www.sliderpoint.org</a:t>
            </a:r>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32312EFA-8B22-4225-99E3-20099A702F68}" type="datetime1">
              <a:rPr lang="ru-RU" smtClean="0"/>
              <a:t>12.01.2015</a:t>
            </a:fld>
            <a:endParaRPr lang="ru-RU"/>
          </a:p>
        </p:txBody>
      </p:sp>
      <p:sp>
        <p:nvSpPr>
          <p:cNvPr id="14" name="Slide Number Placeholder 13"/>
          <p:cNvSpPr>
            <a:spLocks noGrp="1"/>
          </p:cNvSpPr>
          <p:nvPr>
            <p:ph type="sldNum" sz="quarter" idx="11"/>
          </p:nvPr>
        </p:nvSpPr>
        <p:spPr/>
        <p:txBody>
          <a:bodyPr/>
          <a:lstStyle/>
          <a:p>
            <a:fld id="{D5747788-5F8A-48C3-9877-B5BE65B9D729}" type="slidenum">
              <a:rPr lang="ru-RU" smtClean="0"/>
              <a:t>‹№›</a:t>
            </a:fld>
            <a:endParaRPr lang="ru-RU"/>
          </a:p>
        </p:txBody>
      </p:sp>
      <p:sp>
        <p:nvSpPr>
          <p:cNvPr id="15" name="Footer Placeholder 14"/>
          <p:cNvSpPr>
            <a:spLocks noGrp="1"/>
          </p:cNvSpPr>
          <p:nvPr>
            <p:ph type="ftr" sz="quarter" idx="12"/>
          </p:nvPr>
        </p:nvSpPr>
        <p:spPr/>
        <p:txBody>
          <a:bodyPr/>
          <a:lstStyle/>
          <a:p>
            <a:r>
              <a:rPr lang="en-US" smtClean="0"/>
              <a:t>www.sliderpoint.org</a:t>
            </a: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FEC26286-BDA9-4FFA-B694-10432D79137A}" type="datetime1">
              <a:rPr lang="ru-RU" smtClean="0"/>
              <a:t>12.01.2015</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r>
              <a:rPr lang="en-US" smtClean="0"/>
              <a:t>www.sliderpoint.org</a:t>
            </a:r>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D5747788-5F8A-48C3-9877-B5BE65B9D729}"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Program%20Files/Physicon/Open%20Astronomy%202.5/content/models/galrot/galrot.html"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a:xfrm>
            <a:off x="827584" y="764704"/>
            <a:ext cx="7543800" cy="1311002"/>
          </a:xfrm>
        </p:spPr>
        <p:txBody>
          <a:bodyPr/>
          <a:lstStyle/>
          <a:p>
            <a:pPr algn="ctr" eaLnBrk="1" hangingPunct="1">
              <a:defRPr/>
            </a:pPr>
            <a:r>
              <a:rPr lang="ru-RU" sz="8800" dirty="0" smtClean="0">
                <a:effectLst/>
              </a:rPr>
              <a:t>Галактики</a:t>
            </a:r>
          </a:p>
        </p:txBody>
      </p:sp>
      <p:pic>
        <p:nvPicPr>
          <p:cNvPr id="5" name="Picture 10" descr="PE07677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2380569"/>
            <a:ext cx="2808312" cy="2816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одзаголовок 1"/>
          <p:cNvSpPr>
            <a:spLocks noGrp="1"/>
          </p:cNvSpPr>
          <p:nvPr>
            <p:ph type="subTitle" idx="1"/>
          </p:nvPr>
        </p:nvSpPr>
        <p:spPr/>
        <p:txBody>
          <a:bodyPr/>
          <a:lstStyle/>
          <a:p>
            <a:endParaRPr lang="ru-RU"/>
          </a:p>
        </p:txBody>
      </p:sp>
      <p:sp>
        <p:nvSpPr>
          <p:cNvPr id="3" name="Місце для нижнього колонтитула 2"/>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19942510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043608" y="72513"/>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ru-RU" sz="2800" dirty="0" smtClean="0"/>
              <a:t>Вид Нашей Галактики с других планет</a:t>
            </a:r>
          </a:p>
        </p:txBody>
      </p:sp>
      <p:sp>
        <p:nvSpPr>
          <p:cNvPr id="3" name="Rectangle 3"/>
          <p:cNvSpPr txBox="1">
            <a:spLocks noChangeArrowheads="1"/>
          </p:cNvSpPr>
          <p:nvPr/>
        </p:nvSpPr>
        <p:spPr>
          <a:xfrm>
            <a:off x="225584" y="836712"/>
            <a:ext cx="4922480" cy="4251176"/>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r>
              <a:rPr lang="ru-RU" sz="1800" dirty="0" smtClean="0"/>
              <a:t>Галактика содержит две основных подсистемы вложенные одна в другую.</a:t>
            </a:r>
          </a:p>
          <a:p>
            <a:r>
              <a:rPr lang="ru-RU" sz="1800" dirty="0" smtClean="0"/>
              <a:t>1. </a:t>
            </a:r>
            <a:r>
              <a:rPr lang="ru-RU" sz="1800" i="1" dirty="0" smtClean="0"/>
              <a:t>Гало- </a:t>
            </a:r>
            <a:r>
              <a:rPr lang="ru-RU" sz="1800" dirty="0" smtClean="0"/>
              <a:t>её звёзды концентрируются к центру галактике.</a:t>
            </a:r>
            <a:r>
              <a:rPr lang="ru-RU" sz="2000" dirty="0" smtClean="0"/>
              <a:t> Центральная, наиболее плотная часть гало – </a:t>
            </a:r>
            <a:r>
              <a:rPr lang="ru-RU" sz="2000" i="1" dirty="0" err="1" smtClean="0"/>
              <a:t>балдж</a:t>
            </a:r>
            <a:r>
              <a:rPr lang="ru-RU" sz="2000" i="1" dirty="0" smtClean="0"/>
              <a:t>.</a:t>
            </a:r>
          </a:p>
          <a:p>
            <a:r>
              <a:rPr lang="ru-RU" sz="2000" i="1" dirty="0" smtClean="0"/>
              <a:t>2.Звёздный диск –</a:t>
            </a:r>
            <a:r>
              <a:rPr lang="ru-RU" sz="2000" dirty="0" smtClean="0"/>
              <a:t> две сложенные краями тарелки. В звёздном диске между спиральными рукавами расположено Солнце. </a:t>
            </a:r>
          </a:p>
        </p:txBody>
      </p:sp>
      <p:pic>
        <p:nvPicPr>
          <p:cNvPr id="4" name="Picture 11" descr="070102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148064" y="836712"/>
            <a:ext cx="3859527" cy="333401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0469" y="3645024"/>
            <a:ext cx="5293866" cy="3212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Місце для нижнього колонтитула 4"/>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650938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blinds(horizontal)">
                                      <p:cBhvr>
                                        <p:cTn id="1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ru-RU" sz="3600" dirty="0" smtClean="0"/>
              <a:t>Рассеянное звёздное скопление</a:t>
            </a:r>
          </a:p>
        </p:txBody>
      </p:sp>
      <p:sp>
        <p:nvSpPr>
          <p:cNvPr id="3" name="Rectangle 3"/>
          <p:cNvSpPr txBox="1">
            <a:spLocks noChangeArrowheads="1"/>
          </p:cNvSpPr>
          <p:nvPr/>
        </p:nvSpPr>
        <p:spPr>
          <a:xfrm>
            <a:off x="685800" y="1981200"/>
            <a:ext cx="3810000" cy="411480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r>
              <a:rPr lang="ru-RU" sz="2800" dirty="0" smtClean="0"/>
              <a:t>В Галактике каждая третья звезда – двойная, имеются системы из трех и более звезд. Известны и более сложные объекты – звездные скопления.</a:t>
            </a:r>
          </a:p>
        </p:txBody>
      </p:sp>
      <p:pic>
        <p:nvPicPr>
          <p:cNvPr id="4" name="Picture 12" descr="070103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4643438" y="1773238"/>
            <a:ext cx="4140200" cy="32956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Місце для нижнього колонтитула 4"/>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889879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4213" y="260350"/>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ru-RU" sz="4000" dirty="0" smtClean="0"/>
              <a:t>Шаровые звёздные скопления</a:t>
            </a:r>
            <a:r>
              <a:rPr lang="ru-RU" dirty="0" smtClean="0"/>
              <a:t> </a:t>
            </a:r>
          </a:p>
        </p:txBody>
      </p:sp>
      <p:sp>
        <p:nvSpPr>
          <p:cNvPr id="3" name="Rectangle 3"/>
          <p:cNvSpPr txBox="1">
            <a:spLocks noChangeArrowheads="1"/>
          </p:cNvSpPr>
          <p:nvPr/>
        </p:nvSpPr>
        <p:spPr>
          <a:xfrm>
            <a:off x="468313" y="1916113"/>
            <a:ext cx="3810000" cy="411480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a:lnSpc>
                <a:spcPct val="80000"/>
              </a:lnSpc>
            </a:pPr>
            <a:r>
              <a:rPr lang="ru-RU" sz="2400" b="1" i="1" dirty="0" smtClean="0"/>
              <a:t>Шаровые скопления</a:t>
            </a:r>
            <a:r>
              <a:rPr lang="ru-RU" sz="2400" dirty="0" smtClean="0"/>
              <a:t> сильно выделяются на звездном фоне благодаря значительному числу звезд и четкой сферической форме. </a:t>
            </a:r>
          </a:p>
        </p:txBody>
      </p:sp>
      <p:sp>
        <p:nvSpPr>
          <p:cNvPr id="4" name="Text Box 8"/>
          <p:cNvSpPr txBox="1">
            <a:spLocks noChangeArrowheads="1"/>
          </p:cNvSpPr>
          <p:nvPr/>
        </p:nvSpPr>
        <p:spPr bwMode="auto">
          <a:xfrm>
            <a:off x="4556125" y="5451475"/>
            <a:ext cx="43465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t>Шаровое скопление в созвездие</a:t>
            </a:r>
          </a:p>
          <a:p>
            <a:pPr eaLnBrk="1" hangingPunct="1"/>
            <a:r>
              <a:rPr lang="ru-RU"/>
              <a:t>                    Центавра.</a:t>
            </a:r>
          </a:p>
        </p:txBody>
      </p:sp>
      <p:pic>
        <p:nvPicPr>
          <p:cNvPr id="5" name="Picture 12" descr="070103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4419600" y="1524000"/>
            <a:ext cx="4724400" cy="403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Місце для нижнього колонтитула 5"/>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407664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linds(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26"/>
          <p:cNvSpPr txBox="1">
            <a:spLocks noChangeArrowheads="1"/>
          </p:cNvSpPr>
          <p:nvPr/>
        </p:nvSpPr>
        <p:spPr>
          <a:xfrm>
            <a:off x="539750" y="333375"/>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sz="4000" dirty="0" smtClean="0"/>
              <a:t>Межзвёздное вещество</a:t>
            </a:r>
          </a:p>
        </p:txBody>
      </p:sp>
      <p:sp>
        <p:nvSpPr>
          <p:cNvPr id="3" name="Rectangle 1027"/>
          <p:cNvSpPr txBox="1">
            <a:spLocks noChangeArrowheads="1"/>
          </p:cNvSpPr>
          <p:nvPr/>
        </p:nvSpPr>
        <p:spPr>
          <a:xfrm>
            <a:off x="395536" y="1537335"/>
            <a:ext cx="3810000" cy="411480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r>
              <a:rPr lang="ru-RU" sz="2400" dirty="0" smtClean="0"/>
              <a:t>Пространство между звёздами заполнено разрежённым веществом излучением и магнитным полем.</a:t>
            </a:r>
          </a:p>
          <a:p>
            <a:r>
              <a:rPr lang="ru-RU" sz="2400" dirty="0" smtClean="0"/>
              <a:t>Если концентрация этих веществ становится большой, то мы можем видеть различного вида туманности</a:t>
            </a:r>
          </a:p>
        </p:txBody>
      </p:sp>
      <p:sp>
        <p:nvSpPr>
          <p:cNvPr id="4" name="Text Box 1032"/>
          <p:cNvSpPr txBox="1">
            <a:spLocks noChangeArrowheads="1"/>
          </p:cNvSpPr>
          <p:nvPr/>
        </p:nvSpPr>
        <p:spPr bwMode="auto">
          <a:xfrm>
            <a:off x="4632325" y="5146675"/>
            <a:ext cx="44640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t>Газопылевые облака туманности</a:t>
            </a:r>
          </a:p>
          <a:p>
            <a:pPr eaLnBrk="1" hangingPunct="1"/>
            <a:r>
              <a:rPr lang="ru-RU"/>
              <a:t>М16 </a:t>
            </a:r>
            <a:r>
              <a:rPr lang="en-US"/>
              <a:t>“</a:t>
            </a:r>
            <a:r>
              <a:rPr lang="ru-RU"/>
              <a:t>Орёл</a:t>
            </a:r>
            <a:r>
              <a:rPr lang="en-US"/>
              <a:t>”</a:t>
            </a:r>
            <a:r>
              <a:rPr lang="ru-RU"/>
              <a:t> в созвездии Змеи.</a:t>
            </a:r>
          </a:p>
        </p:txBody>
      </p:sp>
      <p:pic>
        <p:nvPicPr>
          <p:cNvPr id="5" name="Picture 1036" descr="070104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4502150" y="1403014"/>
            <a:ext cx="4594225" cy="3810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1036" descr="0701040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74029" y="0"/>
            <a:ext cx="9237142" cy="6858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 Box 1032"/>
          <p:cNvSpPr txBox="1">
            <a:spLocks noChangeArrowheads="1"/>
          </p:cNvSpPr>
          <p:nvPr/>
        </p:nvSpPr>
        <p:spPr bwMode="auto">
          <a:xfrm>
            <a:off x="6156176" y="5709833"/>
            <a:ext cx="27908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dirty="0"/>
              <a:t>Тёмная туманность </a:t>
            </a:r>
          </a:p>
          <a:p>
            <a:pPr eaLnBrk="1" hangingPunct="1"/>
            <a:r>
              <a:rPr lang="ru-RU" dirty="0"/>
              <a:t>Конская голова</a:t>
            </a:r>
          </a:p>
        </p:txBody>
      </p:sp>
      <p:sp>
        <p:nvSpPr>
          <p:cNvPr id="8" name="Місце для нижнього колонтитула 7"/>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563064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linds(horizont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62000" y="260648"/>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sz="3200" dirty="0" smtClean="0"/>
              <a:t>Виды Галактик</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1" y="2276872"/>
            <a:ext cx="7772400" cy="4248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774976" y="777478"/>
            <a:ext cx="7759424" cy="1384995"/>
          </a:xfrm>
          <a:prstGeom prst="rect">
            <a:avLst/>
          </a:prstGeom>
        </p:spPr>
        <p:txBody>
          <a:bodyPr wrap="square">
            <a:spAutoFit/>
          </a:bodyPr>
          <a:lstStyle/>
          <a:p>
            <a:r>
              <a:rPr lang="ru-RU" sz="2800" dirty="0" smtClean="0"/>
              <a:t>1. Эллиптические</a:t>
            </a:r>
          </a:p>
          <a:p>
            <a:r>
              <a:rPr lang="ru-RU" sz="2800" dirty="0" smtClean="0"/>
              <a:t>2. Спиральные</a:t>
            </a:r>
          </a:p>
          <a:p>
            <a:r>
              <a:rPr lang="ru-RU" sz="2800" dirty="0" smtClean="0"/>
              <a:t>3. Неправильные</a:t>
            </a:r>
          </a:p>
        </p:txBody>
      </p:sp>
      <p:sp>
        <p:nvSpPr>
          <p:cNvPr id="3" name="Місце для нижнього колонтитула 2"/>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2251598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blinds(horizontal)">
                                      <p:cBhvr>
                                        <p:cTn id="11" dur="500"/>
                                        <p:tgtEl>
                                          <p:spTgt spid="4098"/>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69938" y="38100"/>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dirty="0" smtClean="0"/>
              <a:t>Эллиптические Галактики</a:t>
            </a:r>
          </a:p>
        </p:txBody>
      </p:sp>
      <p:sp>
        <p:nvSpPr>
          <p:cNvPr id="3" name="Rectangle 4"/>
          <p:cNvSpPr txBox="1">
            <a:spLocks noChangeArrowheads="1"/>
          </p:cNvSpPr>
          <p:nvPr/>
        </p:nvSpPr>
        <p:spPr>
          <a:xfrm>
            <a:off x="4897282" y="1725009"/>
            <a:ext cx="4246718" cy="411480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a:lnSpc>
                <a:spcPct val="90000"/>
              </a:lnSpc>
            </a:pPr>
            <a:r>
              <a:rPr lang="ru-RU" sz="2400" dirty="0" smtClean="0"/>
              <a:t>Звезды эллиптических галактик обращаются вокруг центра галактики очень медленно (скорость вращения обычно не превышает нескольких десятков км/с). импульса.</a:t>
            </a:r>
            <a:r>
              <a:rPr lang="ru-RU" sz="2400" dirty="0"/>
              <a:t> Составляют примерно 25 % от общего числа галактик высокой светимости. Их принято обозначать буквой E (англ. </a:t>
            </a:r>
            <a:r>
              <a:rPr lang="ru-RU" sz="2400" dirty="0" err="1"/>
              <a:t>elliptical</a:t>
            </a:r>
            <a:r>
              <a:rPr lang="ru-RU" sz="2400" dirty="0"/>
              <a:t>). </a:t>
            </a:r>
          </a:p>
          <a:p>
            <a:pPr>
              <a:lnSpc>
                <a:spcPct val="90000"/>
              </a:lnSpc>
            </a:pPr>
            <a:endParaRPr lang="ru-RU" sz="2400" dirty="0" smtClean="0"/>
          </a:p>
          <a:p>
            <a:pPr>
              <a:lnSpc>
                <a:spcPct val="90000"/>
              </a:lnSpc>
            </a:pPr>
            <a:endParaRPr lang="ru-RU" sz="2400" dirty="0" smtClean="0"/>
          </a:p>
        </p:txBody>
      </p:sp>
      <p:sp>
        <p:nvSpPr>
          <p:cNvPr id="4" name="Text Box 8"/>
          <p:cNvSpPr txBox="1">
            <a:spLocks noChangeArrowheads="1"/>
          </p:cNvSpPr>
          <p:nvPr/>
        </p:nvSpPr>
        <p:spPr bwMode="auto">
          <a:xfrm>
            <a:off x="441325" y="5375275"/>
            <a:ext cx="421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t>Эллиптическая Галактика М87</a:t>
            </a:r>
          </a:p>
        </p:txBody>
      </p:sp>
      <p:pic>
        <p:nvPicPr>
          <p:cNvPr id="5" name="Picture 12" descr="070201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09600" y="1600200"/>
            <a:ext cx="3810000" cy="3810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Місце для нижнього колонтитула 5"/>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2202864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linds(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036" descr="070203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4211960" y="3641068"/>
            <a:ext cx="4595398" cy="305293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16" descr="070203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4211960" y="864884"/>
            <a:ext cx="4604048" cy="278014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Rectangle 2"/>
          <p:cNvSpPr txBox="1">
            <a:spLocks noChangeArrowheads="1"/>
          </p:cNvSpPr>
          <p:nvPr/>
        </p:nvSpPr>
        <p:spPr>
          <a:xfrm>
            <a:off x="1043608" y="72513"/>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ru-RU" dirty="0" smtClean="0"/>
              <a:t>Спиральные Галактики</a:t>
            </a:r>
          </a:p>
        </p:txBody>
      </p:sp>
      <p:sp>
        <p:nvSpPr>
          <p:cNvPr id="4" name="Rectangle 3"/>
          <p:cNvSpPr txBox="1">
            <a:spLocks noChangeArrowheads="1"/>
          </p:cNvSpPr>
          <p:nvPr/>
        </p:nvSpPr>
        <p:spPr>
          <a:xfrm>
            <a:off x="104588" y="1052736"/>
            <a:ext cx="4096072" cy="411480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a:lnSpc>
                <a:spcPct val="90000"/>
              </a:lnSpc>
            </a:pPr>
            <a:r>
              <a:rPr lang="ru-RU" sz="2800" dirty="0" smtClean="0"/>
              <a:t>В 1845 году английский астроном лорд Росс обнаружил целый класс «спиральных туманностей». Природа этих туманностей была установлена лишь в начале XX века. </a:t>
            </a:r>
            <a:r>
              <a:rPr lang="ru-RU" sz="2800" dirty="0"/>
              <a:t>Плоская дискообразная форма объясняется вращением. </a:t>
            </a:r>
            <a:endParaRPr lang="ru-RU" sz="2800" dirty="0" smtClean="0"/>
          </a:p>
          <a:p>
            <a:pPr>
              <a:lnSpc>
                <a:spcPct val="90000"/>
              </a:lnSpc>
            </a:pPr>
            <a:endParaRPr lang="ru-RU" sz="2800" dirty="0" smtClean="0"/>
          </a:p>
        </p:txBody>
      </p:sp>
      <p:sp>
        <p:nvSpPr>
          <p:cNvPr id="5" name="Text Box 12"/>
          <p:cNvSpPr txBox="1">
            <a:spLocks noChangeArrowheads="1"/>
          </p:cNvSpPr>
          <p:nvPr/>
        </p:nvSpPr>
        <p:spPr bwMode="auto">
          <a:xfrm>
            <a:off x="5873157" y="2875583"/>
            <a:ext cx="2934201"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dirty="0"/>
              <a:t>    </a:t>
            </a:r>
            <a:r>
              <a:rPr lang="ru-RU" sz="2000" dirty="0"/>
              <a:t>Спиральная галактика</a:t>
            </a:r>
          </a:p>
          <a:p>
            <a:pPr eaLnBrk="1" hangingPunct="1"/>
            <a:r>
              <a:rPr lang="en-US" sz="2000" dirty="0"/>
              <a:t>     NGC2997</a:t>
            </a:r>
            <a:endParaRPr lang="ru-RU" sz="2000" dirty="0"/>
          </a:p>
        </p:txBody>
      </p:sp>
      <p:sp>
        <p:nvSpPr>
          <p:cNvPr id="8" name="Text Box 1032"/>
          <p:cNvSpPr txBox="1">
            <a:spLocks noChangeArrowheads="1"/>
          </p:cNvSpPr>
          <p:nvPr/>
        </p:nvSpPr>
        <p:spPr bwMode="auto">
          <a:xfrm>
            <a:off x="5479863" y="5908037"/>
            <a:ext cx="330289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sz="2000" dirty="0"/>
              <a:t>Спиральная галактика М104</a:t>
            </a:r>
          </a:p>
          <a:p>
            <a:pPr eaLnBrk="1" hangingPunct="1"/>
            <a:r>
              <a:rPr lang="ru-RU" sz="2000" dirty="0"/>
              <a:t>Сомбреро </a:t>
            </a:r>
          </a:p>
        </p:txBody>
      </p:sp>
      <p:sp>
        <p:nvSpPr>
          <p:cNvPr id="2" name="Місце для нижнього колонтитула 1"/>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1812992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linds(horizontal)">
                                      <p:cBhvr>
                                        <p:cTn id="15" dur="500"/>
                                        <p:tgtEl>
                                          <p:spTgt spid="3"/>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linds(horizontal)">
                                      <p:cBhvr>
                                        <p:cTn id="19" dur="500"/>
                                        <p:tgtEl>
                                          <p:spTgt spid="4"/>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2" descr="070204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3281677" y="1124744"/>
            <a:ext cx="5750282" cy="471334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Rectangle 2"/>
          <p:cNvSpPr txBox="1">
            <a:spLocks noChangeArrowheads="1"/>
          </p:cNvSpPr>
          <p:nvPr/>
        </p:nvSpPr>
        <p:spPr>
          <a:xfrm>
            <a:off x="746125" y="188640"/>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ru-RU" dirty="0" smtClean="0"/>
              <a:t>Неправильные Галактики</a:t>
            </a:r>
          </a:p>
        </p:txBody>
      </p:sp>
      <p:sp>
        <p:nvSpPr>
          <p:cNvPr id="3" name="Rectangle 3"/>
          <p:cNvSpPr txBox="1">
            <a:spLocks noChangeArrowheads="1"/>
          </p:cNvSpPr>
          <p:nvPr/>
        </p:nvSpPr>
        <p:spPr>
          <a:xfrm>
            <a:off x="323528" y="1331640"/>
            <a:ext cx="3810000" cy="411480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a:lnSpc>
                <a:spcPct val="90000"/>
              </a:lnSpc>
            </a:pPr>
            <a:r>
              <a:rPr lang="ru-RU" sz="2800" dirty="0" smtClean="0"/>
              <a:t>При исследовании неба с помощью телескопов обнаружено множество галактик неправильной, клочковатой формы. </a:t>
            </a:r>
            <a:r>
              <a:rPr lang="ru-RU" sz="2800" dirty="0"/>
              <a:t>Около половины вещества в них – межзвездный газ. </a:t>
            </a:r>
            <a:endParaRPr lang="ru-RU" sz="2800" dirty="0" smtClean="0"/>
          </a:p>
          <a:p>
            <a:pPr>
              <a:lnSpc>
                <a:spcPct val="90000"/>
              </a:lnSpc>
            </a:pPr>
            <a:endParaRPr lang="ru-RU" sz="2800" dirty="0" smtClean="0"/>
          </a:p>
        </p:txBody>
      </p:sp>
      <p:sp>
        <p:nvSpPr>
          <p:cNvPr id="4" name="Text Box 8"/>
          <p:cNvSpPr txBox="1">
            <a:spLocks noChangeArrowheads="1"/>
          </p:cNvSpPr>
          <p:nvPr/>
        </p:nvSpPr>
        <p:spPr bwMode="auto">
          <a:xfrm>
            <a:off x="5638482" y="5426928"/>
            <a:ext cx="34734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dirty="0"/>
              <a:t>Неправильные галактики</a:t>
            </a:r>
          </a:p>
          <a:p>
            <a:pPr eaLnBrk="1" hangingPunct="1"/>
            <a:r>
              <a:rPr lang="en-US" dirty="0"/>
              <a:t>NGC1313</a:t>
            </a:r>
            <a:endParaRPr lang="ru-RU" dirty="0"/>
          </a:p>
        </p:txBody>
      </p:sp>
      <p:sp>
        <p:nvSpPr>
          <p:cNvPr id="6" name="Місце для нижнього колонтитула 5"/>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2304929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linds(horizontal)">
                                      <p:cBhvr>
                                        <p:cTn id="11" dur="500"/>
                                        <p:tgtEl>
                                          <p:spTgt spid="2"/>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linds(horizontal)">
                                      <p:cBhvr>
                                        <p:cTn id="15" dur="500"/>
                                        <p:tgtEl>
                                          <p:spTgt spid="3"/>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linds(horizont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980728"/>
            <a:ext cx="5158558"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txBox="1">
            <a:spLocks noChangeArrowheads="1"/>
          </p:cNvSpPr>
          <p:nvPr/>
        </p:nvSpPr>
        <p:spPr>
          <a:xfrm>
            <a:off x="971600" y="46703"/>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dirty="0" smtClean="0"/>
              <a:t>Квазары</a:t>
            </a:r>
          </a:p>
        </p:txBody>
      </p:sp>
      <p:sp>
        <p:nvSpPr>
          <p:cNvPr id="3" name="Rectangle 3"/>
          <p:cNvSpPr txBox="1">
            <a:spLocks noChangeArrowheads="1"/>
          </p:cNvSpPr>
          <p:nvPr/>
        </p:nvSpPr>
        <p:spPr>
          <a:xfrm>
            <a:off x="179512" y="980728"/>
            <a:ext cx="4104456" cy="468052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r>
              <a:rPr lang="ru-RU" sz="2400" dirty="0" smtClean="0"/>
              <a:t>В 1960 году ученые обратили внимание на звездообразные объекты, источники мощного радиоизлучения. После анализа спектров этих источников установили, что они находятся на расстоянии более миллиарда световых лет. Подобные объекты были названы </a:t>
            </a:r>
            <a:r>
              <a:rPr lang="ru-RU" sz="2400" b="1" i="1" dirty="0" smtClean="0"/>
              <a:t>квазарами</a:t>
            </a:r>
            <a:r>
              <a:rPr lang="ru-RU" sz="2400" dirty="0" smtClean="0"/>
              <a:t> </a:t>
            </a:r>
          </a:p>
          <a:p>
            <a:endParaRPr lang="ru-RU" sz="2400" dirty="0" smtClean="0"/>
          </a:p>
        </p:txBody>
      </p:sp>
      <p:sp>
        <p:nvSpPr>
          <p:cNvPr id="4" name="Місце для нижнього колонтитула 3"/>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1448335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500"/>
                                        <p:tgtEl>
                                          <p:spTgt spid="6146"/>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linds(horizontal)">
                                      <p:cBhvr>
                                        <p:cTn id="11" dur="500"/>
                                        <p:tgtEl>
                                          <p:spTgt spid="2"/>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linds(horizontal)">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257599" y="1844824"/>
            <a:ext cx="8209408" cy="327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eaLnBrk="1" hangingPunct="1">
              <a:spcBef>
                <a:spcPct val="50000"/>
              </a:spcBef>
            </a:pPr>
            <a:r>
              <a:rPr lang="en-US" sz="1800" b="1" dirty="0" smtClean="0"/>
              <a:t>www.astrolab.ru</a:t>
            </a:r>
            <a:endParaRPr lang="en-US" sz="1800" b="1" dirty="0"/>
          </a:p>
          <a:p>
            <a:pPr eaLnBrk="1" hangingPunct="1">
              <a:spcBef>
                <a:spcPct val="50000"/>
              </a:spcBef>
            </a:pPr>
            <a:r>
              <a:rPr lang="en-US" sz="1800" b="1" dirty="0"/>
              <a:t>http//klnpss.narod.ru</a:t>
            </a:r>
          </a:p>
          <a:p>
            <a:pPr eaLnBrk="1" hangingPunct="1">
              <a:spcBef>
                <a:spcPct val="50000"/>
              </a:spcBef>
            </a:pPr>
            <a:r>
              <a:rPr lang="en-US" sz="1800" b="1" dirty="0"/>
              <a:t>www.yandex.ru </a:t>
            </a:r>
            <a:r>
              <a:rPr lang="en-US" sz="1800" b="1" dirty="0" smtClean="0"/>
              <a:t>– </a:t>
            </a:r>
            <a:r>
              <a:rPr lang="ru-RU" sz="1800" b="1" dirty="0" smtClean="0"/>
              <a:t>Наша Галактика.</a:t>
            </a:r>
            <a:endParaRPr lang="en-US" sz="1800" b="1" dirty="0"/>
          </a:p>
          <a:p>
            <a:pPr eaLnBrk="1" hangingPunct="1">
              <a:spcBef>
                <a:spcPct val="50000"/>
              </a:spcBef>
            </a:pPr>
            <a:r>
              <a:rPr lang="en-US" sz="1800" b="1" dirty="0" err="1"/>
              <a:t>Астрономия</a:t>
            </a:r>
            <a:r>
              <a:rPr lang="en-US" sz="1800" b="1" dirty="0"/>
              <a:t> 11 </a:t>
            </a:r>
            <a:r>
              <a:rPr lang="en-US" sz="1800" b="1" dirty="0" err="1"/>
              <a:t>класс</a:t>
            </a:r>
            <a:r>
              <a:rPr lang="en-US" sz="1800" b="1" dirty="0"/>
              <a:t>. </a:t>
            </a:r>
            <a:r>
              <a:rPr lang="en-US" sz="1800" b="1" dirty="0" err="1"/>
              <a:t>Учебник</a:t>
            </a:r>
            <a:r>
              <a:rPr lang="en-US" sz="1800" b="1" dirty="0"/>
              <a:t> </a:t>
            </a:r>
            <a:r>
              <a:rPr lang="en-US" sz="1800" b="1" dirty="0" err="1"/>
              <a:t>для</a:t>
            </a:r>
            <a:r>
              <a:rPr lang="en-US" sz="1800" b="1" dirty="0"/>
              <a:t> </a:t>
            </a:r>
            <a:r>
              <a:rPr lang="en-US" sz="1800" b="1" dirty="0" err="1"/>
              <a:t>общеобразоват</a:t>
            </a:r>
            <a:r>
              <a:rPr lang="en-US" sz="1800" b="1" dirty="0"/>
              <a:t>. </a:t>
            </a:r>
            <a:r>
              <a:rPr lang="en-US" sz="1800" b="1" dirty="0" err="1"/>
              <a:t>уч</a:t>
            </a:r>
            <a:r>
              <a:rPr lang="en-US" sz="1800" b="1" dirty="0"/>
              <a:t>. М.: </a:t>
            </a:r>
            <a:r>
              <a:rPr lang="en-US" sz="1800" b="1" dirty="0" err="1"/>
              <a:t>Просвещение</a:t>
            </a:r>
            <a:r>
              <a:rPr lang="en-US" sz="1800" b="1" dirty="0"/>
              <a:t> 2002.</a:t>
            </a:r>
          </a:p>
          <a:p>
            <a:pPr eaLnBrk="1" hangingPunct="1">
              <a:spcBef>
                <a:spcPct val="50000"/>
              </a:spcBef>
            </a:pPr>
            <a:r>
              <a:rPr lang="en-US" sz="1800" b="1" dirty="0" err="1"/>
              <a:t>Программы</a:t>
            </a:r>
            <a:r>
              <a:rPr lang="en-US" sz="1800" b="1" dirty="0"/>
              <a:t> </a:t>
            </a:r>
            <a:r>
              <a:rPr lang="en-US" sz="1800" b="1" dirty="0" err="1"/>
              <a:t>для</a:t>
            </a:r>
            <a:r>
              <a:rPr lang="en-US" sz="1800" b="1" dirty="0"/>
              <a:t> </a:t>
            </a:r>
            <a:r>
              <a:rPr lang="en-US" sz="1800" b="1" dirty="0" err="1"/>
              <a:t>общеобразоват</a:t>
            </a:r>
            <a:r>
              <a:rPr lang="en-US" sz="1800" b="1" dirty="0"/>
              <a:t>. </a:t>
            </a:r>
            <a:r>
              <a:rPr lang="en-US" sz="1800" b="1" dirty="0" err="1"/>
              <a:t>Учреждений</a:t>
            </a:r>
            <a:r>
              <a:rPr lang="en-US" sz="1800" b="1" dirty="0"/>
              <a:t>: </a:t>
            </a:r>
            <a:r>
              <a:rPr lang="en-US" sz="1800" b="1" dirty="0" err="1"/>
              <a:t>Физика</a:t>
            </a:r>
            <a:r>
              <a:rPr lang="en-US" sz="1800" b="1" dirty="0"/>
              <a:t>, Астрономия.7-11 </a:t>
            </a:r>
            <a:r>
              <a:rPr lang="en-US" sz="1800" b="1" dirty="0" err="1"/>
              <a:t>кл</a:t>
            </a:r>
            <a:r>
              <a:rPr lang="ru-RU" sz="1800" b="1" dirty="0"/>
              <a:t>. </a:t>
            </a:r>
            <a:r>
              <a:rPr lang="en-US" sz="1800" b="1" dirty="0"/>
              <a:t>/ </a:t>
            </a:r>
            <a:r>
              <a:rPr lang="en-US" sz="1800" b="1" dirty="0" err="1"/>
              <a:t>Сост</a:t>
            </a:r>
            <a:r>
              <a:rPr lang="en-US" sz="1800" b="1" dirty="0"/>
              <a:t>. Ю.И. </a:t>
            </a:r>
            <a:r>
              <a:rPr lang="en-US" sz="1800" b="1" dirty="0" err="1"/>
              <a:t>Дик</a:t>
            </a:r>
            <a:r>
              <a:rPr lang="en-US" sz="1800" b="1" dirty="0"/>
              <a:t>, В.А. </a:t>
            </a:r>
            <a:r>
              <a:rPr lang="en-US" sz="1800" b="1" dirty="0" err="1"/>
              <a:t>Коровин</a:t>
            </a:r>
            <a:r>
              <a:rPr lang="en-US" sz="1800" b="1" dirty="0"/>
              <a:t>. - 2-е </a:t>
            </a:r>
            <a:r>
              <a:rPr lang="en-US" sz="1800" b="1" dirty="0" err="1"/>
              <a:t>изд</a:t>
            </a:r>
            <a:r>
              <a:rPr lang="en-US" sz="1800" b="1" dirty="0"/>
              <a:t>., </a:t>
            </a:r>
            <a:r>
              <a:rPr lang="en-US" sz="1800" b="1" dirty="0" err="1"/>
              <a:t>испр</a:t>
            </a:r>
            <a:r>
              <a:rPr lang="en-US" sz="1800" b="1" dirty="0"/>
              <a:t>. - М.: </a:t>
            </a:r>
            <a:r>
              <a:rPr lang="en-US" sz="1800" b="1" dirty="0" err="1"/>
              <a:t>Дрофа</a:t>
            </a:r>
            <a:r>
              <a:rPr lang="en-US" sz="1800" b="1" dirty="0"/>
              <a:t>, 2001.</a:t>
            </a:r>
          </a:p>
          <a:p>
            <a:pPr eaLnBrk="1" hangingPunct="1">
              <a:spcBef>
                <a:spcPct val="50000"/>
              </a:spcBef>
            </a:pPr>
            <a:r>
              <a:rPr lang="en-US" sz="1800" b="1" dirty="0"/>
              <a:t>CD </a:t>
            </a:r>
            <a:r>
              <a:rPr lang="ru-RU" sz="1800" b="1" dirty="0"/>
              <a:t>Астрономия</a:t>
            </a:r>
            <a:r>
              <a:rPr lang="en-US" sz="1800" b="1" dirty="0"/>
              <a:t>  “</a:t>
            </a:r>
            <a:r>
              <a:rPr lang="en-US" sz="1800" b="1" dirty="0" err="1"/>
              <a:t>Руссобит</a:t>
            </a:r>
            <a:r>
              <a:rPr lang="en-US" sz="1800" b="1" dirty="0"/>
              <a:t> </a:t>
            </a:r>
            <a:r>
              <a:rPr lang="en-US" sz="1800" b="1" dirty="0" err="1"/>
              <a:t>Паблишинг</a:t>
            </a:r>
            <a:r>
              <a:rPr lang="en-US" sz="1800" b="1" dirty="0" smtClean="0"/>
              <a:t>”</a:t>
            </a:r>
            <a:endParaRPr lang="ru-RU" sz="1800" b="1" dirty="0"/>
          </a:p>
        </p:txBody>
      </p:sp>
      <p:sp>
        <p:nvSpPr>
          <p:cNvPr id="3" name="TextBox 2"/>
          <p:cNvSpPr txBox="1"/>
          <p:nvPr/>
        </p:nvSpPr>
        <p:spPr>
          <a:xfrm>
            <a:off x="1763688" y="332656"/>
            <a:ext cx="5688632" cy="1200329"/>
          </a:xfrm>
          <a:prstGeom prst="rect">
            <a:avLst/>
          </a:prstGeom>
          <a:noFill/>
        </p:spPr>
        <p:txBody>
          <a:bodyPr wrap="square" rtlCol="0">
            <a:spAutoFit/>
          </a:bodyPr>
          <a:lstStyle/>
          <a:p>
            <a:pPr algn="ctr"/>
            <a:r>
              <a:rPr lang="ru-RU" sz="3600" dirty="0" smtClean="0"/>
              <a:t>Список использованной литературы</a:t>
            </a:r>
            <a:endParaRPr lang="ru-RU" sz="3600" dirty="0"/>
          </a:p>
        </p:txBody>
      </p:sp>
      <p:sp>
        <p:nvSpPr>
          <p:cNvPr id="4" name="Місце для нижнього колонтитула 3"/>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2149892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95536" y="404664"/>
            <a:ext cx="7560840" cy="8094524"/>
          </a:xfrm>
          <a:prstGeom prst="rect">
            <a:avLst/>
          </a:prstGeom>
          <a:noFill/>
        </p:spPr>
        <p:txBody>
          <a:bodyPr wrap="square" rtlCol="0">
            <a:spAutoFit/>
          </a:bodyPr>
          <a:lstStyle/>
          <a:p>
            <a:pPr algn="ctr"/>
            <a:r>
              <a:rPr lang="ru-RU" sz="4000" dirty="0" smtClean="0"/>
              <a:t>Оглавление:</a:t>
            </a:r>
          </a:p>
          <a:p>
            <a:pPr marL="457200" indent="-457200">
              <a:buAutoNum type="arabicPeriod"/>
            </a:pPr>
            <a:r>
              <a:rPr lang="ru-RU" sz="2400" dirty="0" smtClean="0"/>
              <a:t>Наша галактика</a:t>
            </a:r>
          </a:p>
          <a:p>
            <a:pPr marL="457200" indent="-457200">
              <a:buAutoNum type="arabicPeriod"/>
            </a:pPr>
            <a:r>
              <a:rPr lang="ru-RU" sz="2400" dirty="0" smtClean="0"/>
              <a:t>Строение</a:t>
            </a:r>
          </a:p>
          <a:p>
            <a:pPr marL="457200" indent="-457200">
              <a:buFontTx/>
              <a:buAutoNum type="arabicPeriod"/>
            </a:pPr>
            <a:r>
              <a:rPr lang="ru-RU" sz="2400" dirty="0" smtClean="0"/>
              <a:t>Рассеянное звёздное скопление</a:t>
            </a:r>
          </a:p>
          <a:p>
            <a:pPr marL="457200" indent="-457200">
              <a:buFontTx/>
              <a:buAutoNum type="arabicPeriod"/>
            </a:pPr>
            <a:r>
              <a:rPr lang="ru-RU" sz="2400" dirty="0" smtClean="0"/>
              <a:t>Шаровые звёздные скопления</a:t>
            </a:r>
          </a:p>
          <a:p>
            <a:pPr marL="457200" indent="-457200">
              <a:buFontTx/>
              <a:buAutoNum type="arabicPeriod"/>
            </a:pPr>
            <a:r>
              <a:rPr lang="ru-RU" sz="2400" dirty="0" smtClean="0"/>
              <a:t>Межзвёздное вещество</a:t>
            </a:r>
          </a:p>
          <a:p>
            <a:pPr marL="457200" indent="-457200">
              <a:buFontTx/>
              <a:buAutoNum type="arabicPeriod"/>
            </a:pPr>
            <a:r>
              <a:rPr lang="ru-RU" sz="2400" dirty="0" smtClean="0"/>
              <a:t>Виды Галактик</a:t>
            </a:r>
          </a:p>
          <a:p>
            <a:r>
              <a:rPr lang="ru-RU" sz="2400" dirty="0" smtClean="0"/>
              <a:t>         Эллиптические</a:t>
            </a:r>
          </a:p>
          <a:p>
            <a:r>
              <a:rPr lang="ru-RU" sz="2400" dirty="0" smtClean="0"/>
              <a:t>          Спиральные</a:t>
            </a:r>
          </a:p>
          <a:p>
            <a:r>
              <a:rPr lang="ru-RU" sz="2400" dirty="0" smtClean="0"/>
              <a:t>          Неправильные</a:t>
            </a:r>
          </a:p>
          <a:p>
            <a:r>
              <a:rPr lang="ru-RU" sz="2400" dirty="0" smtClean="0"/>
              <a:t>7.   Квазары</a:t>
            </a:r>
          </a:p>
          <a:p>
            <a:r>
              <a:rPr lang="ru-RU" sz="2400" dirty="0" smtClean="0"/>
              <a:t>8. Список использованной литературы.</a:t>
            </a:r>
          </a:p>
          <a:p>
            <a:endParaRPr lang="ru-RU" sz="2400" dirty="0" smtClean="0"/>
          </a:p>
          <a:p>
            <a:endParaRPr lang="ru-RU" sz="2400" dirty="0" smtClean="0"/>
          </a:p>
          <a:p>
            <a:pPr marL="457200" indent="-457200">
              <a:buFontTx/>
              <a:buAutoNum type="arabicPeriod"/>
            </a:pPr>
            <a:endParaRPr lang="ru-RU" sz="2400" dirty="0" smtClean="0"/>
          </a:p>
          <a:p>
            <a:pPr marL="457200" indent="-457200">
              <a:buFontTx/>
              <a:buAutoNum type="arabicPeriod"/>
            </a:pPr>
            <a:endParaRPr lang="ru-RU" sz="2400" dirty="0" smtClean="0"/>
          </a:p>
          <a:p>
            <a:r>
              <a:rPr lang="ru-RU" sz="2400" dirty="0" smtClean="0"/>
              <a:t> </a:t>
            </a:r>
          </a:p>
          <a:p>
            <a:pPr marL="457200" indent="-457200">
              <a:buFontTx/>
              <a:buAutoNum type="arabicPeriod"/>
            </a:pPr>
            <a:endParaRPr lang="ru-RU" sz="2400" dirty="0" smtClean="0"/>
          </a:p>
          <a:p>
            <a:pPr marL="457200" indent="-457200">
              <a:buAutoNum type="arabicPeriod"/>
            </a:pPr>
            <a:endParaRPr lang="ru-RU" sz="2400" dirty="0" smtClean="0"/>
          </a:p>
          <a:p>
            <a:pPr marL="457200" indent="-457200">
              <a:buAutoNum type="arabicPeriod"/>
            </a:pPr>
            <a:endParaRPr lang="ru-RU" sz="2400" dirty="0" smtClean="0"/>
          </a:p>
          <a:p>
            <a:pPr marL="457200" indent="-457200">
              <a:buAutoNum type="arabicPeriod"/>
            </a:pPr>
            <a:endParaRPr lang="ru-RU" sz="2400" dirty="0"/>
          </a:p>
        </p:txBody>
      </p:sp>
      <p:sp>
        <p:nvSpPr>
          <p:cNvPr id="2" name="Місце для нижнього колонтитула 1"/>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3957206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0126"/>
            <a:ext cx="9144000" cy="7118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295636" y="332656"/>
            <a:ext cx="6552728" cy="2123658"/>
          </a:xfrm>
          <a:prstGeom prst="rect">
            <a:avLst/>
          </a:prstGeom>
          <a:noFill/>
        </p:spPr>
        <p:txBody>
          <a:bodyPr wrap="square" rtlCol="0">
            <a:spAutoFit/>
          </a:bodyPr>
          <a:lstStyle/>
          <a:p>
            <a:pPr algn="ctr"/>
            <a:r>
              <a:rPr lang="ru-RU" sz="6600" dirty="0" smtClean="0"/>
              <a:t>Спасибо за внимание</a:t>
            </a:r>
            <a:endParaRPr lang="ru-RU" sz="6600" dirty="0"/>
          </a:p>
        </p:txBody>
      </p:sp>
      <p:sp>
        <p:nvSpPr>
          <p:cNvPr id="3" name="Місце для нижнього колонтитула 2"/>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2738696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78117" y="188640"/>
            <a:ext cx="7776864" cy="2308324"/>
          </a:xfrm>
          <a:prstGeom prst="rect">
            <a:avLst/>
          </a:prstGeom>
        </p:spPr>
        <p:txBody>
          <a:bodyPr wrap="square">
            <a:spAutoFit/>
          </a:bodyPr>
          <a:lstStyle/>
          <a:p>
            <a:r>
              <a:rPr lang="ru-RU" sz="3600" b="1" i="1" dirty="0" smtClean="0"/>
              <a:t>Галактики</a:t>
            </a:r>
            <a:r>
              <a:rPr lang="ru-RU" sz="3600" dirty="0" smtClean="0"/>
              <a:t> – это большие звездные системы, в которых звезды связаны друг с другом силами гравитации. </a:t>
            </a:r>
            <a:endParaRPr lang="ru-RU" sz="36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2048" y="2636912"/>
            <a:ext cx="6000750"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Місце для нижнього колонтитула 2"/>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3216881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122"/>
                                        </p:tgtEl>
                                        <p:attrNameLst>
                                          <p:attrName>style.visibility</p:attrName>
                                        </p:attrNameLst>
                                      </p:cBhvr>
                                      <p:to>
                                        <p:strVal val="visible"/>
                                      </p:to>
                                    </p:set>
                                    <p:anim calcmode="lin" valueType="num">
                                      <p:cBhvr additive="base">
                                        <p:cTn id="12" dur="500" fill="hold"/>
                                        <p:tgtEl>
                                          <p:spTgt spid="5122"/>
                                        </p:tgtEl>
                                        <p:attrNameLst>
                                          <p:attrName>ppt_x</p:attrName>
                                        </p:attrNameLst>
                                      </p:cBhvr>
                                      <p:tavLst>
                                        <p:tav tm="0">
                                          <p:val>
                                            <p:strVal val="#ppt_x"/>
                                          </p:val>
                                        </p:tav>
                                        <p:tav tm="100000">
                                          <p:val>
                                            <p:strVal val="#ppt_x"/>
                                          </p:val>
                                        </p:tav>
                                      </p:tavLst>
                                    </p:anim>
                                    <p:anim calcmode="lin" valueType="num">
                                      <p:cBhvr additive="base">
                                        <p:cTn id="13"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30828" y="188640"/>
            <a:ext cx="90010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sz="3200" dirty="0" smtClean="0"/>
              <a:t>НАША ГАЛАКТИКА-МЛЕЧНЫЙ ПУТЬ</a:t>
            </a:r>
          </a:p>
        </p:txBody>
      </p:sp>
      <p:sp>
        <p:nvSpPr>
          <p:cNvPr id="5" name="Text Box 12"/>
          <p:cNvSpPr txBox="1">
            <a:spLocks noChangeArrowheads="1"/>
          </p:cNvSpPr>
          <p:nvPr/>
        </p:nvSpPr>
        <p:spPr bwMode="auto">
          <a:xfrm>
            <a:off x="1050925" y="5181600"/>
            <a:ext cx="3673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ru-RU"/>
          </a:p>
        </p:txBody>
      </p:sp>
      <p:sp>
        <p:nvSpPr>
          <p:cNvPr id="6" name="Text Box 13"/>
          <p:cNvSpPr txBox="1">
            <a:spLocks noChangeArrowheads="1"/>
          </p:cNvSpPr>
          <p:nvPr/>
        </p:nvSpPr>
        <p:spPr bwMode="auto">
          <a:xfrm>
            <a:off x="517525" y="5222875"/>
            <a:ext cx="4283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ru-RU"/>
          </a:p>
        </p:txBody>
      </p:sp>
      <p:sp>
        <p:nvSpPr>
          <p:cNvPr id="7" name="Прямоугольник 6"/>
          <p:cNvSpPr/>
          <p:nvPr/>
        </p:nvSpPr>
        <p:spPr>
          <a:xfrm>
            <a:off x="395787" y="809986"/>
            <a:ext cx="8626475" cy="2554545"/>
          </a:xfrm>
          <a:prstGeom prst="rect">
            <a:avLst/>
          </a:prstGeom>
        </p:spPr>
        <p:txBody>
          <a:bodyPr wrap="square">
            <a:spAutoFit/>
          </a:bodyPr>
          <a:lstStyle/>
          <a:p>
            <a:r>
              <a:rPr lang="ru-RU" sz="2000" dirty="0"/>
              <a:t>В 1609 году ,когда великий итальянец Галилео Галилей первым направил  телескоп в небо, то он сразу же сделала великое открытие: он разгадал что такое Млечный путь. С помощью своего примитивного телескопа он смог разделить ярчайшие облака Млечного  Пути на отдельные звёзды! Но за ними различил более тусклые облака, но их загадку разгадать не смог, хотя сделал правильный вывод, что они тоже должны состоять из звёзд. Сегодня мы знаем, что он был прав.     </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28" y="3364531"/>
            <a:ext cx="9113172" cy="3465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Місце для нижнього колонтитула 1"/>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4019096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grpId="0" nodeType="afterEffect" nodePh="1">
                                  <p:stCondLst>
                                    <p:cond delay="0"/>
                                  </p:stCondLst>
                                  <p:endCondLst>
                                    <p:cond evt="begin" delay="0">
                                      <p:tn val="10"/>
                                    </p:cond>
                                  </p:end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7170"/>
                                        </p:tgtEl>
                                        <p:attrNameLst>
                                          <p:attrName>style.visibility</p:attrName>
                                        </p:attrNameLst>
                                      </p:cBhvr>
                                      <p:to>
                                        <p:strVal val="visible"/>
                                      </p:to>
                                    </p:set>
                                    <p:animEffect transition="in" filter="fade">
                                      <p:cBhvr>
                                        <p:cTn id="16" dur="500"/>
                                        <p:tgtEl>
                                          <p:spTgt spid="7170"/>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5" grpId="0" autoUpdateAnimBg="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89756" y="692696"/>
            <a:ext cx="8964488" cy="594928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a:buFontTx/>
              <a:buNone/>
            </a:pPr>
            <a:r>
              <a:rPr lang="ru-RU" sz="2800" dirty="0" smtClean="0"/>
              <a:t>Млечный путь состоит из 200 миллиардов звёзд. И Солнце со своими планетами только одна из них. При этом наша Солнечная система удалена от центра Млечного Пути примерно на две трети его радиуса. Мы  живём на окраине нашей Галактики. Млечный путь имеет форму круга. В центре его звёзды расположены плотнее и образуют огромное плотное скопление. Внешние границы круга заметно сглажены становятся тоньше по краям. При взгляды со стороны Млечный Путь, вероятно, напоминает планету Сатурн с её кольцами.</a:t>
            </a:r>
          </a:p>
        </p:txBody>
      </p:sp>
      <p:pic>
        <p:nvPicPr>
          <p:cNvPr id="3" name="Picture 6" descr="к 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0" y="1"/>
            <a:ext cx="9144000" cy="6857999"/>
          </a:xfrm>
          <a:prstGeom prst="rect">
            <a:avLst/>
          </a:prstGeom>
          <a:noFill/>
        </p:spPr>
      </p:pic>
      <p:sp>
        <p:nvSpPr>
          <p:cNvPr id="4" name="Місце для нижнього колонтитула 3"/>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3123216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899592" y="260648"/>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dirty="0" smtClean="0"/>
              <a:t>Строение Нашей Галактики</a:t>
            </a:r>
          </a:p>
        </p:txBody>
      </p:sp>
      <p:sp>
        <p:nvSpPr>
          <p:cNvPr id="3" name="Rectangle 3"/>
          <p:cNvSpPr txBox="1">
            <a:spLocks noChangeArrowheads="1"/>
          </p:cNvSpPr>
          <p:nvPr/>
        </p:nvSpPr>
        <p:spPr>
          <a:xfrm>
            <a:off x="179512" y="1981200"/>
            <a:ext cx="3810000" cy="411480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r>
              <a:rPr lang="ru-RU" sz="2800" dirty="0" smtClean="0"/>
              <a:t>Ядро, три спиральных рукава. Ядро расположено в центре нашей Галактики.</a:t>
            </a:r>
          </a:p>
        </p:txBody>
      </p:sp>
      <p:sp>
        <p:nvSpPr>
          <p:cNvPr id="4" name="Text Box 8"/>
          <p:cNvSpPr txBox="1">
            <a:spLocks noChangeArrowheads="1"/>
          </p:cNvSpPr>
          <p:nvPr/>
        </p:nvSpPr>
        <p:spPr bwMode="auto">
          <a:xfrm>
            <a:off x="5148064" y="6045815"/>
            <a:ext cx="3259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dirty="0"/>
              <a:t>Наша Галактика сверху</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1541" y="1907517"/>
            <a:ext cx="4120451" cy="4113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Місце для нижнього колонтитула 4"/>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299518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anim calcmode="lin" valueType="num">
                                      <p:cBhvr>
                                        <p:cTn id="14" dur="750" fill="hold"/>
                                        <p:tgtEl>
                                          <p:spTgt spid="3"/>
                                        </p:tgtEl>
                                        <p:attrNameLst>
                                          <p:attrName>ppt_x</p:attrName>
                                        </p:attrNameLst>
                                      </p:cBhvr>
                                      <p:tavLst>
                                        <p:tav tm="0">
                                          <p:val>
                                            <p:strVal val="#ppt_x"/>
                                          </p:val>
                                        </p:tav>
                                        <p:tav tm="100000">
                                          <p:val>
                                            <p:strVal val="#ppt_x"/>
                                          </p:val>
                                        </p:tav>
                                      </p:tavLst>
                                    </p:anim>
                                    <p:anim calcmode="lin" valueType="num">
                                      <p:cBhvr>
                                        <p:cTn id="15" dur="75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750"/>
                                        <p:tgtEl>
                                          <p:spTgt spid="4"/>
                                        </p:tgtEl>
                                      </p:cBhvr>
                                    </p:animEffect>
                                    <p:anim calcmode="lin" valueType="num">
                                      <p:cBhvr>
                                        <p:cTn id="20" dur="750" fill="hold"/>
                                        <p:tgtEl>
                                          <p:spTgt spid="4"/>
                                        </p:tgtEl>
                                        <p:attrNameLst>
                                          <p:attrName>ppt_x</p:attrName>
                                        </p:attrNameLst>
                                      </p:cBhvr>
                                      <p:tavLst>
                                        <p:tav tm="0">
                                          <p:val>
                                            <p:strVal val="#ppt_x"/>
                                          </p:val>
                                        </p:tav>
                                        <p:tav tm="100000">
                                          <p:val>
                                            <p:strVal val="#ppt_x"/>
                                          </p:val>
                                        </p:tav>
                                      </p:tavLst>
                                    </p:anim>
                                    <p:anim calcmode="lin" valueType="num">
                                      <p:cBhvr>
                                        <p:cTn id="21" dur="75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42" presetClass="entr" presetSubtype="0" fill="hold" nodeType="afterEffect">
                                  <p:stCondLst>
                                    <p:cond delay="0"/>
                                  </p:stCondLst>
                                  <p:childTnLst>
                                    <p:set>
                                      <p:cBhvr>
                                        <p:cTn id="24" dur="1" fill="hold">
                                          <p:stCondLst>
                                            <p:cond delay="0"/>
                                          </p:stCondLst>
                                        </p:cTn>
                                        <p:tgtEl>
                                          <p:spTgt spid="1027"/>
                                        </p:tgtEl>
                                        <p:attrNameLst>
                                          <p:attrName>style.visibility</p:attrName>
                                        </p:attrNameLst>
                                      </p:cBhvr>
                                      <p:to>
                                        <p:strVal val="visible"/>
                                      </p:to>
                                    </p:set>
                                    <p:animEffect transition="in" filter="fade">
                                      <p:cBhvr>
                                        <p:cTn id="25" dur="750"/>
                                        <p:tgtEl>
                                          <p:spTgt spid="1027"/>
                                        </p:tgtEl>
                                      </p:cBhvr>
                                    </p:animEffect>
                                    <p:anim calcmode="lin" valueType="num">
                                      <p:cBhvr>
                                        <p:cTn id="26" dur="750" fill="hold"/>
                                        <p:tgtEl>
                                          <p:spTgt spid="1027"/>
                                        </p:tgtEl>
                                        <p:attrNameLst>
                                          <p:attrName>ppt_x</p:attrName>
                                        </p:attrNameLst>
                                      </p:cBhvr>
                                      <p:tavLst>
                                        <p:tav tm="0">
                                          <p:val>
                                            <p:strVal val="#ppt_x"/>
                                          </p:val>
                                        </p:tav>
                                        <p:tav tm="100000">
                                          <p:val>
                                            <p:strVal val="#ppt_x"/>
                                          </p:val>
                                        </p:tav>
                                      </p:tavLst>
                                    </p:anim>
                                    <p:anim calcmode="lin" valueType="num">
                                      <p:cBhvr>
                                        <p:cTn id="27" dur="75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23544" y="260648"/>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dirty="0" smtClean="0"/>
              <a:t>Строение Нашей Галактики</a:t>
            </a:r>
          </a:p>
        </p:txBody>
      </p:sp>
      <p:sp>
        <p:nvSpPr>
          <p:cNvPr id="3" name="Rectangle 4"/>
          <p:cNvSpPr txBox="1">
            <a:spLocks noChangeArrowheads="1"/>
          </p:cNvSpPr>
          <p:nvPr/>
        </p:nvSpPr>
        <p:spPr>
          <a:xfrm>
            <a:off x="5331429" y="2061292"/>
            <a:ext cx="3810000" cy="411480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r>
              <a:rPr lang="ru-RU" sz="2800" dirty="0" smtClean="0"/>
              <a:t>Размеры Галактики</a:t>
            </a:r>
            <a:r>
              <a:rPr lang="en-US" sz="2800" dirty="0" smtClean="0"/>
              <a:t>: </a:t>
            </a:r>
          </a:p>
          <a:p>
            <a:r>
              <a:rPr lang="ru-RU" sz="2800" dirty="0" smtClean="0"/>
              <a:t>- диаметр диска Галактики около 30 </a:t>
            </a:r>
            <a:r>
              <a:rPr lang="ru-RU" sz="2800" dirty="0" err="1" smtClean="0"/>
              <a:t>кпк</a:t>
            </a:r>
            <a:r>
              <a:rPr lang="ru-RU" sz="2800" dirty="0" smtClean="0"/>
              <a:t> ( 100 000 световых лет),</a:t>
            </a:r>
          </a:p>
          <a:p>
            <a:r>
              <a:rPr lang="ru-RU" sz="2800" dirty="0" smtClean="0"/>
              <a:t>- толщина – около 1000 световых лет.</a:t>
            </a:r>
          </a:p>
        </p:txBody>
      </p:sp>
      <p:sp>
        <p:nvSpPr>
          <p:cNvPr id="4" name="Text Box 8"/>
          <p:cNvSpPr txBox="1">
            <a:spLocks noChangeArrowheads="1"/>
          </p:cNvSpPr>
          <p:nvPr/>
        </p:nvSpPr>
        <p:spPr bwMode="auto">
          <a:xfrm>
            <a:off x="787044" y="5947492"/>
            <a:ext cx="382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dirty="0"/>
              <a:t>Наша Галактика вид с боку.</a:t>
            </a:r>
          </a:p>
        </p:txBody>
      </p:sp>
      <p:pic>
        <p:nvPicPr>
          <p:cNvPr id="5" name="Picture 12" descr="070102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105677" y="2253738"/>
            <a:ext cx="4953000" cy="36385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Місце для нижнього колонтитула 5"/>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467707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260648"/>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dirty="0" smtClean="0"/>
              <a:t>Схема Строение Галактики</a:t>
            </a:r>
          </a:p>
        </p:txBody>
      </p:sp>
      <p:sp>
        <p:nvSpPr>
          <p:cNvPr id="3" name="Rectangle 4"/>
          <p:cNvSpPr txBox="1">
            <a:spLocks noChangeArrowheads="1"/>
          </p:cNvSpPr>
          <p:nvPr/>
        </p:nvSpPr>
        <p:spPr>
          <a:xfrm>
            <a:off x="4881563" y="1981200"/>
            <a:ext cx="3810000" cy="411480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r>
              <a:rPr lang="ru-RU" sz="2800" dirty="0" smtClean="0"/>
              <a:t>Галактика вращается вокруг центра. Один оборот вокруг центра галактики солнце  делает за 200 млн. лет.</a:t>
            </a:r>
          </a:p>
        </p:txBody>
      </p:sp>
      <p:sp>
        <p:nvSpPr>
          <p:cNvPr id="4" name="Rectangle 5"/>
          <p:cNvSpPr>
            <a:spLocks noChangeArrowheads="1"/>
          </p:cNvSpPr>
          <p:nvPr/>
        </p:nvSpPr>
        <p:spPr bwMode="auto">
          <a:xfrm>
            <a:off x="309563" y="16748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ru-RU"/>
          </a:p>
        </p:txBody>
      </p:sp>
      <p:pic>
        <p:nvPicPr>
          <p:cNvPr id="5" name="Picture 8" descr="galrot">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741" t="1415" r="1875" b="2726"/>
          <a:stretch/>
        </p:blipFill>
        <p:spPr>
          <a:xfrm>
            <a:off x="16462" y="1674813"/>
            <a:ext cx="4689835" cy="435353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 Box 9"/>
          <p:cNvSpPr txBox="1">
            <a:spLocks noChangeArrowheads="1"/>
          </p:cNvSpPr>
          <p:nvPr/>
        </p:nvSpPr>
        <p:spPr bwMode="auto">
          <a:xfrm>
            <a:off x="608434" y="5938837"/>
            <a:ext cx="39782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dirty="0"/>
              <a:t>Модель Вращение Галактики.</a:t>
            </a:r>
          </a:p>
        </p:txBody>
      </p:sp>
      <p:sp>
        <p:nvSpPr>
          <p:cNvPr id="7" name="Місце для нижнього колонтитула 6"/>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588651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par>
                          <p:cTn id="12" fill="hold">
                            <p:stCondLst>
                              <p:cond delay="1000"/>
                            </p:stCondLst>
                            <p:childTnLst>
                              <p:par>
                                <p:cTn id="13" presetID="3" presetClass="entr" presetSubtype="10" fill="hold" grpId="0" nodeType="afterEffect" nodePh="1">
                                  <p:stCondLst>
                                    <p:cond delay="0"/>
                                  </p:stCondLst>
                                  <p:endCondLst>
                                    <p:cond evt="begin" delay="0">
                                      <p:tn val="13"/>
                                    </p:cond>
                                  </p:end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linds(horizontal)">
                                      <p:cBhvr>
                                        <p:cTn id="19" dur="500"/>
                                        <p:tgtEl>
                                          <p:spTgt spid="5"/>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linds(horizontal)">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87624" y="0"/>
            <a:ext cx="7772400" cy="11430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ru-RU" sz="4000" dirty="0" smtClean="0"/>
              <a:t>Схема Строения Галактики</a:t>
            </a:r>
            <a:endParaRPr lang="en-US" sz="4000"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908720"/>
            <a:ext cx="7416824" cy="5653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Місце для нижнього колонтитула 2"/>
          <p:cNvSpPr>
            <a:spLocks noGrp="1"/>
          </p:cNvSpPr>
          <p:nvPr>
            <p:ph type="ftr" sz="quarter" idx="12"/>
          </p:nvPr>
        </p:nvSpPr>
        <p:spPr/>
        <p:txBody>
          <a:bodyPr/>
          <a:lstStyle/>
          <a:p>
            <a:r>
              <a:rPr lang="en-US" smtClean="0"/>
              <a:t>www.sliderpoint.org</a:t>
            </a:r>
            <a:endParaRPr lang="ru-RU"/>
          </a:p>
        </p:txBody>
      </p:sp>
    </p:spTree>
    <p:extLst>
      <p:ext uri="{BB962C8B-B14F-4D97-AF65-F5344CB8AC3E}">
        <p14:creationId xmlns:p14="http://schemas.microsoft.com/office/powerpoint/2010/main" val="1117753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blinds(horizontal)">
                                      <p:cBhvr>
                                        <p:cTn id="11"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84</TotalTime>
  <Words>1074</Words>
  <Application>Microsoft Office PowerPoint</Application>
  <PresentationFormat>Екран (4:3)</PresentationFormat>
  <Paragraphs>183</Paragraphs>
  <Slides>20</Slides>
  <Notes>19</Notes>
  <HiddenSlides>0</HiddenSlides>
  <MMClips>0</MMClips>
  <ScaleCrop>false</ScaleCrop>
  <HeadingPairs>
    <vt:vector size="4" baseType="variant">
      <vt:variant>
        <vt:lpstr>Тема</vt:lpstr>
      </vt:variant>
      <vt:variant>
        <vt:i4>1</vt:i4>
      </vt:variant>
      <vt:variant>
        <vt:lpstr>Заголовки слайдів</vt:lpstr>
      </vt:variant>
      <vt:variant>
        <vt:i4>20</vt:i4>
      </vt:variant>
    </vt:vector>
  </HeadingPairs>
  <TitlesOfParts>
    <vt:vector size="21" baseType="lpstr">
      <vt:lpstr>Базовая</vt:lpstr>
      <vt:lpstr>Галактики</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Галактики</dc:title>
  <dc:creator>1</dc:creator>
  <cp:lastModifiedBy>LEGION</cp:lastModifiedBy>
  <cp:revision>12</cp:revision>
  <dcterms:created xsi:type="dcterms:W3CDTF">2013-05-19T15:22:20Z</dcterms:created>
  <dcterms:modified xsi:type="dcterms:W3CDTF">2015-01-12T09:22:25Z</dcterms:modified>
</cp:coreProperties>
</file>