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71" r:id="rId2"/>
    <p:sldId id="272" r:id="rId3"/>
    <p:sldId id="257" r:id="rId4"/>
    <p:sldId id="256" r:id="rId5"/>
    <p:sldId id="258" r:id="rId6"/>
    <p:sldId id="259" r:id="rId7"/>
    <p:sldId id="261" r:id="rId8"/>
    <p:sldId id="260" r:id="rId9"/>
    <p:sldId id="262" r:id="rId10"/>
    <p:sldId id="263" r:id="rId11"/>
    <p:sldId id="264" r:id="rId12"/>
    <p:sldId id="265" r:id="rId13"/>
    <p:sldId id="266" r:id="rId14"/>
    <p:sldId id="267" r:id="rId15"/>
    <p:sldId id="268" r:id="rId16"/>
    <p:sldId id="270" r:id="rId17"/>
    <p:sldId id="269" r:id="rId18"/>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6" autoAdjust="0"/>
    <p:restoredTop sz="63152" autoAdjust="0"/>
  </p:normalViewPr>
  <p:slideViewPr>
    <p:cSldViewPr>
      <p:cViewPr varScale="1">
        <p:scale>
          <a:sx n="71" d="100"/>
          <a:sy n="71" d="100"/>
        </p:scale>
        <p:origin x="-696" y="-102"/>
      </p:cViewPr>
      <p:guideLst>
        <p:guide orient="horz" pos="2160"/>
        <p:guide pos="2880"/>
      </p:guideLst>
    </p:cSldViewPr>
  </p:slideViewPr>
  <p:outlineViewPr>
    <p:cViewPr>
      <p:scale>
        <a:sx n="33" d="100"/>
        <a:sy n="33" d="100"/>
      </p:scale>
      <p:origin x="0" y="874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295B4A-F44D-44ED-991C-A30022ABB221}" type="datetimeFigureOut">
              <a:rPr lang="uk-UA" smtClean="0"/>
              <a:t>12.01.2015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F5C8C2-7302-477F-AA9A-206CFE13F82B}" type="slidenum">
              <a:rPr lang="uk-UA" smtClean="0"/>
              <a:t>‹№›</a:t>
            </a:fld>
            <a:endParaRPr lang="uk-UA"/>
          </a:p>
        </p:txBody>
      </p:sp>
    </p:spTree>
    <p:extLst>
      <p:ext uri="{BB962C8B-B14F-4D97-AF65-F5344CB8AC3E}">
        <p14:creationId xmlns:p14="http://schemas.microsoft.com/office/powerpoint/2010/main" val="266440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kumimoji="0" lang="ru-RU" sz="1800" kern="1200" spc="-100" baseline="0" dirty="0" smtClean="0">
              <a:solidFill>
                <a:schemeClr val="tx2">
                  <a:satMod val="200000"/>
                </a:schemeClr>
              </a:solidFill>
              <a:latin typeface="+mn-lt"/>
              <a:ea typeface="+mn-ea"/>
              <a:cs typeface="+mn-cs"/>
            </a:endParaRPr>
          </a:p>
          <a:p>
            <a:pPr>
              <a:buNone/>
            </a:pPr>
            <a:r>
              <a:rPr lang="ru-RU" sz="1200" b="1" dirty="0" smtClean="0">
                <a:solidFill>
                  <a:schemeClr val="bg1"/>
                </a:solidFill>
              </a:rPr>
              <a:t>А1. Объясни причину смены дня и ночи.</a:t>
            </a:r>
            <a:endParaRPr lang="ru-RU" sz="1200" dirty="0" smtClean="0">
              <a:solidFill>
                <a:schemeClr val="bg1"/>
              </a:solidFill>
            </a:endParaRPr>
          </a:p>
          <a:p>
            <a:pPr>
              <a:buNone/>
            </a:pPr>
            <a:r>
              <a:rPr lang="ru-RU" sz="1200" dirty="0" smtClean="0">
                <a:solidFill>
                  <a:schemeClr val="bg1"/>
                </a:solidFill>
              </a:rPr>
              <a:t>1)Земля вращается вокруг солнца</a:t>
            </a:r>
          </a:p>
          <a:p>
            <a:pPr>
              <a:buNone/>
            </a:pPr>
            <a:r>
              <a:rPr lang="ru-RU" sz="1200" dirty="0" smtClean="0">
                <a:solidFill>
                  <a:schemeClr val="bg1"/>
                </a:solidFill>
              </a:rPr>
              <a:t>2)Солнце вращается вокруг Земли</a:t>
            </a:r>
          </a:p>
          <a:p>
            <a:pPr>
              <a:buNone/>
            </a:pPr>
            <a:r>
              <a:rPr lang="ru-RU" sz="1200" dirty="0" smtClean="0">
                <a:solidFill>
                  <a:schemeClr val="bg1"/>
                </a:solidFill>
              </a:rPr>
              <a:t>3)Земля вращается вокруг оси</a:t>
            </a:r>
          </a:p>
          <a:p>
            <a:pPr>
              <a:buNone/>
            </a:pPr>
            <a:r>
              <a:rPr lang="ru-RU" sz="1200" dirty="0" smtClean="0">
                <a:solidFill>
                  <a:schemeClr val="bg1"/>
                </a:solidFill>
              </a:rPr>
              <a:t>4)Солнце и Луна сменяют друг друга</a:t>
            </a:r>
          </a:p>
          <a:p>
            <a:pPr>
              <a:buNone/>
            </a:pPr>
            <a:r>
              <a:rPr lang="ru-RU" sz="1200" b="1" dirty="0" smtClean="0">
                <a:solidFill>
                  <a:schemeClr val="bg1"/>
                </a:solidFill>
              </a:rPr>
              <a:t>А2. Объясни причину смены времен года.</a:t>
            </a:r>
            <a:endParaRPr lang="ru-RU" sz="1200" dirty="0" smtClean="0">
              <a:solidFill>
                <a:schemeClr val="bg1"/>
              </a:solidFill>
            </a:endParaRPr>
          </a:p>
          <a:p>
            <a:pPr>
              <a:buNone/>
            </a:pPr>
            <a:r>
              <a:rPr lang="ru-RU" sz="1200" dirty="0" smtClean="0">
                <a:solidFill>
                  <a:schemeClr val="bg1"/>
                </a:solidFill>
              </a:rPr>
              <a:t>1)Солнце вращается вокруг Вселенной</a:t>
            </a:r>
          </a:p>
          <a:p>
            <a:pPr>
              <a:buNone/>
            </a:pPr>
            <a:r>
              <a:rPr lang="ru-RU" sz="1200" dirty="0" smtClean="0">
                <a:solidFill>
                  <a:schemeClr val="bg1"/>
                </a:solidFill>
              </a:rPr>
              <a:t>2)Земля вращается вокруг Солнца</a:t>
            </a:r>
          </a:p>
          <a:p>
            <a:pPr>
              <a:buNone/>
            </a:pPr>
            <a:r>
              <a:rPr lang="ru-RU" sz="1200" dirty="0" smtClean="0">
                <a:solidFill>
                  <a:schemeClr val="bg1"/>
                </a:solidFill>
              </a:rPr>
              <a:t>3)Земля вращается вокруг оси</a:t>
            </a:r>
          </a:p>
          <a:p>
            <a:pPr>
              <a:buNone/>
            </a:pPr>
            <a:r>
              <a:rPr lang="ru-RU" sz="1200" dirty="0" smtClean="0">
                <a:solidFill>
                  <a:schemeClr val="bg1"/>
                </a:solidFill>
              </a:rPr>
              <a:t>4)Земля охлаждается и нагревается</a:t>
            </a:r>
          </a:p>
          <a:p>
            <a:pPr>
              <a:buNone/>
            </a:pPr>
            <a:r>
              <a:rPr lang="ru-RU" sz="1200" b="1" dirty="0" smtClean="0">
                <a:solidFill>
                  <a:schemeClr val="bg1"/>
                </a:solidFill>
              </a:rPr>
              <a:t>А3. Полный оборот вокруг оси Земля</a:t>
            </a:r>
          </a:p>
          <a:p>
            <a:pPr>
              <a:buNone/>
            </a:pPr>
            <a:r>
              <a:rPr lang="ru-RU" sz="1200" b="1" dirty="0" smtClean="0">
                <a:solidFill>
                  <a:schemeClr val="bg1"/>
                </a:solidFill>
              </a:rPr>
              <a:t>совершает:</a:t>
            </a:r>
            <a:endParaRPr lang="ru-RU" sz="1200" dirty="0" smtClean="0">
              <a:solidFill>
                <a:schemeClr val="bg1"/>
              </a:solidFill>
            </a:endParaRPr>
          </a:p>
          <a:p>
            <a:pPr>
              <a:buNone/>
            </a:pPr>
            <a:r>
              <a:rPr lang="ru-RU" sz="1200" dirty="0" smtClean="0">
                <a:solidFill>
                  <a:schemeClr val="bg1"/>
                </a:solidFill>
              </a:rPr>
              <a:t>1)за сутки</a:t>
            </a:r>
          </a:p>
          <a:p>
            <a:pPr>
              <a:buNone/>
            </a:pPr>
            <a:r>
              <a:rPr lang="ru-RU" sz="1200" dirty="0" smtClean="0">
                <a:solidFill>
                  <a:schemeClr val="bg1"/>
                </a:solidFill>
              </a:rPr>
              <a:t>2)за неделю</a:t>
            </a:r>
          </a:p>
          <a:p>
            <a:pPr>
              <a:buNone/>
            </a:pPr>
            <a:r>
              <a:rPr lang="ru-RU" sz="1200" dirty="0" smtClean="0">
                <a:solidFill>
                  <a:schemeClr val="bg1"/>
                </a:solidFill>
              </a:rPr>
              <a:t>3)за месяц</a:t>
            </a:r>
          </a:p>
          <a:p>
            <a:pPr>
              <a:buNone/>
            </a:pPr>
            <a:r>
              <a:rPr lang="ru-RU" sz="1200" dirty="0" smtClean="0">
                <a:solidFill>
                  <a:schemeClr val="bg1"/>
                </a:solidFill>
              </a:rPr>
              <a:t>4)за год</a:t>
            </a:r>
          </a:p>
          <a:p>
            <a:pPr>
              <a:buNone/>
            </a:pPr>
            <a:r>
              <a:rPr lang="ru-RU" sz="1200" b="1" dirty="0" smtClean="0">
                <a:solidFill>
                  <a:schemeClr val="bg1"/>
                </a:solidFill>
              </a:rPr>
              <a:t>А4. Полный оборот вокруг Солнца Земля</a:t>
            </a:r>
          </a:p>
          <a:p>
            <a:pPr>
              <a:buNone/>
            </a:pPr>
            <a:r>
              <a:rPr lang="ru-RU" sz="1200" b="1" dirty="0" smtClean="0">
                <a:solidFill>
                  <a:schemeClr val="bg1"/>
                </a:solidFill>
              </a:rPr>
              <a:t>совершает:</a:t>
            </a:r>
            <a:endParaRPr lang="ru-RU" sz="1200" dirty="0" smtClean="0">
              <a:solidFill>
                <a:schemeClr val="bg1"/>
              </a:solidFill>
            </a:endParaRPr>
          </a:p>
          <a:p>
            <a:pPr>
              <a:buNone/>
            </a:pPr>
            <a:r>
              <a:rPr lang="ru-RU" sz="1200" dirty="0" smtClean="0">
                <a:solidFill>
                  <a:schemeClr val="bg1"/>
                </a:solidFill>
              </a:rPr>
              <a:t>1)за сутки</a:t>
            </a:r>
          </a:p>
          <a:p>
            <a:pPr>
              <a:buNone/>
            </a:pPr>
            <a:r>
              <a:rPr lang="ru-RU" sz="1200" dirty="0" smtClean="0">
                <a:solidFill>
                  <a:schemeClr val="bg1"/>
                </a:solidFill>
              </a:rPr>
              <a:t>2)за полгода</a:t>
            </a:r>
          </a:p>
          <a:p>
            <a:pPr>
              <a:buNone/>
            </a:pPr>
            <a:r>
              <a:rPr lang="ru-RU" sz="1200" dirty="0" smtClean="0">
                <a:solidFill>
                  <a:schemeClr val="bg1"/>
                </a:solidFill>
              </a:rPr>
              <a:t>3)за год</a:t>
            </a:r>
          </a:p>
          <a:p>
            <a:pPr>
              <a:buNone/>
            </a:pPr>
            <a:r>
              <a:rPr lang="ru-RU" sz="1200" dirty="0" smtClean="0">
                <a:solidFill>
                  <a:schemeClr val="bg1"/>
                </a:solidFill>
              </a:rPr>
              <a:t>4)за три месяца</a:t>
            </a:r>
          </a:p>
          <a:p>
            <a:endParaRPr lang="ru-RU" dirty="0" smtClean="0"/>
          </a:p>
          <a:p>
            <a:pPr>
              <a:buNone/>
            </a:pPr>
            <a:r>
              <a:rPr lang="ru-RU" b="1" dirty="0" smtClean="0">
                <a:solidFill>
                  <a:schemeClr val="bg1"/>
                </a:solidFill>
              </a:rPr>
              <a:t>В1. Как происходит вращение</a:t>
            </a:r>
          </a:p>
          <a:p>
            <a:pPr>
              <a:buNone/>
            </a:pPr>
            <a:r>
              <a:rPr lang="ru-RU" b="1" dirty="0" smtClean="0">
                <a:solidFill>
                  <a:schemeClr val="bg1"/>
                </a:solidFill>
              </a:rPr>
              <a:t>Земли вокруг оси?</a:t>
            </a:r>
            <a:endParaRPr lang="ru-RU" dirty="0" smtClean="0">
              <a:solidFill>
                <a:schemeClr val="bg1"/>
              </a:solidFill>
            </a:endParaRPr>
          </a:p>
          <a:p>
            <a:pPr>
              <a:buNone/>
            </a:pPr>
            <a:r>
              <a:rPr lang="ru-RU" dirty="0" smtClean="0">
                <a:solidFill>
                  <a:schemeClr val="bg1"/>
                </a:solidFill>
              </a:rPr>
              <a:t>1) с севера на юг</a:t>
            </a:r>
          </a:p>
          <a:p>
            <a:pPr>
              <a:buNone/>
            </a:pPr>
            <a:r>
              <a:rPr lang="ru-RU" dirty="0" smtClean="0">
                <a:solidFill>
                  <a:schemeClr val="bg1"/>
                </a:solidFill>
              </a:rPr>
              <a:t>2)с юга на север</a:t>
            </a:r>
          </a:p>
          <a:p>
            <a:pPr>
              <a:buNone/>
            </a:pPr>
            <a:r>
              <a:rPr lang="ru-RU" dirty="0" smtClean="0">
                <a:solidFill>
                  <a:schemeClr val="bg1"/>
                </a:solidFill>
              </a:rPr>
              <a:t>3)с запада на восток</a:t>
            </a:r>
          </a:p>
          <a:p>
            <a:pPr>
              <a:buNone/>
            </a:pPr>
            <a:r>
              <a:rPr lang="ru-RU" dirty="0" smtClean="0">
                <a:solidFill>
                  <a:schemeClr val="bg1"/>
                </a:solidFill>
              </a:rPr>
              <a:t>4)с востока на запад</a:t>
            </a:r>
          </a:p>
          <a:p>
            <a:pPr>
              <a:buNone/>
            </a:pPr>
            <a:r>
              <a:rPr lang="ru-RU" b="1" dirty="0" smtClean="0">
                <a:solidFill>
                  <a:schemeClr val="bg1"/>
                </a:solidFill>
              </a:rPr>
              <a:t>В2. Как называется воображаемая</a:t>
            </a:r>
          </a:p>
          <a:p>
            <a:pPr>
              <a:buNone/>
            </a:pPr>
            <a:r>
              <a:rPr lang="ru-RU" b="1" dirty="0" smtClean="0">
                <a:solidFill>
                  <a:schemeClr val="bg1"/>
                </a:solidFill>
              </a:rPr>
              <a:t>точка пересечения оси с </a:t>
            </a:r>
          </a:p>
          <a:p>
            <a:pPr>
              <a:buNone/>
            </a:pPr>
            <a:r>
              <a:rPr lang="ru-RU" b="1" dirty="0" smtClean="0">
                <a:solidFill>
                  <a:schemeClr val="bg1"/>
                </a:solidFill>
              </a:rPr>
              <a:t>поверхностью Земли?</a:t>
            </a:r>
            <a:endParaRPr lang="ru-RU" dirty="0" smtClean="0">
              <a:solidFill>
                <a:schemeClr val="bg1"/>
              </a:solidFill>
            </a:endParaRPr>
          </a:p>
          <a:p>
            <a:pPr>
              <a:buNone/>
            </a:pPr>
            <a:r>
              <a:rPr lang="ru-RU" dirty="0" smtClean="0">
                <a:solidFill>
                  <a:schemeClr val="bg1"/>
                </a:solidFill>
              </a:rPr>
              <a:t>1)полюс</a:t>
            </a:r>
          </a:p>
          <a:p>
            <a:pPr>
              <a:buNone/>
            </a:pPr>
            <a:r>
              <a:rPr lang="ru-RU" dirty="0" smtClean="0">
                <a:solidFill>
                  <a:schemeClr val="bg1"/>
                </a:solidFill>
              </a:rPr>
              <a:t>2)экватор</a:t>
            </a:r>
          </a:p>
          <a:p>
            <a:pPr>
              <a:buNone/>
            </a:pPr>
            <a:r>
              <a:rPr lang="ru-RU" dirty="0" smtClean="0">
                <a:solidFill>
                  <a:schemeClr val="bg1"/>
                </a:solidFill>
              </a:rPr>
              <a:t>3)орбита</a:t>
            </a:r>
          </a:p>
          <a:p>
            <a:pPr>
              <a:buNone/>
            </a:pPr>
            <a:r>
              <a:rPr lang="ru-RU" dirty="0" smtClean="0">
                <a:solidFill>
                  <a:schemeClr val="bg1"/>
                </a:solidFill>
              </a:rPr>
              <a:t>4)меридиан</a:t>
            </a:r>
          </a:p>
          <a:p>
            <a:pPr>
              <a:buNone/>
            </a:pPr>
            <a:r>
              <a:rPr lang="ru-RU" b="1" dirty="0" smtClean="0">
                <a:solidFill>
                  <a:schemeClr val="bg1"/>
                </a:solidFill>
              </a:rPr>
              <a:t>С1. Какие утверждения верны?</a:t>
            </a:r>
            <a:endParaRPr lang="ru-RU" dirty="0" smtClean="0">
              <a:solidFill>
                <a:schemeClr val="bg1"/>
              </a:solidFill>
            </a:endParaRPr>
          </a:p>
          <a:p>
            <a:pPr>
              <a:buNone/>
            </a:pPr>
            <a:r>
              <a:rPr lang="ru-RU" dirty="0" smtClean="0">
                <a:solidFill>
                  <a:schemeClr val="bg1"/>
                </a:solidFill>
              </a:rPr>
              <a:t>1)Земная ось расположена вертикально</a:t>
            </a:r>
          </a:p>
          <a:p>
            <a:pPr>
              <a:buNone/>
            </a:pPr>
            <a:r>
              <a:rPr lang="ru-RU" dirty="0" smtClean="0">
                <a:solidFill>
                  <a:schemeClr val="bg1"/>
                </a:solidFill>
              </a:rPr>
              <a:t>2)Луна влияет на смену дня и ночи</a:t>
            </a:r>
          </a:p>
          <a:p>
            <a:pPr>
              <a:buNone/>
            </a:pPr>
            <a:r>
              <a:rPr lang="ru-RU" dirty="0" smtClean="0">
                <a:solidFill>
                  <a:schemeClr val="bg1"/>
                </a:solidFill>
              </a:rPr>
              <a:t>3)Когда северная часть обращена к</a:t>
            </a:r>
          </a:p>
          <a:p>
            <a:pPr>
              <a:buNone/>
            </a:pPr>
            <a:r>
              <a:rPr lang="ru-RU" dirty="0" smtClean="0">
                <a:solidFill>
                  <a:schemeClr val="bg1"/>
                </a:solidFill>
              </a:rPr>
              <a:t>солнцу, там - лето.</a:t>
            </a:r>
          </a:p>
          <a:p>
            <a:pPr>
              <a:buNone/>
            </a:pPr>
            <a:r>
              <a:rPr lang="ru-RU" dirty="0" smtClean="0">
                <a:solidFill>
                  <a:schemeClr val="bg1"/>
                </a:solidFill>
              </a:rPr>
              <a:t>4)Земля вращается вокруг оси и вокруг</a:t>
            </a:r>
          </a:p>
          <a:p>
            <a:pPr>
              <a:buNone/>
            </a:pPr>
            <a:r>
              <a:rPr lang="ru-RU" dirty="0" smtClean="0">
                <a:solidFill>
                  <a:schemeClr val="bg1"/>
                </a:solidFill>
              </a:rPr>
              <a:t>Солнца.</a:t>
            </a:r>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03F5C8C2-7302-477F-AA9A-206CFE13F82B}" type="slidenum">
              <a:rPr lang="uk-UA" smtClean="0"/>
              <a:t>1</a:t>
            </a:fld>
            <a:endParaRPr lang="uk-UA"/>
          </a:p>
        </p:txBody>
      </p:sp>
    </p:spTree>
    <p:extLst>
      <p:ext uri="{BB962C8B-B14F-4D97-AF65-F5344CB8AC3E}">
        <p14:creationId xmlns:p14="http://schemas.microsoft.com/office/powerpoint/2010/main" val="879615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2000" dirty="0" smtClean="0">
                <a:solidFill>
                  <a:srgbClr val="FFFF00"/>
                </a:solidFill>
                <a:latin typeface="Times New Roman" pitchFamily="18" charset="0"/>
                <a:cs typeface="Times New Roman" pitchFamily="18" charset="0"/>
              </a:rPr>
              <a:t>Правила наблюдения за звездным небом.</a:t>
            </a:r>
          </a:p>
          <a:p>
            <a:pPr>
              <a:buNone/>
            </a:pPr>
            <a:r>
              <a:rPr lang="ru-RU" sz="1200" dirty="0" smtClean="0"/>
              <a:t>		Наблюдать за звездами нужно вместе со</a:t>
            </a:r>
          </a:p>
          <a:p>
            <a:pPr>
              <a:buNone/>
            </a:pPr>
            <a:r>
              <a:rPr lang="ru-RU" sz="1200" dirty="0" smtClean="0"/>
              <a:t>Взрослыми.</a:t>
            </a:r>
          </a:p>
          <a:p>
            <a:pPr>
              <a:buNone/>
            </a:pPr>
            <a:endParaRPr lang="ru-RU" sz="1200" dirty="0" smtClean="0"/>
          </a:p>
          <a:p>
            <a:pPr>
              <a:buNone/>
            </a:pPr>
            <a:r>
              <a:rPr lang="ru-RU" sz="1200" dirty="0" smtClean="0"/>
              <a:t>		Наблюдения нужно проводить в те</a:t>
            </a:r>
          </a:p>
          <a:p>
            <a:pPr>
              <a:buNone/>
            </a:pPr>
            <a:r>
              <a:rPr lang="ru-RU" sz="1200" dirty="0" smtClean="0"/>
              <a:t>вечера, когда небо не затянуто облаками и</a:t>
            </a:r>
          </a:p>
          <a:p>
            <a:pPr>
              <a:buNone/>
            </a:pPr>
            <a:r>
              <a:rPr lang="ru-RU" sz="1200" dirty="0" smtClean="0"/>
              <a:t>Звёзды хорошо видны.</a:t>
            </a:r>
            <a:endParaRPr lang="ru-RU" sz="1200" dirty="0" smtClean="0"/>
          </a:p>
        </p:txBody>
      </p:sp>
      <p:sp>
        <p:nvSpPr>
          <p:cNvPr id="4" name="Місце для номера слайда 3"/>
          <p:cNvSpPr>
            <a:spLocks noGrp="1"/>
          </p:cNvSpPr>
          <p:nvPr>
            <p:ph type="sldNum" sz="quarter" idx="10"/>
          </p:nvPr>
        </p:nvSpPr>
        <p:spPr/>
        <p:txBody>
          <a:bodyPr/>
          <a:lstStyle/>
          <a:p>
            <a:fld id="{03F5C8C2-7302-477F-AA9A-206CFE13F82B}" type="slidenum">
              <a:rPr lang="uk-UA" smtClean="0"/>
              <a:t>11</a:t>
            </a:fld>
            <a:endParaRPr lang="uk-UA"/>
          </a:p>
        </p:txBody>
      </p:sp>
    </p:spTree>
    <p:extLst>
      <p:ext uri="{BB962C8B-B14F-4D97-AF65-F5344CB8AC3E}">
        <p14:creationId xmlns:p14="http://schemas.microsoft.com/office/powerpoint/2010/main" val="4202352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kumimoji="0" lang="ru-RU" sz="1600" kern="1200" spc="-100" baseline="0" dirty="0" smtClean="0">
              <a:solidFill>
                <a:schemeClr val="tx2">
                  <a:satMod val="200000"/>
                </a:schemeClr>
              </a:solidFill>
              <a:latin typeface="+mn-lt"/>
              <a:ea typeface="+mn-ea"/>
              <a:cs typeface="+mn-cs"/>
            </a:endParaRPr>
          </a:p>
          <a:p>
            <a:pPr>
              <a:buNone/>
            </a:pPr>
            <a:r>
              <a:rPr lang="ru-RU" dirty="0" smtClean="0"/>
              <a:t>	</a:t>
            </a:r>
            <a:r>
              <a:rPr lang="ru-RU" sz="1200" dirty="0" smtClean="0"/>
              <a:t>	Поблизости не должно быть ярких</a:t>
            </a:r>
          </a:p>
          <a:p>
            <a:pPr>
              <a:buNone/>
            </a:pPr>
            <a:r>
              <a:rPr lang="ru-RU" sz="1200" dirty="0" smtClean="0"/>
              <a:t>фонарей, мешающих наблюдению.</a:t>
            </a:r>
          </a:p>
          <a:p>
            <a:pPr>
              <a:buNone/>
            </a:pPr>
            <a:endParaRPr lang="ru-RU" sz="1200" dirty="0" smtClean="0"/>
          </a:p>
          <a:p>
            <a:pPr>
              <a:buNone/>
            </a:pPr>
            <a:r>
              <a:rPr lang="ru-RU" sz="1200" dirty="0" smtClean="0"/>
              <a:t>		Чтобы ориентироваться в мире звёзд,</a:t>
            </a:r>
          </a:p>
          <a:p>
            <a:pPr>
              <a:buNone/>
            </a:pPr>
            <a:r>
              <a:rPr lang="ru-RU" sz="1200" dirty="0" smtClean="0"/>
              <a:t>важно различать северную и южную части</a:t>
            </a:r>
          </a:p>
          <a:p>
            <a:pPr>
              <a:buNone/>
            </a:pPr>
            <a:r>
              <a:rPr lang="ru-RU" sz="1200" dirty="0" smtClean="0"/>
              <a:t>неба. В северной части находится ковш</a:t>
            </a:r>
          </a:p>
          <a:p>
            <a:pPr>
              <a:buNone/>
            </a:pPr>
            <a:r>
              <a:rPr lang="ru-RU" sz="1200" dirty="0" smtClean="0"/>
              <a:t>Большой Медведицы. Если же встать спиной</a:t>
            </a:r>
          </a:p>
          <a:p>
            <a:pPr>
              <a:buNone/>
            </a:pPr>
            <a:r>
              <a:rPr lang="ru-RU" sz="1200" dirty="0" smtClean="0"/>
              <a:t>к ковшу, перед вами будет южная часть неба.</a:t>
            </a:r>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03F5C8C2-7302-477F-AA9A-206CFE13F82B}" type="slidenum">
              <a:rPr lang="uk-UA" smtClean="0"/>
              <a:t>12</a:t>
            </a:fld>
            <a:endParaRPr lang="uk-UA"/>
          </a:p>
        </p:txBody>
      </p:sp>
    </p:spTree>
    <p:extLst>
      <p:ext uri="{BB962C8B-B14F-4D97-AF65-F5344CB8AC3E}">
        <p14:creationId xmlns:p14="http://schemas.microsoft.com/office/powerpoint/2010/main" val="12780184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kumimoji="0" lang="ru-RU" sz="1200" kern="1200" spc="-100" baseline="0" dirty="0" smtClean="0">
              <a:solidFill>
                <a:schemeClr val="tx2">
                  <a:satMod val="200000"/>
                </a:schemeClr>
              </a:solidFill>
              <a:latin typeface="+mn-lt"/>
              <a:ea typeface="+mn-ea"/>
              <a:cs typeface="+mn-cs"/>
            </a:endParaRPr>
          </a:p>
          <a:p>
            <a:pPr>
              <a:buNone/>
            </a:pPr>
            <a:r>
              <a:rPr lang="ru-RU" sz="1200" dirty="0" smtClean="0"/>
              <a:t>		Для определения созвездий служит</a:t>
            </a:r>
          </a:p>
          <a:p>
            <a:pPr>
              <a:buNone/>
            </a:pPr>
            <a:r>
              <a:rPr lang="ru-RU" sz="1200" dirty="0" smtClean="0"/>
              <a:t>атлас определитель или специальная</a:t>
            </a:r>
          </a:p>
          <a:p>
            <a:pPr>
              <a:buNone/>
            </a:pPr>
            <a:r>
              <a:rPr lang="ru-RU" sz="1200" dirty="0" smtClean="0"/>
              <a:t>карта звёздного неба. </a:t>
            </a:r>
          </a:p>
          <a:p>
            <a:pPr>
              <a:buNone/>
            </a:pPr>
            <a:endParaRPr lang="ru-RU" sz="1200" dirty="0" smtClean="0"/>
          </a:p>
          <a:p>
            <a:pPr>
              <a:buNone/>
            </a:pPr>
            <a:r>
              <a:rPr lang="ru-RU" sz="1200" dirty="0" smtClean="0"/>
              <a:t>		Рассматривают книгу или карту во</a:t>
            </a:r>
          </a:p>
          <a:p>
            <a:pPr>
              <a:buNone/>
            </a:pPr>
            <a:r>
              <a:rPr lang="ru-RU" sz="1200" dirty="0" smtClean="0"/>
              <a:t>время наблюдений с помощью</a:t>
            </a:r>
          </a:p>
          <a:p>
            <a:pPr>
              <a:buNone/>
            </a:pPr>
            <a:r>
              <a:rPr lang="ru-RU" sz="1200" dirty="0" smtClean="0"/>
              <a:t>карманного фонарика.</a:t>
            </a:r>
          </a:p>
          <a:p>
            <a:endParaRPr lang="uk-UA" dirty="0"/>
          </a:p>
        </p:txBody>
      </p:sp>
      <p:sp>
        <p:nvSpPr>
          <p:cNvPr id="4" name="Місце для номера слайда 3"/>
          <p:cNvSpPr>
            <a:spLocks noGrp="1"/>
          </p:cNvSpPr>
          <p:nvPr>
            <p:ph type="sldNum" sz="quarter" idx="10"/>
          </p:nvPr>
        </p:nvSpPr>
        <p:spPr/>
        <p:txBody>
          <a:bodyPr/>
          <a:lstStyle/>
          <a:p>
            <a:fld id="{03F5C8C2-7302-477F-AA9A-206CFE13F82B}" type="slidenum">
              <a:rPr lang="uk-UA" smtClean="0"/>
              <a:t>13</a:t>
            </a:fld>
            <a:endParaRPr lang="uk-UA"/>
          </a:p>
        </p:txBody>
      </p:sp>
    </p:spTree>
    <p:extLst>
      <p:ext uri="{BB962C8B-B14F-4D97-AF65-F5344CB8AC3E}">
        <p14:creationId xmlns:p14="http://schemas.microsoft.com/office/powerpoint/2010/main" val="3710942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solidFill>
                  <a:srgbClr val="FFFF00"/>
                </a:solidFill>
                <a:latin typeface="Times New Roman" pitchFamily="18" charset="0"/>
                <a:cs typeface="Times New Roman" pitchFamily="18" charset="0"/>
              </a:rPr>
              <a:t>Созвездие Большой и Малой Медведицы. </a:t>
            </a:r>
          </a:p>
          <a:p>
            <a:endParaRPr lang="uk-UA" dirty="0"/>
          </a:p>
        </p:txBody>
      </p:sp>
      <p:sp>
        <p:nvSpPr>
          <p:cNvPr id="4" name="Місце для номера слайда 3"/>
          <p:cNvSpPr>
            <a:spLocks noGrp="1"/>
          </p:cNvSpPr>
          <p:nvPr>
            <p:ph type="sldNum" sz="quarter" idx="10"/>
          </p:nvPr>
        </p:nvSpPr>
        <p:spPr/>
        <p:txBody>
          <a:bodyPr/>
          <a:lstStyle/>
          <a:p>
            <a:fld id="{03F5C8C2-7302-477F-AA9A-206CFE13F82B}" type="slidenum">
              <a:rPr lang="uk-UA" smtClean="0"/>
              <a:t>14</a:t>
            </a:fld>
            <a:endParaRPr lang="uk-UA"/>
          </a:p>
        </p:txBody>
      </p:sp>
    </p:spTree>
    <p:extLst>
      <p:ext uri="{BB962C8B-B14F-4D97-AF65-F5344CB8AC3E}">
        <p14:creationId xmlns:p14="http://schemas.microsoft.com/office/powerpoint/2010/main" val="14826557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solidFill>
                  <a:srgbClr val="FFFF00"/>
                </a:solidFill>
                <a:latin typeface="Times New Roman" pitchFamily="18" charset="0"/>
                <a:cs typeface="Times New Roman" pitchFamily="18" charset="0"/>
              </a:rPr>
              <a:t>Созвездие Большой Пёс </a:t>
            </a:r>
          </a:p>
          <a:p>
            <a:endParaRPr lang="uk-UA" dirty="0"/>
          </a:p>
        </p:txBody>
      </p:sp>
      <p:sp>
        <p:nvSpPr>
          <p:cNvPr id="4" name="Місце для номера слайда 3"/>
          <p:cNvSpPr>
            <a:spLocks noGrp="1"/>
          </p:cNvSpPr>
          <p:nvPr>
            <p:ph type="sldNum" sz="quarter" idx="10"/>
          </p:nvPr>
        </p:nvSpPr>
        <p:spPr/>
        <p:txBody>
          <a:bodyPr/>
          <a:lstStyle/>
          <a:p>
            <a:fld id="{03F5C8C2-7302-477F-AA9A-206CFE13F82B}" type="slidenum">
              <a:rPr lang="uk-UA" smtClean="0"/>
              <a:t>15</a:t>
            </a:fld>
            <a:endParaRPr lang="uk-UA"/>
          </a:p>
        </p:txBody>
      </p:sp>
    </p:spTree>
    <p:extLst>
      <p:ext uri="{BB962C8B-B14F-4D97-AF65-F5344CB8AC3E}">
        <p14:creationId xmlns:p14="http://schemas.microsoft.com/office/powerpoint/2010/main" val="28551471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solidFill>
                  <a:srgbClr val="FFFF00"/>
                </a:solidFill>
                <a:latin typeface="Times New Roman" pitchFamily="18" charset="0"/>
                <a:cs typeface="Times New Roman" pitchFamily="18" charset="0"/>
              </a:rPr>
              <a:t>Зодиакальные созвездия </a:t>
            </a:r>
          </a:p>
          <a:p>
            <a:endParaRPr lang="uk-UA" dirty="0"/>
          </a:p>
        </p:txBody>
      </p:sp>
      <p:sp>
        <p:nvSpPr>
          <p:cNvPr id="4" name="Місце для номера слайда 3"/>
          <p:cNvSpPr>
            <a:spLocks noGrp="1"/>
          </p:cNvSpPr>
          <p:nvPr>
            <p:ph type="sldNum" sz="quarter" idx="10"/>
          </p:nvPr>
        </p:nvSpPr>
        <p:spPr/>
        <p:txBody>
          <a:bodyPr/>
          <a:lstStyle/>
          <a:p>
            <a:fld id="{03F5C8C2-7302-477F-AA9A-206CFE13F82B}" type="slidenum">
              <a:rPr lang="uk-UA" smtClean="0"/>
              <a:t>16</a:t>
            </a:fld>
            <a:endParaRPr lang="uk-UA"/>
          </a:p>
        </p:txBody>
      </p:sp>
    </p:spTree>
    <p:extLst>
      <p:ext uri="{BB962C8B-B14F-4D97-AF65-F5344CB8AC3E}">
        <p14:creationId xmlns:p14="http://schemas.microsoft.com/office/powerpoint/2010/main" val="7200002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smtClean="0">
                <a:solidFill>
                  <a:srgbClr val="FFFF00"/>
                </a:solidFill>
                <a:latin typeface="Times New Roman" pitchFamily="18" charset="0"/>
                <a:cs typeface="Times New Roman" pitchFamily="18" charset="0"/>
              </a:rPr>
              <a:t>Созвездие Телец</a:t>
            </a:r>
          </a:p>
          <a:p>
            <a:endParaRPr lang="uk-UA"/>
          </a:p>
        </p:txBody>
      </p:sp>
      <p:sp>
        <p:nvSpPr>
          <p:cNvPr id="4" name="Місце для номера слайда 3"/>
          <p:cNvSpPr>
            <a:spLocks noGrp="1"/>
          </p:cNvSpPr>
          <p:nvPr>
            <p:ph type="sldNum" sz="quarter" idx="10"/>
          </p:nvPr>
        </p:nvSpPr>
        <p:spPr/>
        <p:txBody>
          <a:bodyPr/>
          <a:lstStyle/>
          <a:p>
            <a:fld id="{03F5C8C2-7302-477F-AA9A-206CFE13F82B}" type="slidenum">
              <a:rPr lang="uk-UA" smtClean="0"/>
              <a:t>17</a:t>
            </a:fld>
            <a:endParaRPr lang="uk-UA"/>
          </a:p>
        </p:txBody>
      </p:sp>
    </p:spTree>
    <p:extLst>
      <p:ext uri="{BB962C8B-B14F-4D97-AF65-F5344CB8AC3E}">
        <p14:creationId xmlns:p14="http://schemas.microsoft.com/office/powerpoint/2010/main" val="3389581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solidFill>
                  <a:schemeClr val="bg1"/>
                </a:solidFill>
                <a:latin typeface="+mn-lt"/>
              </a:rPr>
              <a:t>1. Небесное тело, которое само светится. </a:t>
            </a:r>
            <a:br>
              <a:rPr lang="ru-RU" sz="1200" dirty="0" smtClean="0">
                <a:solidFill>
                  <a:schemeClr val="bg1"/>
                </a:solidFill>
                <a:latin typeface="+mn-lt"/>
              </a:rPr>
            </a:br>
            <a:r>
              <a:rPr lang="ru-RU" sz="1200" dirty="0" smtClean="0">
                <a:solidFill>
                  <a:schemeClr val="bg1"/>
                </a:solidFill>
                <a:latin typeface="+mn-lt"/>
              </a:rPr>
              <a:t>2. Звезда, вокруг которой вращается Земля. </a:t>
            </a:r>
            <a:br>
              <a:rPr lang="ru-RU" sz="1200" dirty="0" smtClean="0">
                <a:solidFill>
                  <a:schemeClr val="bg1"/>
                </a:solidFill>
                <a:latin typeface="+mn-lt"/>
              </a:rPr>
            </a:br>
            <a:r>
              <a:rPr lang="ru-RU" sz="1200" dirty="0" smtClean="0">
                <a:solidFill>
                  <a:schemeClr val="bg1"/>
                </a:solidFill>
                <a:latin typeface="+mn-lt"/>
              </a:rPr>
              <a:t>3. Небесное тело, вращающееся вокруг звезды. </a:t>
            </a:r>
            <a:br>
              <a:rPr lang="ru-RU" sz="1200" dirty="0" smtClean="0">
                <a:solidFill>
                  <a:schemeClr val="bg1"/>
                </a:solidFill>
                <a:latin typeface="+mn-lt"/>
              </a:rPr>
            </a:br>
            <a:r>
              <a:rPr lang="ru-RU" sz="1200" dirty="0" smtClean="0">
                <a:solidFill>
                  <a:schemeClr val="bg1"/>
                </a:solidFill>
                <a:latin typeface="+mn-lt"/>
              </a:rPr>
              <a:t>4. Планета Солнечной системы, следующая после Земли. </a:t>
            </a:r>
            <a:br>
              <a:rPr lang="ru-RU" sz="1200" dirty="0" smtClean="0">
                <a:solidFill>
                  <a:schemeClr val="bg1"/>
                </a:solidFill>
                <a:latin typeface="+mn-lt"/>
              </a:rPr>
            </a:br>
            <a:r>
              <a:rPr lang="ru-RU" sz="1200" dirty="0" smtClean="0">
                <a:solidFill>
                  <a:schemeClr val="bg1"/>
                </a:solidFill>
                <a:latin typeface="+mn-lt"/>
              </a:rPr>
              <a:t>5.Самая удаленная от Солнца планета. </a:t>
            </a:r>
            <a:br>
              <a:rPr lang="ru-RU" sz="1200" dirty="0" smtClean="0">
                <a:solidFill>
                  <a:schemeClr val="bg1"/>
                </a:solidFill>
                <a:latin typeface="+mn-lt"/>
              </a:rPr>
            </a:br>
            <a:r>
              <a:rPr lang="ru-RU" sz="1200" dirty="0" smtClean="0">
                <a:solidFill>
                  <a:schemeClr val="bg1"/>
                </a:solidFill>
                <a:latin typeface="+mn-lt"/>
              </a:rPr>
              <a:t>6. Естественный спутник, вращаю­щийся вокруг Земли. </a:t>
            </a:r>
            <a:br>
              <a:rPr lang="ru-RU" sz="1200" dirty="0" smtClean="0">
                <a:solidFill>
                  <a:schemeClr val="bg1"/>
                </a:solidFill>
                <a:latin typeface="+mn-lt"/>
              </a:rPr>
            </a:br>
            <a:r>
              <a:rPr lang="ru-RU" sz="1200" dirty="0" smtClean="0">
                <a:solidFill>
                  <a:schemeClr val="bg1"/>
                </a:solidFill>
                <a:latin typeface="+mn-lt"/>
              </a:rPr>
              <a:t>7. Пространство, окружающее Землю, звезды и планеты. </a:t>
            </a:r>
            <a:br>
              <a:rPr lang="ru-RU" sz="1200" dirty="0" smtClean="0">
                <a:solidFill>
                  <a:schemeClr val="bg1"/>
                </a:solidFill>
                <a:latin typeface="+mn-lt"/>
              </a:rPr>
            </a:br>
            <a:r>
              <a:rPr lang="ru-RU" sz="1200" dirty="0" smtClean="0">
                <a:solidFill>
                  <a:schemeClr val="bg1"/>
                </a:solidFill>
                <a:latin typeface="+mn-lt"/>
              </a:rPr>
              <a:t>8. Планета, названная в честь бога торговли.</a:t>
            </a:r>
            <a:r>
              <a:rPr lang="ru-RU" dirty="0" smtClean="0"/>
              <a:t/>
            </a:r>
            <a:br>
              <a:rPr lang="ru-RU" dirty="0" smtClean="0"/>
            </a:br>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03F5C8C2-7302-477F-AA9A-206CFE13F82B}" type="slidenum">
              <a:rPr lang="uk-UA" smtClean="0"/>
              <a:t>2</a:t>
            </a:fld>
            <a:endParaRPr lang="uk-UA"/>
          </a:p>
        </p:txBody>
      </p:sp>
    </p:spTree>
    <p:extLst>
      <p:ext uri="{BB962C8B-B14F-4D97-AF65-F5344CB8AC3E}">
        <p14:creationId xmlns:p14="http://schemas.microsoft.com/office/powerpoint/2010/main" val="38873706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2000" dirty="0" smtClean="0">
                <a:solidFill>
                  <a:srgbClr val="002060"/>
                </a:solidFill>
                <a:latin typeface="Times New Roman" pitchFamily="18" charset="0"/>
                <a:cs typeface="Times New Roman" pitchFamily="18" charset="0"/>
              </a:rPr>
              <a:t>ГАЛИЛЕО ГАЛИЛЕЙ</a:t>
            </a:r>
          </a:p>
          <a:p>
            <a:pPr>
              <a:buNone/>
            </a:pPr>
            <a:r>
              <a:rPr lang="ru-RU" sz="1200" dirty="0" smtClean="0">
                <a:solidFill>
                  <a:schemeClr val="bg1"/>
                </a:solidFill>
              </a:rPr>
              <a:t>Великий физик,</a:t>
            </a:r>
          </a:p>
          <a:p>
            <a:pPr>
              <a:buNone/>
            </a:pPr>
            <a:r>
              <a:rPr lang="ru-RU" sz="1200" dirty="0" smtClean="0">
                <a:solidFill>
                  <a:schemeClr val="bg1"/>
                </a:solidFill>
              </a:rPr>
              <a:t>механик и астроном.</a:t>
            </a:r>
          </a:p>
          <a:p>
            <a:pPr>
              <a:buNone/>
            </a:pPr>
            <a:r>
              <a:rPr lang="ru-RU" sz="1200" dirty="0" smtClean="0">
                <a:solidFill>
                  <a:schemeClr val="bg1"/>
                </a:solidFill>
              </a:rPr>
              <a:t>Основатель точного</a:t>
            </a:r>
          </a:p>
          <a:p>
            <a:pPr>
              <a:buNone/>
            </a:pPr>
            <a:r>
              <a:rPr lang="ru-RU" sz="1200" dirty="0" smtClean="0">
                <a:solidFill>
                  <a:schemeClr val="bg1"/>
                </a:solidFill>
              </a:rPr>
              <a:t>естествознания.</a:t>
            </a:r>
          </a:p>
          <a:p>
            <a:endParaRPr lang="uk-UA" dirty="0"/>
          </a:p>
        </p:txBody>
      </p:sp>
      <p:sp>
        <p:nvSpPr>
          <p:cNvPr id="4" name="Місце для номера слайда 3"/>
          <p:cNvSpPr>
            <a:spLocks noGrp="1"/>
          </p:cNvSpPr>
          <p:nvPr>
            <p:ph type="sldNum" sz="quarter" idx="10"/>
          </p:nvPr>
        </p:nvSpPr>
        <p:spPr/>
        <p:txBody>
          <a:bodyPr/>
          <a:lstStyle/>
          <a:p>
            <a:fld id="{03F5C8C2-7302-477F-AA9A-206CFE13F82B}" type="slidenum">
              <a:rPr lang="uk-UA" smtClean="0"/>
              <a:t>3</a:t>
            </a:fld>
            <a:endParaRPr lang="uk-UA"/>
          </a:p>
        </p:txBody>
      </p:sp>
    </p:spTree>
    <p:extLst>
      <p:ext uri="{BB962C8B-B14F-4D97-AF65-F5344CB8AC3E}">
        <p14:creationId xmlns:p14="http://schemas.microsoft.com/office/powerpoint/2010/main" val="375864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dirty="0" smtClean="0">
                <a:solidFill>
                  <a:srgbClr val="FFFF00"/>
                </a:solidFill>
                <a:latin typeface="Times New Roman" pitchFamily="18" charset="0"/>
                <a:cs typeface="Times New Roman" pitchFamily="18" charset="0"/>
              </a:rPr>
              <a:t>ЗВЁЗДНОЕ НЕБО – ВЕЛИКАЯ КНИГА ПРИРОДЫ</a:t>
            </a:r>
          </a:p>
          <a:p>
            <a:endParaRPr lang="uk-UA" dirty="0"/>
          </a:p>
        </p:txBody>
      </p:sp>
      <p:sp>
        <p:nvSpPr>
          <p:cNvPr id="4" name="Місце для номера слайда 3"/>
          <p:cNvSpPr>
            <a:spLocks noGrp="1"/>
          </p:cNvSpPr>
          <p:nvPr>
            <p:ph type="sldNum" sz="quarter" idx="10"/>
          </p:nvPr>
        </p:nvSpPr>
        <p:spPr/>
        <p:txBody>
          <a:bodyPr/>
          <a:lstStyle/>
          <a:p>
            <a:fld id="{03F5C8C2-7302-477F-AA9A-206CFE13F82B}" type="slidenum">
              <a:rPr lang="uk-UA" smtClean="0"/>
              <a:t>4</a:t>
            </a:fld>
            <a:endParaRPr lang="uk-UA"/>
          </a:p>
        </p:txBody>
      </p:sp>
    </p:spTree>
    <p:extLst>
      <p:ext uri="{BB962C8B-B14F-4D97-AF65-F5344CB8AC3E}">
        <p14:creationId xmlns:p14="http://schemas.microsoft.com/office/powerpoint/2010/main" val="28394985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solidFill>
                  <a:srgbClr val="FFFF00"/>
                </a:solidFill>
                <a:latin typeface="Times New Roman" pitchFamily="18" charset="0"/>
                <a:cs typeface="Times New Roman" pitchFamily="18" charset="0"/>
              </a:rPr>
              <a:t>Звезда </a:t>
            </a:r>
            <a:r>
              <a:rPr lang="ru-RU" sz="1200" dirty="0" smtClean="0">
                <a:solidFill>
                  <a:schemeClr val="accent3">
                    <a:lumMod val="40000"/>
                    <a:lumOff val="60000"/>
                  </a:schemeClr>
                </a:solidFill>
                <a:latin typeface="Times New Roman" pitchFamily="18" charset="0"/>
                <a:cs typeface="Times New Roman" pitchFamily="18" charset="0"/>
              </a:rPr>
              <a:t>– небесное тело (раскаленный газовый шар), ночью видимое как светящаяся точка.</a:t>
            </a:r>
          </a:p>
          <a:p>
            <a:endParaRPr lang="uk-UA" dirty="0"/>
          </a:p>
        </p:txBody>
      </p:sp>
      <p:sp>
        <p:nvSpPr>
          <p:cNvPr id="4" name="Місце для номера слайда 3"/>
          <p:cNvSpPr>
            <a:spLocks noGrp="1"/>
          </p:cNvSpPr>
          <p:nvPr>
            <p:ph type="sldNum" sz="quarter" idx="10"/>
          </p:nvPr>
        </p:nvSpPr>
        <p:spPr/>
        <p:txBody>
          <a:bodyPr/>
          <a:lstStyle/>
          <a:p>
            <a:fld id="{03F5C8C2-7302-477F-AA9A-206CFE13F82B}" type="slidenum">
              <a:rPr lang="uk-UA" smtClean="0"/>
              <a:t>5</a:t>
            </a:fld>
            <a:endParaRPr lang="uk-UA"/>
          </a:p>
        </p:txBody>
      </p:sp>
    </p:spTree>
    <p:extLst>
      <p:ext uri="{BB962C8B-B14F-4D97-AF65-F5344CB8AC3E}">
        <p14:creationId xmlns:p14="http://schemas.microsoft.com/office/powerpoint/2010/main" val="26246498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600" dirty="0" smtClean="0">
                <a:solidFill>
                  <a:schemeClr val="accent3">
                    <a:lumMod val="40000"/>
                    <a:lumOff val="60000"/>
                  </a:schemeClr>
                </a:solidFill>
                <a:latin typeface="Times New Roman" pitchFamily="18" charset="0"/>
                <a:cs typeface="Times New Roman" pitchFamily="18" charset="0"/>
              </a:rPr>
              <a:t>«Наряды» звезд зависят от их температуры.</a:t>
            </a:r>
          </a:p>
          <a:p>
            <a:pPr>
              <a:buNone/>
            </a:pPr>
            <a:r>
              <a:rPr lang="ru-RU" sz="1200" dirty="0" smtClean="0">
                <a:solidFill>
                  <a:srgbClr val="FF0000"/>
                </a:solidFill>
              </a:rPr>
              <a:t>Красные звезды.</a:t>
            </a:r>
          </a:p>
          <a:p>
            <a:pPr>
              <a:buNone/>
            </a:pPr>
            <a:endParaRPr lang="ru-RU" sz="1200" dirty="0" smtClean="0"/>
          </a:p>
          <a:p>
            <a:pPr>
              <a:buNone/>
            </a:pPr>
            <a:r>
              <a:rPr lang="ru-RU" sz="1200" dirty="0" smtClean="0">
                <a:solidFill>
                  <a:srgbClr val="FF0000"/>
                </a:solidFill>
              </a:rPr>
              <a:t>Холодные звезды.</a:t>
            </a:r>
          </a:p>
          <a:p>
            <a:pPr>
              <a:buNone/>
            </a:pPr>
            <a:endParaRPr lang="ru-RU" sz="1200" dirty="0" smtClean="0">
              <a:solidFill>
                <a:srgbClr val="FF0000"/>
              </a:solidFill>
            </a:endParaRPr>
          </a:p>
          <a:p>
            <a:pPr>
              <a:buNone/>
            </a:pPr>
            <a:r>
              <a:rPr lang="en-US" sz="1200" dirty="0" smtClean="0">
                <a:solidFill>
                  <a:srgbClr val="FF0000"/>
                </a:solidFill>
              </a:rPr>
              <a:t>t </a:t>
            </a:r>
            <a:r>
              <a:rPr lang="ru-RU" sz="1200" dirty="0" smtClean="0">
                <a:solidFill>
                  <a:srgbClr val="FF0000"/>
                </a:solidFill>
              </a:rPr>
              <a:t>на поверхности</a:t>
            </a:r>
          </a:p>
          <a:p>
            <a:pPr>
              <a:buNone/>
            </a:pPr>
            <a:r>
              <a:rPr lang="ru-RU" sz="1200" dirty="0" smtClean="0">
                <a:solidFill>
                  <a:srgbClr val="FF0000"/>
                </a:solidFill>
              </a:rPr>
              <a:t>3000 °</a:t>
            </a:r>
          </a:p>
          <a:p>
            <a:pPr>
              <a:buNone/>
            </a:pPr>
            <a:endParaRPr lang="ru-RU" sz="1200" dirty="0" smtClean="0">
              <a:solidFill>
                <a:srgbClr val="FF0000"/>
              </a:solidFill>
            </a:endParaRPr>
          </a:p>
          <a:p>
            <a:endParaRPr lang="uk-UA" dirty="0"/>
          </a:p>
        </p:txBody>
      </p:sp>
      <p:sp>
        <p:nvSpPr>
          <p:cNvPr id="4" name="Місце для номера слайда 3"/>
          <p:cNvSpPr>
            <a:spLocks noGrp="1"/>
          </p:cNvSpPr>
          <p:nvPr>
            <p:ph type="sldNum" sz="quarter" idx="10"/>
          </p:nvPr>
        </p:nvSpPr>
        <p:spPr/>
        <p:txBody>
          <a:bodyPr/>
          <a:lstStyle/>
          <a:p>
            <a:fld id="{03F5C8C2-7302-477F-AA9A-206CFE13F82B}" type="slidenum">
              <a:rPr lang="uk-UA" smtClean="0"/>
              <a:t>6</a:t>
            </a:fld>
            <a:endParaRPr lang="uk-UA"/>
          </a:p>
        </p:txBody>
      </p:sp>
    </p:spTree>
    <p:extLst>
      <p:ext uri="{BB962C8B-B14F-4D97-AF65-F5344CB8AC3E}">
        <p14:creationId xmlns:p14="http://schemas.microsoft.com/office/powerpoint/2010/main" val="40147240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2000" dirty="0" smtClean="0">
                <a:solidFill>
                  <a:srgbClr val="FFFF00"/>
                </a:solidFill>
                <a:latin typeface="Times New Roman" pitchFamily="18" charset="0"/>
                <a:cs typeface="Times New Roman" pitchFamily="18" charset="0"/>
              </a:rPr>
              <a:t>Желтые звезды</a:t>
            </a:r>
            <a:br>
              <a:rPr lang="ru-RU" sz="2000" dirty="0" smtClean="0">
                <a:solidFill>
                  <a:srgbClr val="FFFF00"/>
                </a:solidFill>
                <a:latin typeface="Times New Roman" pitchFamily="18" charset="0"/>
                <a:cs typeface="Times New Roman" pitchFamily="18" charset="0"/>
              </a:rPr>
            </a:br>
            <a:endParaRPr lang="ru-RU" sz="2000" dirty="0" smtClean="0">
              <a:solidFill>
                <a:srgbClr val="FFFF00"/>
              </a:solidFill>
              <a:latin typeface="Times New Roman" pitchFamily="18" charset="0"/>
              <a:cs typeface="Times New Roman" pitchFamily="18" charset="0"/>
            </a:endParaRPr>
          </a:p>
          <a:p>
            <a:pPr>
              <a:buNone/>
            </a:pPr>
            <a:r>
              <a:rPr lang="ru-RU" sz="1200" dirty="0" smtClean="0">
                <a:solidFill>
                  <a:srgbClr val="FFFF00"/>
                </a:solidFill>
              </a:rPr>
              <a:t>Горячие звезды. </a:t>
            </a:r>
          </a:p>
          <a:p>
            <a:pPr>
              <a:buNone/>
            </a:pPr>
            <a:endParaRPr lang="ru-RU" sz="1200" dirty="0" smtClean="0">
              <a:solidFill>
                <a:srgbClr val="FFFF00"/>
              </a:solidFill>
            </a:endParaRPr>
          </a:p>
          <a:p>
            <a:pPr>
              <a:buNone/>
            </a:pPr>
            <a:r>
              <a:rPr lang="ru-RU" sz="1200" dirty="0" smtClean="0">
                <a:solidFill>
                  <a:srgbClr val="FFFF00"/>
                </a:solidFill>
              </a:rPr>
              <a:t>Солнце – желтая</a:t>
            </a:r>
          </a:p>
          <a:p>
            <a:pPr>
              <a:buNone/>
            </a:pPr>
            <a:r>
              <a:rPr lang="ru-RU" sz="1200" dirty="0" smtClean="0">
                <a:solidFill>
                  <a:srgbClr val="FFFF00"/>
                </a:solidFill>
              </a:rPr>
              <a:t>звезда.</a:t>
            </a:r>
          </a:p>
          <a:p>
            <a:pPr>
              <a:buNone/>
            </a:pPr>
            <a:endParaRPr lang="ru-RU" sz="1200" dirty="0" smtClean="0">
              <a:solidFill>
                <a:srgbClr val="FFFF00"/>
              </a:solidFill>
            </a:endParaRPr>
          </a:p>
          <a:p>
            <a:pPr>
              <a:buNone/>
            </a:pPr>
            <a:r>
              <a:rPr lang="en-US" sz="1200" dirty="0" smtClean="0">
                <a:solidFill>
                  <a:srgbClr val="FFFF00"/>
                </a:solidFill>
              </a:rPr>
              <a:t>t </a:t>
            </a:r>
            <a:r>
              <a:rPr lang="ru-RU" sz="1200" dirty="0" smtClean="0">
                <a:solidFill>
                  <a:srgbClr val="FFFF00"/>
                </a:solidFill>
              </a:rPr>
              <a:t>на поверхности</a:t>
            </a:r>
          </a:p>
          <a:p>
            <a:pPr>
              <a:buNone/>
            </a:pPr>
            <a:r>
              <a:rPr lang="ru-RU" sz="1200" dirty="0" smtClean="0">
                <a:solidFill>
                  <a:srgbClr val="FFFF00"/>
                </a:solidFill>
              </a:rPr>
              <a:t>6000 ° </a:t>
            </a:r>
          </a:p>
          <a:p>
            <a:endParaRPr lang="uk-UA" dirty="0"/>
          </a:p>
        </p:txBody>
      </p:sp>
      <p:sp>
        <p:nvSpPr>
          <p:cNvPr id="4" name="Місце для номера слайда 3"/>
          <p:cNvSpPr>
            <a:spLocks noGrp="1"/>
          </p:cNvSpPr>
          <p:nvPr>
            <p:ph type="sldNum" sz="quarter" idx="10"/>
          </p:nvPr>
        </p:nvSpPr>
        <p:spPr/>
        <p:txBody>
          <a:bodyPr/>
          <a:lstStyle/>
          <a:p>
            <a:fld id="{03F5C8C2-7302-477F-AA9A-206CFE13F82B}" type="slidenum">
              <a:rPr lang="uk-UA" smtClean="0"/>
              <a:t>7</a:t>
            </a:fld>
            <a:endParaRPr lang="uk-UA"/>
          </a:p>
        </p:txBody>
      </p:sp>
    </p:spTree>
    <p:extLst>
      <p:ext uri="{BB962C8B-B14F-4D97-AF65-F5344CB8AC3E}">
        <p14:creationId xmlns:p14="http://schemas.microsoft.com/office/powerpoint/2010/main" val="35132393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800" dirty="0" smtClean="0">
                <a:solidFill>
                  <a:schemeClr val="tx2">
                    <a:lumMod val="50000"/>
                  </a:schemeClr>
                </a:solidFill>
                <a:latin typeface="Times New Roman" pitchFamily="18" charset="0"/>
                <a:cs typeface="Times New Roman" pitchFamily="18" charset="0"/>
              </a:rPr>
              <a:t>Голубые звезды </a:t>
            </a:r>
          </a:p>
          <a:p>
            <a:pPr>
              <a:buNone/>
            </a:pPr>
            <a:r>
              <a:rPr lang="ru-RU" sz="1200" dirty="0" smtClean="0">
                <a:solidFill>
                  <a:schemeClr val="accent4"/>
                </a:solidFill>
              </a:rPr>
              <a:t>Самые яркие</a:t>
            </a:r>
          </a:p>
          <a:p>
            <a:pPr>
              <a:buNone/>
            </a:pPr>
            <a:r>
              <a:rPr lang="ru-RU" sz="1200" dirty="0" smtClean="0">
                <a:solidFill>
                  <a:schemeClr val="accent4"/>
                </a:solidFill>
              </a:rPr>
              <a:t>звезды.</a:t>
            </a:r>
          </a:p>
          <a:p>
            <a:pPr>
              <a:buNone/>
            </a:pPr>
            <a:endParaRPr lang="ru-RU" sz="1200" dirty="0" smtClean="0">
              <a:solidFill>
                <a:schemeClr val="accent4"/>
              </a:solidFill>
            </a:endParaRPr>
          </a:p>
          <a:p>
            <a:pPr>
              <a:buNone/>
            </a:pPr>
            <a:r>
              <a:rPr lang="en-US" sz="1200" dirty="0" smtClean="0">
                <a:solidFill>
                  <a:schemeClr val="accent4"/>
                </a:solidFill>
              </a:rPr>
              <a:t>t</a:t>
            </a:r>
            <a:r>
              <a:rPr lang="ru-RU" sz="1200" dirty="0" smtClean="0">
                <a:solidFill>
                  <a:schemeClr val="accent4"/>
                </a:solidFill>
              </a:rPr>
              <a:t> на поверхности</a:t>
            </a:r>
          </a:p>
          <a:p>
            <a:pPr>
              <a:buNone/>
            </a:pPr>
            <a:r>
              <a:rPr lang="ru-RU" sz="1200" dirty="0" smtClean="0">
                <a:solidFill>
                  <a:schemeClr val="accent4"/>
                </a:solidFill>
              </a:rPr>
              <a:t>30000</a:t>
            </a:r>
            <a:r>
              <a:rPr lang="ru-RU" sz="1200" dirty="0" smtClean="0"/>
              <a:t> </a:t>
            </a:r>
            <a:r>
              <a:rPr lang="ru-RU" sz="1200" dirty="0" smtClean="0">
                <a:solidFill>
                  <a:srgbClr val="00B0F0"/>
                </a:solidFill>
              </a:rPr>
              <a:t>°</a:t>
            </a:r>
          </a:p>
          <a:p>
            <a:endParaRPr lang="uk-UA" dirty="0"/>
          </a:p>
        </p:txBody>
      </p:sp>
      <p:sp>
        <p:nvSpPr>
          <p:cNvPr id="4" name="Місце для номера слайда 3"/>
          <p:cNvSpPr>
            <a:spLocks noGrp="1"/>
          </p:cNvSpPr>
          <p:nvPr>
            <p:ph type="sldNum" sz="quarter" idx="10"/>
          </p:nvPr>
        </p:nvSpPr>
        <p:spPr/>
        <p:txBody>
          <a:bodyPr/>
          <a:lstStyle/>
          <a:p>
            <a:fld id="{03F5C8C2-7302-477F-AA9A-206CFE13F82B}" type="slidenum">
              <a:rPr lang="uk-UA" smtClean="0"/>
              <a:t>8</a:t>
            </a:fld>
            <a:endParaRPr lang="uk-UA"/>
          </a:p>
        </p:txBody>
      </p:sp>
    </p:spTree>
    <p:extLst>
      <p:ext uri="{BB962C8B-B14F-4D97-AF65-F5344CB8AC3E}">
        <p14:creationId xmlns:p14="http://schemas.microsoft.com/office/powerpoint/2010/main" val="29174022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2400" dirty="0" smtClean="0">
                <a:solidFill>
                  <a:schemeClr val="tx1"/>
                </a:solidFill>
                <a:latin typeface="Times New Roman" pitchFamily="18" charset="0"/>
                <a:cs typeface="Times New Roman" pitchFamily="18" charset="0"/>
              </a:rPr>
              <a:t>Белые звезды </a:t>
            </a:r>
          </a:p>
          <a:p>
            <a:pPr>
              <a:buNone/>
            </a:pPr>
            <a:endParaRPr lang="ru-RU" sz="1000" dirty="0" smtClean="0">
              <a:solidFill>
                <a:schemeClr val="accent4"/>
              </a:solidFill>
            </a:endParaRPr>
          </a:p>
          <a:p>
            <a:pPr>
              <a:buNone/>
            </a:pPr>
            <a:endParaRPr lang="ru-RU" sz="1000" dirty="0" smtClean="0"/>
          </a:p>
          <a:p>
            <a:pPr>
              <a:buNone/>
            </a:pPr>
            <a:r>
              <a:rPr lang="ru-RU" sz="1200" dirty="0" smtClean="0"/>
              <a:t>Яркая звезда.</a:t>
            </a:r>
          </a:p>
          <a:p>
            <a:pPr>
              <a:buNone/>
            </a:pPr>
            <a:endParaRPr lang="ru-RU" sz="1000" dirty="0" smtClean="0"/>
          </a:p>
          <a:p>
            <a:pPr>
              <a:buNone/>
            </a:pPr>
            <a:r>
              <a:rPr lang="en-US" sz="1200" dirty="0" smtClean="0"/>
              <a:t>t</a:t>
            </a:r>
            <a:r>
              <a:rPr lang="ru-RU" sz="1200" dirty="0" smtClean="0"/>
              <a:t> на поверхности</a:t>
            </a:r>
          </a:p>
          <a:p>
            <a:pPr>
              <a:buNone/>
            </a:pPr>
            <a:r>
              <a:rPr lang="ru-RU" sz="1200" dirty="0" smtClean="0"/>
              <a:t>10000 °</a:t>
            </a:r>
          </a:p>
          <a:p>
            <a:pPr>
              <a:buNone/>
            </a:pPr>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03F5C8C2-7302-477F-AA9A-206CFE13F82B}" type="slidenum">
              <a:rPr lang="uk-UA" smtClean="0"/>
              <a:t>9</a:t>
            </a:fld>
            <a:endParaRPr lang="uk-UA"/>
          </a:p>
        </p:txBody>
      </p:sp>
    </p:spTree>
    <p:extLst>
      <p:ext uri="{BB962C8B-B14F-4D97-AF65-F5344CB8AC3E}">
        <p14:creationId xmlns:p14="http://schemas.microsoft.com/office/powerpoint/2010/main" val="381962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79D850A0-00E2-45BC-9724-617E4AA25A1F}" type="datetime1">
              <a:rPr lang="en-US" smtClean="0"/>
              <a:t>1/12/2015</a:t>
            </a:fld>
            <a:endParaRPr lang="en-US"/>
          </a:p>
        </p:txBody>
      </p:sp>
      <p:sp>
        <p:nvSpPr>
          <p:cNvPr id="17" name="Нижний колонтитул 16"/>
          <p:cNvSpPr>
            <a:spLocks noGrp="1"/>
          </p:cNvSpPr>
          <p:nvPr>
            <p:ph type="ftr" sz="quarter" idx="11"/>
          </p:nvPr>
        </p:nvSpPr>
        <p:spPr/>
        <p:txBody>
          <a:bodyPr/>
          <a:lstStyle>
            <a:extLst/>
          </a:lstStyle>
          <a:p>
            <a:r>
              <a:rPr lang="en-US" smtClean="0"/>
              <a:t>www.sliderpoint.org</a:t>
            </a:r>
            <a:endParaRPr lang="en-US"/>
          </a:p>
        </p:txBody>
      </p:sp>
      <p:sp>
        <p:nvSpPr>
          <p:cNvPr id="29" name="Номер слайда 28"/>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E575751-8E5C-4DB8-9E78-DC66EE816471}" type="datetime1">
              <a:rPr lang="en-US" smtClean="0"/>
              <a:t>1/12/2015</a:t>
            </a:fld>
            <a:endParaRPr lang="en-US"/>
          </a:p>
        </p:txBody>
      </p:sp>
      <p:sp>
        <p:nvSpPr>
          <p:cNvPr id="5" name="Нижний колонтитул 4"/>
          <p:cNvSpPr>
            <a:spLocks noGrp="1"/>
          </p:cNvSpPr>
          <p:nvPr>
            <p:ph type="ftr" sz="quarter" idx="11"/>
          </p:nvPr>
        </p:nvSpPr>
        <p:spPr/>
        <p:txBody>
          <a:bodyPr/>
          <a:lstStyle>
            <a:extLst/>
          </a:lstStyle>
          <a:p>
            <a:r>
              <a:rPr lang="en-US" smtClean="0"/>
              <a:t>www.sliderpoint.org</a:t>
            </a:r>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47F2887-7CE7-437C-9C6E-859682505512}" type="datetime1">
              <a:rPr lang="en-US" smtClean="0"/>
              <a:t>1/12/2015</a:t>
            </a:fld>
            <a:endParaRPr lang="en-US"/>
          </a:p>
        </p:txBody>
      </p:sp>
      <p:sp>
        <p:nvSpPr>
          <p:cNvPr id="5" name="Нижний колонтитул 4"/>
          <p:cNvSpPr>
            <a:spLocks noGrp="1"/>
          </p:cNvSpPr>
          <p:nvPr>
            <p:ph type="ftr" sz="quarter" idx="11"/>
          </p:nvPr>
        </p:nvSpPr>
        <p:spPr/>
        <p:txBody>
          <a:bodyPr/>
          <a:lstStyle>
            <a:extLst/>
          </a:lstStyle>
          <a:p>
            <a:r>
              <a:rPr lang="en-US" smtClean="0"/>
              <a:t>www.sliderpoint.org</a:t>
            </a:r>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428A525-133E-48B4-A2B2-DDA2A119F92F}" type="datetime1">
              <a:rPr lang="en-US" smtClean="0"/>
              <a:t>1/12/2015</a:t>
            </a:fld>
            <a:endParaRPr lang="en-US"/>
          </a:p>
        </p:txBody>
      </p:sp>
      <p:sp>
        <p:nvSpPr>
          <p:cNvPr id="5" name="Нижний колонтитул 4"/>
          <p:cNvSpPr>
            <a:spLocks noGrp="1"/>
          </p:cNvSpPr>
          <p:nvPr>
            <p:ph type="ftr" sz="quarter" idx="11"/>
          </p:nvPr>
        </p:nvSpPr>
        <p:spPr/>
        <p:txBody>
          <a:bodyPr/>
          <a:lstStyle>
            <a:extLst/>
          </a:lstStyle>
          <a:p>
            <a:r>
              <a:rPr lang="en-US" smtClean="0"/>
              <a:t>www.sliderpoint.org</a:t>
            </a:r>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3D8FBA9F-7CF6-4F20-9FB6-B85A9E061369}" type="datetime1">
              <a:rPr lang="en-US" smtClean="0"/>
              <a:t>1/12/2015</a:t>
            </a:fld>
            <a:endParaRPr lang="en-US"/>
          </a:p>
        </p:txBody>
      </p:sp>
      <p:sp>
        <p:nvSpPr>
          <p:cNvPr id="5" name="Нижний колонтитул 4"/>
          <p:cNvSpPr>
            <a:spLocks noGrp="1"/>
          </p:cNvSpPr>
          <p:nvPr>
            <p:ph type="ftr" sz="quarter" idx="11"/>
          </p:nvPr>
        </p:nvSpPr>
        <p:spPr/>
        <p:txBody>
          <a:bodyPr/>
          <a:lstStyle>
            <a:extLst/>
          </a:lstStyle>
          <a:p>
            <a:r>
              <a:rPr lang="en-US" smtClean="0"/>
              <a:t>www.sliderpoint.org</a:t>
            </a:r>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2A2DE29-95A5-49BE-B2AE-E291E3638254}" type="datetime1">
              <a:rPr lang="en-US" smtClean="0"/>
              <a:t>1/12/2015</a:t>
            </a:fld>
            <a:endParaRPr lang="en-US"/>
          </a:p>
        </p:txBody>
      </p:sp>
      <p:sp>
        <p:nvSpPr>
          <p:cNvPr id="6" name="Нижний колонтитул 5"/>
          <p:cNvSpPr>
            <a:spLocks noGrp="1"/>
          </p:cNvSpPr>
          <p:nvPr>
            <p:ph type="ftr" sz="quarter" idx="11"/>
          </p:nvPr>
        </p:nvSpPr>
        <p:spPr/>
        <p:txBody>
          <a:bodyPr/>
          <a:lstStyle>
            <a:extLst/>
          </a:lstStyle>
          <a:p>
            <a:r>
              <a:rPr lang="en-US" smtClean="0"/>
              <a:t>www.sliderpoint.org</a:t>
            </a:r>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3B30B26D-4FE4-4C9A-8DCE-03D1FCC0FBEA}" type="datetime1">
              <a:rPr lang="en-US" smtClean="0"/>
              <a:t>1/12/2015</a:t>
            </a:fld>
            <a:endParaRPr lang="en-US"/>
          </a:p>
        </p:txBody>
      </p:sp>
      <p:sp>
        <p:nvSpPr>
          <p:cNvPr id="8" name="Нижний колонтитул 7"/>
          <p:cNvSpPr>
            <a:spLocks noGrp="1"/>
          </p:cNvSpPr>
          <p:nvPr>
            <p:ph type="ftr" sz="quarter" idx="11"/>
          </p:nvPr>
        </p:nvSpPr>
        <p:spPr/>
        <p:txBody>
          <a:bodyPr/>
          <a:lstStyle>
            <a:extLst/>
          </a:lstStyle>
          <a:p>
            <a:r>
              <a:rPr lang="en-US" smtClean="0"/>
              <a:t>www.sliderpoint.org</a:t>
            </a:r>
            <a:endParaRPr lang="en-US"/>
          </a:p>
        </p:txBody>
      </p:sp>
      <p:sp>
        <p:nvSpPr>
          <p:cNvPr id="9" name="Номер слайда 8"/>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A792DA1F-CEED-4E8E-A0C5-640C2A3CF20F}" type="datetime1">
              <a:rPr lang="en-US" smtClean="0"/>
              <a:t>1/12/2015</a:t>
            </a:fld>
            <a:endParaRPr lang="en-US"/>
          </a:p>
        </p:txBody>
      </p:sp>
      <p:sp>
        <p:nvSpPr>
          <p:cNvPr id="4" name="Нижний колонтитул 3"/>
          <p:cNvSpPr>
            <a:spLocks noGrp="1"/>
          </p:cNvSpPr>
          <p:nvPr>
            <p:ph type="ftr" sz="quarter" idx="11"/>
          </p:nvPr>
        </p:nvSpPr>
        <p:spPr/>
        <p:txBody>
          <a:bodyPr/>
          <a:lstStyle>
            <a:extLst/>
          </a:lstStyle>
          <a:p>
            <a:r>
              <a:rPr lang="en-US" smtClean="0"/>
              <a:t>www.sliderpoint.org</a:t>
            </a:r>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AA6DDC9D-58B3-482B-8110-47225563443E}" type="datetime1">
              <a:rPr lang="en-US" smtClean="0"/>
              <a:t>1/12/2015</a:t>
            </a:fld>
            <a:endParaRPr lang="en-US"/>
          </a:p>
        </p:txBody>
      </p:sp>
      <p:sp>
        <p:nvSpPr>
          <p:cNvPr id="3" name="Нижний колонтитул 2"/>
          <p:cNvSpPr>
            <a:spLocks noGrp="1"/>
          </p:cNvSpPr>
          <p:nvPr>
            <p:ph type="ftr" sz="quarter" idx="11"/>
          </p:nvPr>
        </p:nvSpPr>
        <p:spPr/>
        <p:txBody>
          <a:bodyPr/>
          <a:lstStyle>
            <a:extLst/>
          </a:lstStyle>
          <a:p>
            <a:r>
              <a:rPr lang="en-US" smtClean="0"/>
              <a:t>www.sliderpoint.org</a:t>
            </a:r>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AC0B349-983F-4B4B-9B4B-805FC90814D8}" type="datetime1">
              <a:rPr lang="en-US" smtClean="0"/>
              <a:t>1/12/2015</a:t>
            </a:fld>
            <a:endParaRPr lang="en-US"/>
          </a:p>
        </p:txBody>
      </p:sp>
      <p:sp>
        <p:nvSpPr>
          <p:cNvPr id="6" name="Нижний колонтитул 5"/>
          <p:cNvSpPr>
            <a:spLocks noGrp="1"/>
          </p:cNvSpPr>
          <p:nvPr>
            <p:ph type="ftr" sz="quarter" idx="11"/>
          </p:nvPr>
        </p:nvSpPr>
        <p:spPr/>
        <p:txBody>
          <a:bodyPr/>
          <a:lstStyle>
            <a:extLst/>
          </a:lstStyle>
          <a:p>
            <a:r>
              <a:rPr lang="en-US" smtClean="0"/>
              <a:t>www.sliderpoint.org</a:t>
            </a:r>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C6FF86C9-16B5-46B3-9412-C5E5B8C0D1C1}" type="datetime1">
              <a:rPr lang="en-US" smtClean="0"/>
              <a:t>1/12/2015</a:t>
            </a:fld>
            <a:endParaRPr lang="en-US"/>
          </a:p>
        </p:txBody>
      </p:sp>
      <p:sp>
        <p:nvSpPr>
          <p:cNvPr id="6" name="Нижний колонтитул 5"/>
          <p:cNvSpPr>
            <a:spLocks noGrp="1"/>
          </p:cNvSpPr>
          <p:nvPr>
            <p:ph type="ftr" sz="quarter" idx="11"/>
          </p:nvPr>
        </p:nvSpPr>
        <p:spPr>
          <a:xfrm>
            <a:off x="914400" y="55499"/>
            <a:ext cx="5562600" cy="365125"/>
          </a:xfrm>
        </p:spPr>
        <p:txBody>
          <a:bodyPr/>
          <a:lstStyle>
            <a:extLst/>
          </a:lstStyle>
          <a:p>
            <a:r>
              <a:rPr lang="en-US" smtClean="0"/>
              <a:t>www.sliderpoint.org</a:t>
            </a:r>
            <a:endParaRPr lang="en-US"/>
          </a:p>
        </p:txBody>
      </p:sp>
      <p:sp>
        <p:nvSpPr>
          <p:cNvPr id="7" name="Номер слайда 6"/>
          <p:cNvSpPr>
            <a:spLocks noGrp="1"/>
          </p:cNvSpPr>
          <p:nvPr>
            <p:ph type="sldNum" sz="quarter" idx="12"/>
          </p:nvPr>
        </p:nvSpPr>
        <p:spPr>
          <a:xfrm>
            <a:off x="8610600" y="55499"/>
            <a:ext cx="457200" cy="365125"/>
          </a:xfrm>
        </p:spPr>
        <p:txBody>
          <a:bodyPr/>
          <a:lstStyle>
            <a:extLst/>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355A8FA6-270F-4980-9AED-ECFAE844E902}" type="datetime1">
              <a:rPr lang="en-US" smtClean="0"/>
              <a:t>1/12/2015</a:t>
            </a:fld>
            <a:endParaRPr lang="en-US"/>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r>
              <a:rPr lang="en-US" smtClean="0"/>
              <a:t>www.sliderpoint.org</a:t>
            </a:r>
            <a:endParaRPr lang="en-US"/>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483448D-3A78-4528-A469-B745A65DA4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6.gif"/></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FFFFFF"/>
            </a:gs>
            <a:gs pos="7001">
              <a:srgbClr val="E6E6E6"/>
            </a:gs>
            <a:gs pos="32001">
              <a:srgbClr val="7D8496"/>
            </a:gs>
            <a:gs pos="47000">
              <a:srgbClr val="E6E6E6"/>
            </a:gs>
            <a:gs pos="85001">
              <a:srgbClr val="7D8496"/>
            </a:gs>
            <a:gs pos="100000">
              <a:srgbClr val="E6E6E6"/>
            </a:gs>
          </a:gsLst>
          <a:lin ang="13500000" scaled="0"/>
          <a:tileRect/>
        </a:gradFill>
        <a:effectLst/>
      </p:bgPr>
    </p:bg>
    <p:spTree>
      <p:nvGrpSpPr>
        <p:cNvPr id="1" name=""/>
        <p:cNvGrpSpPr/>
        <p:nvPr/>
      </p:nvGrpSpPr>
      <p:grpSpPr>
        <a:xfrm>
          <a:off x="0" y="0"/>
          <a:ext cx="0" cy="0"/>
          <a:chOff x="0" y="0"/>
          <a:chExt cx="0" cy="0"/>
        </a:xfrm>
      </p:grpSpPr>
      <p:sp>
        <p:nvSpPr>
          <p:cNvPr id="3" name="Содержимое 2"/>
          <p:cNvSpPr>
            <a:spLocks noGrp="1"/>
          </p:cNvSpPr>
          <p:nvPr>
            <p:ph sz="quarter" idx="2"/>
          </p:nvPr>
        </p:nvSpPr>
        <p:spPr>
          <a:xfrm>
            <a:off x="0" y="0"/>
            <a:ext cx="5257800" cy="6858000"/>
          </a:xfrm>
        </p:spPr>
        <p:txBody>
          <a:bodyPr>
            <a:normAutofit fontScale="62500" lnSpcReduction="20000"/>
          </a:bodyPr>
          <a:lstStyle/>
          <a:p>
            <a:pPr>
              <a:buNone/>
            </a:pPr>
            <a:r>
              <a:rPr lang="ru-RU" sz="2700" b="1" dirty="0" smtClean="0">
                <a:solidFill>
                  <a:schemeClr val="bg1"/>
                </a:solidFill>
              </a:rPr>
              <a:t>А1. Объясни причину смены дня и ночи.</a:t>
            </a:r>
            <a:endParaRPr lang="ru-RU" sz="2700" dirty="0" smtClean="0">
              <a:solidFill>
                <a:schemeClr val="bg1"/>
              </a:solidFill>
            </a:endParaRPr>
          </a:p>
          <a:p>
            <a:pPr>
              <a:buNone/>
            </a:pPr>
            <a:r>
              <a:rPr lang="ru-RU" sz="2700" dirty="0" smtClean="0">
                <a:solidFill>
                  <a:schemeClr val="bg1"/>
                </a:solidFill>
              </a:rPr>
              <a:t>1)Земля вращается вокруг солнца</a:t>
            </a:r>
          </a:p>
          <a:p>
            <a:pPr>
              <a:buNone/>
            </a:pPr>
            <a:r>
              <a:rPr lang="ru-RU" sz="2700" dirty="0" smtClean="0">
                <a:solidFill>
                  <a:schemeClr val="bg1"/>
                </a:solidFill>
              </a:rPr>
              <a:t>2)Солнце вращается вокруг Земли</a:t>
            </a:r>
          </a:p>
          <a:p>
            <a:pPr>
              <a:buNone/>
            </a:pPr>
            <a:r>
              <a:rPr lang="ru-RU" sz="2700" dirty="0" smtClean="0">
                <a:solidFill>
                  <a:schemeClr val="bg1"/>
                </a:solidFill>
              </a:rPr>
              <a:t>3)Земля вращается вокруг оси</a:t>
            </a:r>
          </a:p>
          <a:p>
            <a:pPr>
              <a:buNone/>
            </a:pPr>
            <a:r>
              <a:rPr lang="ru-RU" sz="2700" dirty="0" smtClean="0">
                <a:solidFill>
                  <a:schemeClr val="bg1"/>
                </a:solidFill>
              </a:rPr>
              <a:t>4)Солнце и Луна сменяют друг друга</a:t>
            </a:r>
          </a:p>
          <a:p>
            <a:pPr>
              <a:buNone/>
            </a:pPr>
            <a:r>
              <a:rPr lang="ru-RU" sz="2700" b="1" dirty="0" smtClean="0">
                <a:solidFill>
                  <a:schemeClr val="bg1"/>
                </a:solidFill>
              </a:rPr>
              <a:t>А2. Объясни причину смены времен года.</a:t>
            </a:r>
            <a:endParaRPr lang="ru-RU" sz="2700" dirty="0" smtClean="0">
              <a:solidFill>
                <a:schemeClr val="bg1"/>
              </a:solidFill>
            </a:endParaRPr>
          </a:p>
          <a:p>
            <a:pPr>
              <a:buNone/>
            </a:pPr>
            <a:r>
              <a:rPr lang="ru-RU" sz="2700" dirty="0" smtClean="0">
                <a:solidFill>
                  <a:schemeClr val="bg1"/>
                </a:solidFill>
              </a:rPr>
              <a:t>1)Солнце вращается вокруг Вселенной</a:t>
            </a:r>
          </a:p>
          <a:p>
            <a:pPr>
              <a:buNone/>
            </a:pPr>
            <a:r>
              <a:rPr lang="ru-RU" sz="2700" dirty="0" smtClean="0">
                <a:solidFill>
                  <a:schemeClr val="bg1"/>
                </a:solidFill>
              </a:rPr>
              <a:t>2)Земля вращается вокруг Солнца</a:t>
            </a:r>
          </a:p>
          <a:p>
            <a:pPr>
              <a:buNone/>
            </a:pPr>
            <a:r>
              <a:rPr lang="ru-RU" sz="2700" dirty="0" smtClean="0">
                <a:solidFill>
                  <a:schemeClr val="bg1"/>
                </a:solidFill>
              </a:rPr>
              <a:t>3)Земля вращается вокруг оси</a:t>
            </a:r>
          </a:p>
          <a:p>
            <a:pPr>
              <a:buNone/>
            </a:pPr>
            <a:r>
              <a:rPr lang="ru-RU" sz="2700" dirty="0" smtClean="0">
                <a:solidFill>
                  <a:schemeClr val="bg1"/>
                </a:solidFill>
              </a:rPr>
              <a:t>4)Земля охлаждается и нагревается</a:t>
            </a:r>
          </a:p>
          <a:p>
            <a:pPr>
              <a:buNone/>
            </a:pPr>
            <a:r>
              <a:rPr lang="ru-RU" sz="2700" b="1" dirty="0" smtClean="0">
                <a:solidFill>
                  <a:schemeClr val="bg1"/>
                </a:solidFill>
              </a:rPr>
              <a:t>А3. Полный оборот вокруг оси Земля</a:t>
            </a:r>
          </a:p>
          <a:p>
            <a:pPr>
              <a:buNone/>
            </a:pPr>
            <a:r>
              <a:rPr lang="ru-RU" sz="2700" b="1" dirty="0" smtClean="0">
                <a:solidFill>
                  <a:schemeClr val="bg1"/>
                </a:solidFill>
              </a:rPr>
              <a:t>совершает:</a:t>
            </a:r>
            <a:endParaRPr lang="ru-RU" sz="2700" dirty="0" smtClean="0">
              <a:solidFill>
                <a:schemeClr val="bg1"/>
              </a:solidFill>
            </a:endParaRPr>
          </a:p>
          <a:p>
            <a:pPr>
              <a:buNone/>
            </a:pPr>
            <a:r>
              <a:rPr lang="ru-RU" sz="2700" dirty="0" smtClean="0">
                <a:solidFill>
                  <a:schemeClr val="bg1"/>
                </a:solidFill>
              </a:rPr>
              <a:t>1)за сутки</a:t>
            </a:r>
          </a:p>
          <a:p>
            <a:pPr>
              <a:buNone/>
            </a:pPr>
            <a:r>
              <a:rPr lang="ru-RU" sz="2700" dirty="0" smtClean="0">
                <a:solidFill>
                  <a:schemeClr val="bg1"/>
                </a:solidFill>
              </a:rPr>
              <a:t>2)за неделю</a:t>
            </a:r>
          </a:p>
          <a:p>
            <a:pPr>
              <a:buNone/>
            </a:pPr>
            <a:r>
              <a:rPr lang="ru-RU" sz="2700" dirty="0" smtClean="0">
                <a:solidFill>
                  <a:schemeClr val="bg1"/>
                </a:solidFill>
              </a:rPr>
              <a:t>3)за месяц</a:t>
            </a:r>
          </a:p>
          <a:p>
            <a:pPr>
              <a:buNone/>
            </a:pPr>
            <a:r>
              <a:rPr lang="ru-RU" sz="2700" dirty="0" smtClean="0">
                <a:solidFill>
                  <a:schemeClr val="bg1"/>
                </a:solidFill>
              </a:rPr>
              <a:t>4)за год</a:t>
            </a:r>
          </a:p>
          <a:p>
            <a:pPr>
              <a:buNone/>
            </a:pPr>
            <a:r>
              <a:rPr lang="ru-RU" sz="2700" b="1" dirty="0" smtClean="0">
                <a:solidFill>
                  <a:schemeClr val="bg1"/>
                </a:solidFill>
              </a:rPr>
              <a:t>А4. Полный оборот вокруг Солнца Земля</a:t>
            </a:r>
          </a:p>
          <a:p>
            <a:pPr>
              <a:buNone/>
            </a:pPr>
            <a:r>
              <a:rPr lang="ru-RU" sz="2700" b="1" dirty="0" smtClean="0">
                <a:solidFill>
                  <a:schemeClr val="bg1"/>
                </a:solidFill>
              </a:rPr>
              <a:t>совершает:</a:t>
            </a:r>
            <a:endParaRPr lang="ru-RU" sz="2700" dirty="0" smtClean="0">
              <a:solidFill>
                <a:schemeClr val="bg1"/>
              </a:solidFill>
            </a:endParaRPr>
          </a:p>
          <a:p>
            <a:pPr>
              <a:buNone/>
            </a:pPr>
            <a:r>
              <a:rPr lang="ru-RU" sz="2700" dirty="0" smtClean="0">
                <a:solidFill>
                  <a:schemeClr val="bg1"/>
                </a:solidFill>
              </a:rPr>
              <a:t>1)за сутки</a:t>
            </a:r>
          </a:p>
          <a:p>
            <a:pPr>
              <a:buNone/>
            </a:pPr>
            <a:r>
              <a:rPr lang="ru-RU" sz="2700" dirty="0" smtClean="0">
                <a:solidFill>
                  <a:schemeClr val="bg1"/>
                </a:solidFill>
              </a:rPr>
              <a:t>2)за полгода</a:t>
            </a:r>
          </a:p>
          <a:p>
            <a:pPr>
              <a:buNone/>
            </a:pPr>
            <a:r>
              <a:rPr lang="ru-RU" sz="2700" dirty="0" smtClean="0">
                <a:solidFill>
                  <a:schemeClr val="bg1"/>
                </a:solidFill>
              </a:rPr>
              <a:t>3)за год</a:t>
            </a:r>
          </a:p>
          <a:p>
            <a:pPr>
              <a:buNone/>
            </a:pPr>
            <a:r>
              <a:rPr lang="ru-RU" sz="2700" dirty="0" smtClean="0">
                <a:solidFill>
                  <a:schemeClr val="bg1"/>
                </a:solidFill>
              </a:rPr>
              <a:t>4)за три месяца</a:t>
            </a:r>
          </a:p>
          <a:p>
            <a:endParaRPr lang="ru-RU" dirty="0"/>
          </a:p>
        </p:txBody>
      </p:sp>
      <p:sp>
        <p:nvSpPr>
          <p:cNvPr id="7" name="Содержимое 6"/>
          <p:cNvSpPr>
            <a:spLocks noGrp="1"/>
          </p:cNvSpPr>
          <p:nvPr>
            <p:ph sz="quarter" idx="4"/>
          </p:nvPr>
        </p:nvSpPr>
        <p:spPr>
          <a:xfrm>
            <a:off x="4495800" y="0"/>
            <a:ext cx="4648200" cy="6858000"/>
          </a:xfrm>
        </p:spPr>
        <p:txBody>
          <a:bodyPr>
            <a:normAutofit fontScale="85000" lnSpcReduction="20000"/>
          </a:bodyPr>
          <a:lstStyle/>
          <a:p>
            <a:pPr>
              <a:buNone/>
            </a:pPr>
            <a:r>
              <a:rPr lang="ru-RU" b="1" dirty="0" smtClean="0">
                <a:solidFill>
                  <a:schemeClr val="bg1"/>
                </a:solidFill>
              </a:rPr>
              <a:t>В1. Как происходит вращение</a:t>
            </a:r>
          </a:p>
          <a:p>
            <a:pPr>
              <a:buNone/>
            </a:pPr>
            <a:r>
              <a:rPr lang="ru-RU" b="1" dirty="0" smtClean="0">
                <a:solidFill>
                  <a:schemeClr val="bg1"/>
                </a:solidFill>
              </a:rPr>
              <a:t>Земли вокруг оси?</a:t>
            </a:r>
            <a:endParaRPr lang="ru-RU" dirty="0" smtClean="0">
              <a:solidFill>
                <a:schemeClr val="bg1"/>
              </a:solidFill>
            </a:endParaRPr>
          </a:p>
          <a:p>
            <a:pPr>
              <a:buNone/>
            </a:pPr>
            <a:r>
              <a:rPr lang="ru-RU" dirty="0" smtClean="0">
                <a:solidFill>
                  <a:schemeClr val="bg1"/>
                </a:solidFill>
              </a:rPr>
              <a:t>1) с севера на юг</a:t>
            </a:r>
          </a:p>
          <a:p>
            <a:pPr>
              <a:buNone/>
            </a:pPr>
            <a:r>
              <a:rPr lang="ru-RU" dirty="0" smtClean="0">
                <a:solidFill>
                  <a:schemeClr val="bg1"/>
                </a:solidFill>
              </a:rPr>
              <a:t>2)с юга на север</a:t>
            </a:r>
          </a:p>
          <a:p>
            <a:pPr>
              <a:buNone/>
            </a:pPr>
            <a:r>
              <a:rPr lang="ru-RU" dirty="0" smtClean="0">
                <a:solidFill>
                  <a:schemeClr val="bg1"/>
                </a:solidFill>
              </a:rPr>
              <a:t>3)с запада на восток</a:t>
            </a:r>
          </a:p>
          <a:p>
            <a:pPr>
              <a:buNone/>
            </a:pPr>
            <a:r>
              <a:rPr lang="ru-RU" dirty="0" smtClean="0">
                <a:solidFill>
                  <a:schemeClr val="bg1"/>
                </a:solidFill>
              </a:rPr>
              <a:t>4)с востока на запад</a:t>
            </a:r>
          </a:p>
          <a:p>
            <a:pPr>
              <a:buNone/>
            </a:pPr>
            <a:r>
              <a:rPr lang="ru-RU" b="1" dirty="0" smtClean="0">
                <a:solidFill>
                  <a:schemeClr val="bg1"/>
                </a:solidFill>
              </a:rPr>
              <a:t>В2. Как называется воображаемая</a:t>
            </a:r>
          </a:p>
          <a:p>
            <a:pPr>
              <a:buNone/>
            </a:pPr>
            <a:r>
              <a:rPr lang="ru-RU" b="1" dirty="0" smtClean="0">
                <a:solidFill>
                  <a:schemeClr val="bg1"/>
                </a:solidFill>
              </a:rPr>
              <a:t>точка пересечения оси с </a:t>
            </a:r>
          </a:p>
          <a:p>
            <a:pPr>
              <a:buNone/>
            </a:pPr>
            <a:r>
              <a:rPr lang="ru-RU" b="1" dirty="0" smtClean="0">
                <a:solidFill>
                  <a:schemeClr val="bg1"/>
                </a:solidFill>
              </a:rPr>
              <a:t>поверхностью Земли?</a:t>
            </a:r>
            <a:endParaRPr lang="ru-RU" dirty="0" smtClean="0">
              <a:solidFill>
                <a:schemeClr val="bg1"/>
              </a:solidFill>
            </a:endParaRPr>
          </a:p>
          <a:p>
            <a:pPr>
              <a:buNone/>
            </a:pPr>
            <a:r>
              <a:rPr lang="ru-RU" dirty="0" smtClean="0">
                <a:solidFill>
                  <a:schemeClr val="bg1"/>
                </a:solidFill>
              </a:rPr>
              <a:t>1)полюс</a:t>
            </a:r>
          </a:p>
          <a:p>
            <a:pPr>
              <a:buNone/>
            </a:pPr>
            <a:r>
              <a:rPr lang="ru-RU" dirty="0" smtClean="0">
                <a:solidFill>
                  <a:schemeClr val="bg1"/>
                </a:solidFill>
              </a:rPr>
              <a:t>2)экватор</a:t>
            </a:r>
          </a:p>
          <a:p>
            <a:pPr>
              <a:buNone/>
            </a:pPr>
            <a:r>
              <a:rPr lang="ru-RU" dirty="0" smtClean="0">
                <a:solidFill>
                  <a:schemeClr val="bg1"/>
                </a:solidFill>
              </a:rPr>
              <a:t>3)орбита</a:t>
            </a:r>
          </a:p>
          <a:p>
            <a:pPr>
              <a:buNone/>
            </a:pPr>
            <a:r>
              <a:rPr lang="ru-RU" dirty="0" smtClean="0">
                <a:solidFill>
                  <a:schemeClr val="bg1"/>
                </a:solidFill>
              </a:rPr>
              <a:t>4)меридиан</a:t>
            </a:r>
          </a:p>
          <a:p>
            <a:pPr>
              <a:buNone/>
            </a:pPr>
            <a:r>
              <a:rPr lang="ru-RU" b="1" dirty="0" smtClean="0">
                <a:solidFill>
                  <a:schemeClr val="bg1"/>
                </a:solidFill>
              </a:rPr>
              <a:t>С1. Какие утверждения верны?</a:t>
            </a:r>
            <a:endParaRPr lang="ru-RU" dirty="0" smtClean="0">
              <a:solidFill>
                <a:schemeClr val="bg1"/>
              </a:solidFill>
            </a:endParaRPr>
          </a:p>
          <a:p>
            <a:pPr>
              <a:buNone/>
            </a:pPr>
            <a:r>
              <a:rPr lang="ru-RU" dirty="0" smtClean="0">
                <a:solidFill>
                  <a:schemeClr val="bg1"/>
                </a:solidFill>
              </a:rPr>
              <a:t>1)Земная ось расположена вертикально</a:t>
            </a:r>
          </a:p>
          <a:p>
            <a:pPr>
              <a:buNone/>
            </a:pPr>
            <a:r>
              <a:rPr lang="ru-RU" dirty="0" smtClean="0">
                <a:solidFill>
                  <a:schemeClr val="bg1"/>
                </a:solidFill>
              </a:rPr>
              <a:t>2)Луна влияет на смену дня и ночи</a:t>
            </a:r>
          </a:p>
          <a:p>
            <a:pPr>
              <a:buNone/>
            </a:pPr>
            <a:r>
              <a:rPr lang="ru-RU" dirty="0" smtClean="0">
                <a:solidFill>
                  <a:schemeClr val="bg1"/>
                </a:solidFill>
              </a:rPr>
              <a:t>3)Когда северная часть обращена к</a:t>
            </a:r>
          </a:p>
          <a:p>
            <a:pPr>
              <a:buNone/>
            </a:pPr>
            <a:r>
              <a:rPr lang="ru-RU" dirty="0" smtClean="0">
                <a:solidFill>
                  <a:schemeClr val="bg1"/>
                </a:solidFill>
              </a:rPr>
              <a:t>солнцу, там - лето.</a:t>
            </a:r>
          </a:p>
          <a:p>
            <a:pPr>
              <a:buNone/>
            </a:pPr>
            <a:r>
              <a:rPr lang="ru-RU" dirty="0" smtClean="0">
                <a:solidFill>
                  <a:schemeClr val="bg1"/>
                </a:solidFill>
              </a:rPr>
              <a:t>4)Земля вращается вокруг оси и вокруг</a:t>
            </a:r>
          </a:p>
          <a:p>
            <a:pPr>
              <a:buNone/>
            </a:pPr>
            <a:r>
              <a:rPr lang="ru-RU" dirty="0" smtClean="0">
                <a:solidFill>
                  <a:schemeClr val="bg1"/>
                </a:solidFill>
              </a:rPr>
              <a:t>Солнца.</a:t>
            </a:r>
          </a:p>
          <a:p>
            <a:endParaRPr lang="ru-RU" dirty="0"/>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childTnLst>
                                    <p:set>
                                      <p:cBhvr override="childStyle">
                                        <p:cTn id="6" dur="indefinite"/>
                                        <p:tgtEl>
                                          <p:spTgt spid="3">
                                            <p:txEl>
                                              <p:pRg st="3" end="3"/>
                                            </p:txEl>
                                          </p:spTgt>
                                        </p:tgtEl>
                                        <p:attrNameLst>
                                          <p:attrName>style.fontStyle</p:attrName>
                                        </p:attrNameLst>
                                      </p:cBhvr>
                                      <p:to>
                                        <p:strVal val="normal"/>
                                      </p:to>
                                    </p:set>
                                    <p:set>
                                      <p:cBhvr override="childStyle">
                                        <p:cTn id="7" dur="indefinite"/>
                                        <p:tgtEl>
                                          <p:spTgt spid="3">
                                            <p:txEl>
                                              <p:pRg st="3" end="3"/>
                                            </p:txEl>
                                          </p:spTgt>
                                        </p:tgtEl>
                                        <p:attrNameLst>
                                          <p:attrName>style.fontWeight</p:attrName>
                                        </p:attrNameLst>
                                      </p:cBhvr>
                                      <p:to>
                                        <p:strVal val="bold"/>
                                      </p:to>
                                    </p:set>
                                    <p:set>
                                      <p:cBhvr override="childStyle">
                                        <p:cTn id="8" dur="indefinite"/>
                                        <p:tgtEl>
                                          <p:spTgt spid="3">
                                            <p:txEl>
                                              <p:pRg st="3" end="3"/>
                                            </p:txEl>
                                          </p:spTgt>
                                        </p:tgtEl>
                                        <p:attrNameLst>
                                          <p:attrName>style.textDecorationUnderline</p:attrName>
                                        </p:attrNameLst>
                                      </p:cBhvr>
                                      <p:to>
                                        <p:strVal val="false"/>
                                      </p:to>
                                    </p:set>
                                  </p:childTnLst>
                                </p:cTn>
                              </p:par>
                            </p:childTnLst>
                          </p:cTn>
                        </p:par>
                      </p:childTnLst>
                    </p:cTn>
                  </p:par>
                  <p:par>
                    <p:cTn id="9" fill="hold">
                      <p:stCondLst>
                        <p:cond delay="indefinite"/>
                      </p:stCondLst>
                      <p:childTnLst>
                        <p:par>
                          <p:cTn id="10" fill="hold">
                            <p:stCondLst>
                              <p:cond delay="0"/>
                            </p:stCondLst>
                            <p:childTnLst>
                              <p:par>
                                <p:cTn id="11" presetID="5" presetClass="emph" presetSubtype="1" nodeType="clickEffect">
                                  <p:stCondLst>
                                    <p:cond delay="0"/>
                                  </p:stCondLst>
                                  <p:childTnLst>
                                    <p:set>
                                      <p:cBhvr override="childStyle">
                                        <p:cTn id="12" dur="indefinite"/>
                                        <p:tgtEl>
                                          <p:spTgt spid="3">
                                            <p:txEl>
                                              <p:pRg st="7" end="7"/>
                                            </p:txEl>
                                          </p:spTgt>
                                        </p:tgtEl>
                                        <p:attrNameLst>
                                          <p:attrName>style.fontStyle</p:attrName>
                                        </p:attrNameLst>
                                      </p:cBhvr>
                                      <p:to>
                                        <p:strVal val="normal"/>
                                      </p:to>
                                    </p:set>
                                    <p:set>
                                      <p:cBhvr override="childStyle">
                                        <p:cTn id="13" dur="indefinite"/>
                                        <p:tgtEl>
                                          <p:spTgt spid="3">
                                            <p:txEl>
                                              <p:pRg st="7" end="7"/>
                                            </p:txEl>
                                          </p:spTgt>
                                        </p:tgtEl>
                                        <p:attrNameLst>
                                          <p:attrName>style.fontWeight</p:attrName>
                                        </p:attrNameLst>
                                      </p:cBhvr>
                                      <p:to>
                                        <p:strVal val="bold"/>
                                      </p:to>
                                    </p:set>
                                    <p:set>
                                      <p:cBhvr override="childStyle">
                                        <p:cTn id="14" dur="indefinite"/>
                                        <p:tgtEl>
                                          <p:spTgt spid="3">
                                            <p:txEl>
                                              <p:pRg st="7" end="7"/>
                                            </p:txEl>
                                          </p:spTgt>
                                        </p:tgtEl>
                                        <p:attrNameLst>
                                          <p:attrName>style.textDecorationUnderline</p:attrName>
                                        </p:attrNameLst>
                                      </p:cBhvr>
                                      <p:to>
                                        <p:strVal val="false"/>
                                      </p:to>
                                    </p:set>
                                  </p:childTnLst>
                                </p:cTn>
                              </p:par>
                            </p:childTnLst>
                          </p:cTn>
                        </p:par>
                      </p:childTnLst>
                    </p:cTn>
                  </p:par>
                  <p:par>
                    <p:cTn id="15" fill="hold">
                      <p:stCondLst>
                        <p:cond delay="indefinite"/>
                      </p:stCondLst>
                      <p:childTnLst>
                        <p:par>
                          <p:cTn id="16" fill="hold">
                            <p:stCondLst>
                              <p:cond delay="0"/>
                            </p:stCondLst>
                            <p:childTnLst>
                              <p:par>
                                <p:cTn id="17" presetID="5" presetClass="emph" presetSubtype="1" nodeType="clickEffect">
                                  <p:stCondLst>
                                    <p:cond delay="0"/>
                                  </p:stCondLst>
                                  <p:childTnLst>
                                    <p:set>
                                      <p:cBhvr override="childStyle">
                                        <p:cTn id="18" dur="indefinite"/>
                                        <p:tgtEl>
                                          <p:spTgt spid="3">
                                            <p:txEl>
                                              <p:pRg st="12" end="12"/>
                                            </p:txEl>
                                          </p:spTgt>
                                        </p:tgtEl>
                                        <p:attrNameLst>
                                          <p:attrName>style.fontStyle</p:attrName>
                                        </p:attrNameLst>
                                      </p:cBhvr>
                                      <p:to>
                                        <p:strVal val="normal"/>
                                      </p:to>
                                    </p:set>
                                    <p:set>
                                      <p:cBhvr override="childStyle">
                                        <p:cTn id="19" dur="indefinite"/>
                                        <p:tgtEl>
                                          <p:spTgt spid="3">
                                            <p:txEl>
                                              <p:pRg st="12" end="12"/>
                                            </p:txEl>
                                          </p:spTgt>
                                        </p:tgtEl>
                                        <p:attrNameLst>
                                          <p:attrName>style.fontWeight</p:attrName>
                                        </p:attrNameLst>
                                      </p:cBhvr>
                                      <p:to>
                                        <p:strVal val="bold"/>
                                      </p:to>
                                    </p:set>
                                    <p:set>
                                      <p:cBhvr override="childStyle">
                                        <p:cTn id="20" dur="indefinite"/>
                                        <p:tgtEl>
                                          <p:spTgt spid="3">
                                            <p:txEl>
                                              <p:pRg st="12" end="12"/>
                                            </p:txEl>
                                          </p:spTgt>
                                        </p:tgtEl>
                                        <p:attrNameLst>
                                          <p:attrName>style.textDecorationUnderline</p:attrName>
                                        </p:attrNameLst>
                                      </p:cBhvr>
                                      <p:to>
                                        <p:strVal val="false"/>
                                      </p:to>
                                    </p:set>
                                  </p:childTnLst>
                                </p:cTn>
                              </p:par>
                            </p:childTnLst>
                          </p:cTn>
                        </p:par>
                      </p:childTnLst>
                    </p:cTn>
                  </p:par>
                  <p:par>
                    <p:cTn id="21" fill="hold">
                      <p:stCondLst>
                        <p:cond delay="indefinite"/>
                      </p:stCondLst>
                      <p:childTnLst>
                        <p:par>
                          <p:cTn id="22" fill="hold">
                            <p:stCondLst>
                              <p:cond delay="0"/>
                            </p:stCondLst>
                            <p:childTnLst>
                              <p:par>
                                <p:cTn id="23" presetID="5" presetClass="emph" presetSubtype="1" nodeType="clickEffect">
                                  <p:stCondLst>
                                    <p:cond delay="0"/>
                                  </p:stCondLst>
                                  <p:childTnLst>
                                    <p:set>
                                      <p:cBhvr override="childStyle">
                                        <p:cTn id="24" dur="indefinite"/>
                                        <p:tgtEl>
                                          <p:spTgt spid="3">
                                            <p:txEl>
                                              <p:pRg st="20" end="20"/>
                                            </p:txEl>
                                          </p:spTgt>
                                        </p:tgtEl>
                                        <p:attrNameLst>
                                          <p:attrName>style.fontStyle</p:attrName>
                                        </p:attrNameLst>
                                      </p:cBhvr>
                                      <p:to>
                                        <p:strVal val="normal"/>
                                      </p:to>
                                    </p:set>
                                    <p:set>
                                      <p:cBhvr override="childStyle">
                                        <p:cTn id="25" dur="indefinite"/>
                                        <p:tgtEl>
                                          <p:spTgt spid="3">
                                            <p:txEl>
                                              <p:pRg st="20" end="20"/>
                                            </p:txEl>
                                          </p:spTgt>
                                        </p:tgtEl>
                                        <p:attrNameLst>
                                          <p:attrName>style.fontWeight</p:attrName>
                                        </p:attrNameLst>
                                      </p:cBhvr>
                                      <p:to>
                                        <p:strVal val="bold"/>
                                      </p:to>
                                    </p:set>
                                    <p:set>
                                      <p:cBhvr override="childStyle">
                                        <p:cTn id="26" dur="indefinite"/>
                                        <p:tgtEl>
                                          <p:spTgt spid="3">
                                            <p:txEl>
                                              <p:pRg st="20" end="20"/>
                                            </p:txEl>
                                          </p:spTgt>
                                        </p:tgtEl>
                                        <p:attrNameLst>
                                          <p:attrName>style.textDecorationUnderline</p:attrName>
                                        </p:attrNameLst>
                                      </p:cBhvr>
                                      <p:to>
                                        <p:strVal val="false"/>
                                      </p:to>
                                    </p:set>
                                  </p:childTnLst>
                                </p:cTn>
                              </p:par>
                            </p:childTnLst>
                          </p:cTn>
                        </p:par>
                      </p:childTnLst>
                    </p:cTn>
                  </p:par>
                  <p:par>
                    <p:cTn id="27" fill="hold">
                      <p:stCondLst>
                        <p:cond delay="indefinite"/>
                      </p:stCondLst>
                      <p:childTnLst>
                        <p:par>
                          <p:cTn id="28" fill="hold">
                            <p:stCondLst>
                              <p:cond delay="0"/>
                            </p:stCondLst>
                            <p:childTnLst>
                              <p:par>
                                <p:cTn id="29" presetID="5" presetClass="emph" presetSubtype="1" nodeType="clickEffect">
                                  <p:stCondLst>
                                    <p:cond delay="0"/>
                                  </p:stCondLst>
                                  <p:childTnLst>
                                    <p:set>
                                      <p:cBhvr override="childStyle">
                                        <p:cTn id="30" dur="indefinite"/>
                                        <p:tgtEl>
                                          <p:spTgt spid="7">
                                            <p:txEl>
                                              <p:pRg st="4" end="4"/>
                                            </p:txEl>
                                          </p:spTgt>
                                        </p:tgtEl>
                                        <p:attrNameLst>
                                          <p:attrName>style.fontStyle</p:attrName>
                                        </p:attrNameLst>
                                      </p:cBhvr>
                                      <p:to>
                                        <p:strVal val="normal"/>
                                      </p:to>
                                    </p:set>
                                    <p:set>
                                      <p:cBhvr override="childStyle">
                                        <p:cTn id="31" dur="indefinite"/>
                                        <p:tgtEl>
                                          <p:spTgt spid="7">
                                            <p:txEl>
                                              <p:pRg st="4" end="4"/>
                                            </p:txEl>
                                          </p:spTgt>
                                        </p:tgtEl>
                                        <p:attrNameLst>
                                          <p:attrName>style.fontWeight</p:attrName>
                                        </p:attrNameLst>
                                      </p:cBhvr>
                                      <p:to>
                                        <p:strVal val="bold"/>
                                      </p:to>
                                    </p:set>
                                    <p:set>
                                      <p:cBhvr override="childStyle">
                                        <p:cTn id="32" dur="indefinite"/>
                                        <p:tgtEl>
                                          <p:spTgt spid="7">
                                            <p:txEl>
                                              <p:pRg st="4" end="4"/>
                                            </p:txEl>
                                          </p:spTgt>
                                        </p:tgtEl>
                                        <p:attrNameLst>
                                          <p:attrName>style.textDecorationUnderline</p:attrName>
                                        </p:attrNameLst>
                                      </p:cBhvr>
                                      <p:to>
                                        <p:strVal val="false"/>
                                      </p:to>
                                    </p:set>
                                  </p:childTnLst>
                                </p:cTn>
                              </p:par>
                            </p:childTnLst>
                          </p:cTn>
                        </p:par>
                      </p:childTnLst>
                    </p:cTn>
                  </p:par>
                  <p:par>
                    <p:cTn id="33" fill="hold">
                      <p:stCondLst>
                        <p:cond delay="indefinite"/>
                      </p:stCondLst>
                      <p:childTnLst>
                        <p:par>
                          <p:cTn id="34" fill="hold">
                            <p:stCondLst>
                              <p:cond delay="0"/>
                            </p:stCondLst>
                            <p:childTnLst>
                              <p:par>
                                <p:cTn id="35" presetID="5" presetClass="emph" presetSubtype="1" nodeType="clickEffect">
                                  <p:stCondLst>
                                    <p:cond delay="0"/>
                                  </p:stCondLst>
                                  <p:childTnLst>
                                    <p:set>
                                      <p:cBhvr override="childStyle">
                                        <p:cTn id="36" dur="indefinite"/>
                                        <p:tgtEl>
                                          <p:spTgt spid="7">
                                            <p:txEl>
                                              <p:pRg st="9" end="9"/>
                                            </p:txEl>
                                          </p:spTgt>
                                        </p:tgtEl>
                                        <p:attrNameLst>
                                          <p:attrName>style.fontStyle</p:attrName>
                                        </p:attrNameLst>
                                      </p:cBhvr>
                                      <p:to>
                                        <p:strVal val="normal"/>
                                      </p:to>
                                    </p:set>
                                    <p:set>
                                      <p:cBhvr override="childStyle">
                                        <p:cTn id="37" dur="indefinite"/>
                                        <p:tgtEl>
                                          <p:spTgt spid="7">
                                            <p:txEl>
                                              <p:pRg st="9" end="9"/>
                                            </p:txEl>
                                          </p:spTgt>
                                        </p:tgtEl>
                                        <p:attrNameLst>
                                          <p:attrName>style.fontWeight</p:attrName>
                                        </p:attrNameLst>
                                      </p:cBhvr>
                                      <p:to>
                                        <p:strVal val="bold"/>
                                      </p:to>
                                    </p:set>
                                    <p:set>
                                      <p:cBhvr override="childStyle">
                                        <p:cTn id="38" dur="indefinite"/>
                                        <p:tgtEl>
                                          <p:spTgt spid="7">
                                            <p:txEl>
                                              <p:pRg st="9" end="9"/>
                                            </p:txEl>
                                          </p:spTgt>
                                        </p:tgtEl>
                                        <p:attrNameLst>
                                          <p:attrName>style.textDecorationUnderline</p:attrName>
                                        </p:attrNameLst>
                                      </p:cBhvr>
                                      <p:to>
                                        <p:strVal val="false"/>
                                      </p:to>
                                    </p:set>
                                  </p:childTnLst>
                                </p:cTn>
                              </p:par>
                            </p:childTnLst>
                          </p:cTn>
                        </p:par>
                      </p:childTnLst>
                    </p:cTn>
                  </p:par>
                  <p:par>
                    <p:cTn id="39" fill="hold">
                      <p:stCondLst>
                        <p:cond delay="indefinite"/>
                      </p:stCondLst>
                      <p:childTnLst>
                        <p:par>
                          <p:cTn id="40" fill="hold">
                            <p:stCondLst>
                              <p:cond delay="0"/>
                            </p:stCondLst>
                            <p:childTnLst>
                              <p:par>
                                <p:cTn id="41" presetID="5" presetClass="emph" presetSubtype="1" nodeType="clickEffect">
                                  <p:stCondLst>
                                    <p:cond delay="0"/>
                                  </p:stCondLst>
                                  <p:childTnLst>
                                    <p:set>
                                      <p:cBhvr override="childStyle">
                                        <p:cTn id="42" dur="indefinite"/>
                                        <p:tgtEl>
                                          <p:spTgt spid="7">
                                            <p:txEl>
                                              <p:pRg st="16" end="16"/>
                                            </p:txEl>
                                          </p:spTgt>
                                        </p:tgtEl>
                                        <p:attrNameLst>
                                          <p:attrName>style.fontStyle</p:attrName>
                                        </p:attrNameLst>
                                      </p:cBhvr>
                                      <p:to>
                                        <p:strVal val="normal"/>
                                      </p:to>
                                    </p:set>
                                    <p:set>
                                      <p:cBhvr override="childStyle">
                                        <p:cTn id="43" dur="indefinite"/>
                                        <p:tgtEl>
                                          <p:spTgt spid="7">
                                            <p:txEl>
                                              <p:pRg st="16" end="16"/>
                                            </p:txEl>
                                          </p:spTgt>
                                        </p:tgtEl>
                                        <p:attrNameLst>
                                          <p:attrName>style.fontWeight</p:attrName>
                                        </p:attrNameLst>
                                      </p:cBhvr>
                                      <p:to>
                                        <p:strVal val="bold"/>
                                      </p:to>
                                    </p:set>
                                    <p:set>
                                      <p:cBhvr override="childStyle">
                                        <p:cTn id="44" dur="indefinite"/>
                                        <p:tgtEl>
                                          <p:spTgt spid="7">
                                            <p:txEl>
                                              <p:pRg st="16" end="16"/>
                                            </p:txEl>
                                          </p:spTgt>
                                        </p:tgtEl>
                                        <p:attrNameLst>
                                          <p:attrName>style.textDecorationUnderline</p:attrName>
                                        </p:attrNameLst>
                                      </p:cBhvr>
                                      <p:to>
                                        <p:strVal val="false"/>
                                      </p:to>
                                    </p:set>
                                  </p:childTnLst>
                                </p:cTn>
                              </p:par>
                              <p:par>
                                <p:cTn id="45" presetID="5" presetClass="emph" presetSubtype="1" nodeType="withEffect">
                                  <p:stCondLst>
                                    <p:cond delay="0"/>
                                  </p:stCondLst>
                                  <p:childTnLst>
                                    <p:set>
                                      <p:cBhvr override="childStyle">
                                        <p:cTn id="46" dur="indefinite"/>
                                        <p:tgtEl>
                                          <p:spTgt spid="7">
                                            <p:txEl>
                                              <p:pRg st="17" end="17"/>
                                            </p:txEl>
                                          </p:spTgt>
                                        </p:tgtEl>
                                        <p:attrNameLst>
                                          <p:attrName>style.fontStyle</p:attrName>
                                        </p:attrNameLst>
                                      </p:cBhvr>
                                      <p:to>
                                        <p:strVal val="normal"/>
                                      </p:to>
                                    </p:set>
                                    <p:set>
                                      <p:cBhvr override="childStyle">
                                        <p:cTn id="47" dur="indefinite"/>
                                        <p:tgtEl>
                                          <p:spTgt spid="7">
                                            <p:txEl>
                                              <p:pRg st="17" end="17"/>
                                            </p:txEl>
                                          </p:spTgt>
                                        </p:tgtEl>
                                        <p:attrNameLst>
                                          <p:attrName>style.fontWeight</p:attrName>
                                        </p:attrNameLst>
                                      </p:cBhvr>
                                      <p:to>
                                        <p:strVal val="bold"/>
                                      </p:to>
                                    </p:set>
                                    <p:set>
                                      <p:cBhvr override="childStyle">
                                        <p:cTn id="48" dur="indefinite"/>
                                        <p:tgtEl>
                                          <p:spTgt spid="7">
                                            <p:txEl>
                                              <p:pRg st="17" end="17"/>
                                            </p:txEl>
                                          </p:spTgt>
                                        </p:tgtEl>
                                        <p:attrNameLst>
                                          <p:attrName>style.textDecorationUnderline</p:attrName>
                                        </p:attrNameLst>
                                      </p:cBhvr>
                                      <p:to>
                                        <p:strVal val="false"/>
                                      </p:to>
                                    </p:set>
                                  </p:childTnLst>
                                </p:cTn>
                              </p:par>
                            </p:childTnLst>
                          </p:cTn>
                        </p:par>
                      </p:childTnLst>
                    </p:cTn>
                  </p:par>
                  <p:par>
                    <p:cTn id="49" fill="hold">
                      <p:stCondLst>
                        <p:cond delay="indefinite"/>
                      </p:stCondLst>
                      <p:childTnLst>
                        <p:par>
                          <p:cTn id="50" fill="hold">
                            <p:stCondLst>
                              <p:cond delay="0"/>
                            </p:stCondLst>
                            <p:childTnLst>
                              <p:par>
                                <p:cTn id="51" presetID="5" presetClass="emph" presetSubtype="1" nodeType="clickEffect">
                                  <p:stCondLst>
                                    <p:cond delay="0"/>
                                  </p:stCondLst>
                                  <p:childTnLst>
                                    <p:set>
                                      <p:cBhvr override="childStyle">
                                        <p:cTn id="52" dur="indefinite"/>
                                        <p:tgtEl>
                                          <p:spTgt spid="7">
                                            <p:txEl>
                                              <p:pRg st="18" end="18"/>
                                            </p:txEl>
                                          </p:spTgt>
                                        </p:tgtEl>
                                        <p:attrNameLst>
                                          <p:attrName>style.fontStyle</p:attrName>
                                        </p:attrNameLst>
                                      </p:cBhvr>
                                      <p:to>
                                        <p:strVal val="normal"/>
                                      </p:to>
                                    </p:set>
                                    <p:set>
                                      <p:cBhvr override="childStyle">
                                        <p:cTn id="53" dur="indefinite"/>
                                        <p:tgtEl>
                                          <p:spTgt spid="7">
                                            <p:txEl>
                                              <p:pRg st="18" end="18"/>
                                            </p:txEl>
                                          </p:spTgt>
                                        </p:tgtEl>
                                        <p:attrNameLst>
                                          <p:attrName>style.fontWeight</p:attrName>
                                        </p:attrNameLst>
                                      </p:cBhvr>
                                      <p:to>
                                        <p:strVal val="bold"/>
                                      </p:to>
                                    </p:set>
                                    <p:set>
                                      <p:cBhvr override="childStyle">
                                        <p:cTn id="54" dur="indefinite"/>
                                        <p:tgtEl>
                                          <p:spTgt spid="7">
                                            <p:txEl>
                                              <p:pRg st="18" end="18"/>
                                            </p:txEl>
                                          </p:spTgt>
                                        </p:tgtEl>
                                        <p:attrNameLst>
                                          <p:attrName>style.textDecorationUnderline</p:attrName>
                                        </p:attrNameLst>
                                      </p:cBhvr>
                                      <p:to>
                                        <p:strVal val="false"/>
                                      </p:to>
                                    </p:set>
                                  </p:childTnLst>
                                </p:cTn>
                              </p:par>
                              <p:par>
                                <p:cTn id="55" presetID="5" presetClass="emph" presetSubtype="1" nodeType="withEffect">
                                  <p:stCondLst>
                                    <p:cond delay="0"/>
                                  </p:stCondLst>
                                  <p:childTnLst>
                                    <p:set>
                                      <p:cBhvr override="childStyle">
                                        <p:cTn id="56" dur="indefinite"/>
                                        <p:tgtEl>
                                          <p:spTgt spid="7">
                                            <p:txEl>
                                              <p:pRg st="19" end="19"/>
                                            </p:txEl>
                                          </p:spTgt>
                                        </p:tgtEl>
                                        <p:attrNameLst>
                                          <p:attrName>style.fontStyle</p:attrName>
                                        </p:attrNameLst>
                                      </p:cBhvr>
                                      <p:to>
                                        <p:strVal val="normal"/>
                                      </p:to>
                                    </p:set>
                                    <p:set>
                                      <p:cBhvr override="childStyle">
                                        <p:cTn id="57" dur="indefinite"/>
                                        <p:tgtEl>
                                          <p:spTgt spid="7">
                                            <p:txEl>
                                              <p:pRg st="19" end="19"/>
                                            </p:txEl>
                                          </p:spTgt>
                                        </p:tgtEl>
                                        <p:attrNameLst>
                                          <p:attrName>style.fontWeight</p:attrName>
                                        </p:attrNameLst>
                                      </p:cBhvr>
                                      <p:to>
                                        <p:strVal val="bold"/>
                                      </p:to>
                                    </p:set>
                                    <p:set>
                                      <p:cBhvr override="childStyle">
                                        <p:cTn id="58" dur="indefinite"/>
                                        <p:tgtEl>
                                          <p:spTgt spid="7">
                                            <p:txEl>
                                              <p:pRg st="19" end="19"/>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6" descr="http://s41.radikal.ru/i093/1106/d1/6f42c252f145.gif"/>
          <p:cNvPicPr>
            <a:picLocks noChangeAspect="1" noChangeArrowheads="1" noCrop="1"/>
          </p:cNvPicPr>
          <p:nvPr/>
        </p:nvPicPr>
        <p:blipFill>
          <a:blip r:embed="rId2" cstate="print"/>
          <a:srcRect/>
          <a:stretch>
            <a:fillRect/>
          </a:stretch>
        </p:blipFill>
        <p:spPr bwMode="auto">
          <a:xfrm>
            <a:off x="5410200" y="381000"/>
            <a:ext cx="1905000" cy="1828800"/>
          </a:xfrm>
          <a:prstGeom prst="rect">
            <a:avLst/>
          </a:prstGeom>
          <a:noFill/>
        </p:spPr>
      </p:pic>
      <p:pic>
        <p:nvPicPr>
          <p:cNvPr id="30722" name="Picture 2" descr="http://fiziks.org.ua/wp-content/uploads/2008/03/8a1048541cad.jpg"/>
          <p:cNvPicPr>
            <a:picLocks noChangeAspect="1" noChangeArrowheads="1"/>
          </p:cNvPicPr>
          <p:nvPr/>
        </p:nvPicPr>
        <p:blipFill>
          <a:blip r:embed="rId3" cstate="print"/>
          <a:srcRect/>
          <a:stretch>
            <a:fillRect/>
          </a:stretch>
        </p:blipFill>
        <p:spPr bwMode="auto">
          <a:xfrm>
            <a:off x="21771" y="1600200"/>
            <a:ext cx="9144000" cy="5246914"/>
          </a:xfrm>
          <a:prstGeom prst="rect">
            <a:avLst/>
          </a:prstGeom>
          <a:noFill/>
        </p:spPr>
      </p:pic>
      <p:pic>
        <p:nvPicPr>
          <p:cNvPr id="5" name="Picture 6" descr="http://s41.radikal.ru/i093/1106/d1/6f42c252f145.gif"/>
          <p:cNvPicPr>
            <a:picLocks noChangeAspect="1" noChangeArrowheads="1" noCrop="1"/>
          </p:cNvPicPr>
          <p:nvPr/>
        </p:nvPicPr>
        <p:blipFill>
          <a:blip r:embed="rId2" cstate="print"/>
          <a:srcRect/>
          <a:stretch>
            <a:fillRect/>
          </a:stretch>
        </p:blipFill>
        <p:spPr bwMode="auto">
          <a:xfrm>
            <a:off x="0" y="0"/>
            <a:ext cx="1905000" cy="1828800"/>
          </a:xfrm>
          <a:prstGeom prst="rect">
            <a:avLst/>
          </a:prstGeom>
          <a:noFill/>
        </p:spPr>
      </p:pic>
      <p:pic>
        <p:nvPicPr>
          <p:cNvPr id="6" name="Picture 6" descr="http://s41.radikal.ru/i093/1106/d1/6f42c252f145.gif"/>
          <p:cNvPicPr>
            <a:picLocks noChangeAspect="1" noChangeArrowheads="1" noCrop="1"/>
          </p:cNvPicPr>
          <p:nvPr/>
        </p:nvPicPr>
        <p:blipFill>
          <a:blip r:embed="rId2" cstate="print"/>
          <a:srcRect/>
          <a:stretch>
            <a:fillRect/>
          </a:stretch>
        </p:blipFill>
        <p:spPr bwMode="auto">
          <a:xfrm>
            <a:off x="2743200" y="0"/>
            <a:ext cx="1905000" cy="1371600"/>
          </a:xfrm>
          <a:prstGeom prst="rect">
            <a:avLst/>
          </a:prstGeom>
          <a:noFill/>
        </p:spPr>
      </p:pic>
      <p:pic>
        <p:nvPicPr>
          <p:cNvPr id="7" name="Picture 6" descr="http://s41.radikal.ru/i093/1106/d1/6f42c252f145.gif"/>
          <p:cNvPicPr>
            <a:picLocks noChangeAspect="1" noChangeArrowheads="1" noCrop="1"/>
          </p:cNvPicPr>
          <p:nvPr/>
        </p:nvPicPr>
        <p:blipFill>
          <a:blip r:embed="rId2" cstate="print"/>
          <a:srcRect/>
          <a:stretch>
            <a:fillRect/>
          </a:stretch>
        </p:blipFill>
        <p:spPr bwMode="auto">
          <a:xfrm>
            <a:off x="7543800" y="0"/>
            <a:ext cx="1600200" cy="1536192"/>
          </a:xfrm>
          <a:prstGeom prst="rect">
            <a:avLst/>
          </a:prstGeom>
          <a:noFill/>
        </p:spPr>
      </p:pic>
      <p:sp>
        <p:nvSpPr>
          <p:cNvPr id="2" name="Місце для нижнього колонтитула 1"/>
          <p:cNvSpPr>
            <a:spLocks noGrp="1"/>
          </p:cNvSpPr>
          <p:nvPr>
            <p:ph type="ftr" sz="quarter" idx="11"/>
          </p:nvPr>
        </p:nvSpPr>
        <p:spPr/>
        <p:txBody>
          <a:bodyPr/>
          <a:lstStyle/>
          <a:p>
            <a:r>
              <a:rPr lang="en-US" smtClean="0"/>
              <a:t>www.sliderpoint.org</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2" descr="http://s41.radikal.ru/i093/1106/d1/6f42c252f145.gif"/>
          <p:cNvPicPr>
            <a:picLocks noChangeAspect="1" noChangeArrowheads="1" noCrop="1"/>
          </p:cNvPicPr>
          <p:nvPr/>
        </p:nvPicPr>
        <p:blipFill>
          <a:blip r:embed="rId3" cstate="print"/>
          <a:srcRect/>
          <a:stretch>
            <a:fillRect/>
          </a:stretch>
        </p:blipFill>
        <p:spPr bwMode="auto">
          <a:xfrm>
            <a:off x="-304800" y="3505200"/>
            <a:ext cx="1447800" cy="1447800"/>
          </a:xfrm>
          <a:prstGeom prst="rect">
            <a:avLst/>
          </a:prstGeom>
          <a:noFill/>
        </p:spPr>
      </p:pic>
      <p:pic>
        <p:nvPicPr>
          <p:cNvPr id="34818" name="Picture 2" descr="http://s41.radikal.ru/i093/1106/d1/6f42c252f145.gif"/>
          <p:cNvPicPr>
            <a:picLocks noChangeAspect="1" noChangeArrowheads="1" noCrop="1"/>
          </p:cNvPicPr>
          <p:nvPr/>
        </p:nvPicPr>
        <p:blipFill>
          <a:blip r:embed="rId3" cstate="print"/>
          <a:srcRect/>
          <a:stretch>
            <a:fillRect/>
          </a:stretch>
        </p:blipFill>
        <p:spPr bwMode="auto">
          <a:xfrm>
            <a:off x="-304800" y="1676400"/>
            <a:ext cx="1447800" cy="1447800"/>
          </a:xfrm>
          <a:prstGeom prst="rect">
            <a:avLst/>
          </a:prstGeom>
          <a:noFill/>
        </p:spPr>
      </p:pic>
      <p:sp>
        <p:nvSpPr>
          <p:cNvPr id="2" name="Заголовок 1"/>
          <p:cNvSpPr>
            <a:spLocks noGrp="1"/>
          </p:cNvSpPr>
          <p:nvPr>
            <p:ph type="title"/>
          </p:nvPr>
        </p:nvSpPr>
        <p:spPr>
          <a:xfrm>
            <a:off x="304800" y="228600"/>
            <a:ext cx="8382000" cy="1197864"/>
          </a:xfrm>
        </p:spPr>
        <p:txBody>
          <a:bodyPr/>
          <a:lstStyle/>
          <a:p>
            <a:pPr algn="ctr"/>
            <a:r>
              <a:rPr lang="ru-RU" sz="5000" dirty="0" smtClean="0">
                <a:solidFill>
                  <a:srgbClr val="FFFF00"/>
                </a:solidFill>
                <a:latin typeface="Times New Roman" pitchFamily="18" charset="0"/>
                <a:cs typeface="Times New Roman" pitchFamily="18" charset="0"/>
              </a:rPr>
              <a:t>Правила наблюдения за звездным небом.</a:t>
            </a:r>
            <a:endParaRPr lang="ru-RU" sz="5000" dirty="0">
              <a:solidFill>
                <a:srgbClr val="FFFF00"/>
              </a:solidFill>
              <a:latin typeface="Times New Roman" pitchFamily="18" charset="0"/>
              <a:cs typeface="Times New Roman" pitchFamily="18" charset="0"/>
            </a:endParaRPr>
          </a:p>
        </p:txBody>
      </p:sp>
      <p:sp>
        <p:nvSpPr>
          <p:cNvPr id="3" name="Содержимое 2"/>
          <p:cNvSpPr>
            <a:spLocks noGrp="1"/>
          </p:cNvSpPr>
          <p:nvPr>
            <p:ph idx="1"/>
          </p:nvPr>
        </p:nvSpPr>
        <p:spPr>
          <a:xfrm>
            <a:off x="0" y="1905000"/>
            <a:ext cx="9144000" cy="4953000"/>
          </a:xfrm>
        </p:spPr>
        <p:txBody>
          <a:bodyPr>
            <a:normAutofit/>
          </a:bodyPr>
          <a:lstStyle/>
          <a:p>
            <a:pPr>
              <a:buNone/>
            </a:pPr>
            <a:r>
              <a:rPr lang="ru-RU" sz="3600" dirty="0" smtClean="0"/>
              <a:t>		Наблюдать за звездами нужно вместе со</a:t>
            </a:r>
          </a:p>
          <a:p>
            <a:pPr>
              <a:buNone/>
            </a:pPr>
            <a:r>
              <a:rPr lang="ru-RU" sz="3600" dirty="0" smtClean="0"/>
              <a:t>Взрослыми.</a:t>
            </a:r>
          </a:p>
          <a:p>
            <a:pPr>
              <a:buNone/>
            </a:pPr>
            <a:endParaRPr lang="ru-RU" sz="3600" dirty="0" smtClean="0"/>
          </a:p>
          <a:p>
            <a:pPr>
              <a:buNone/>
            </a:pPr>
            <a:r>
              <a:rPr lang="ru-RU" sz="3600" dirty="0" smtClean="0"/>
              <a:t>		Наблюдения нужно проводить в те</a:t>
            </a:r>
          </a:p>
          <a:p>
            <a:pPr>
              <a:buNone/>
            </a:pPr>
            <a:r>
              <a:rPr lang="ru-RU" sz="3600" dirty="0" smtClean="0"/>
              <a:t>вечера, когда небо не затянуто облаками и</a:t>
            </a:r>
          </a:p>
          <a:p>
            <a:pPr>
              <a:buNone/>
            </a:pPr>
            <a:r>
              <a:rPr lang="ru-RU" sz="3600" dirty="0" smtClean="0"/>
              <a:t>Звёзды хорошо видны.</a:t>
            </a:r>
          </a:p>
        </p:txBody>
      </p:sp>
      <p:sp>
        <p:nvSpPr>
          <p:cNvPr id="4" name="Місце для нижнього колонтитула 3"/>
          <p:cNvSpPr>
            <a:spLocks noGrp="1"/>
          </p:cNvSpPr>
          <p:nvPr>
            <p:ph type="ftr" sz="quarter" idx="11"/>
          </p:nvPr>
        </p:nvSpPr>
        <p:spPr/>
        <p:txBody>
          <a:bodyPr/>
          <a:lstStyle/>
          <a:p>
            <a:r>
              <a:rPr lang="en-US" smtClean="0"/>
              <a:t>www.sliderpoint.org</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2" descr="http://s41.radikal.ru/i093/1106/d1/6f42c252f145.gif"/>
          <p:cNvPicPr>
            <a:picLocks noChangeAspect="1" noChangeArrowheads="1" noCrop="1"/>
          </p:cNvPicPr>
          <p:nvPr/>
        </p:nvPicPr>
        <p:blipFill>
          <a:blip r:embed="rId3" cstate="print"/>
          <a:srcRect/>
          <a:stretch>
            <a:fillRect/>
          </a:stretch>
        </p:blipFill>
        <p:spPr bwMode="auto">
          <a:xfrm>
            <a:off x="152400" y="2133600"/>
            <a:ext cx="1447800" cy="1447800"/>
          </a:xfrm>
          <a:prstGeom prst="rect">
            <a:avLst/>
          </a:prstGeom>
          <a:noFill/>
        </p:spPr>
      </p:pic>
      <p:pic>
        <p:nvPicPr>
          <p:cNvPr id="4" name="Picture 2" descr="http://s41.radikal.ru/i093/1106/d1/6f42c252f145.gif"/>
          <p:cNvPicPr>
            <a:picLocks noChangeAspect="1" noChangeArrowheads="1" noCrop="1"/>
          </p:cNvPicPr>
          <p:nvPr/>
        </p:nvPicPr>
        <p:blipFill>
          <a:blip r:embed="rId3" cstate="print"/>
          <a:srcRect/>
          <a:stretch>
            <a:fillRect/>
          </a:stretch>
        </p:blipFill>
        <p:spPr bwMode="auto">
          <a:xfrm>
            <a:off x="0" y="533400"/>
            <a:ext cx="1524000" cy="1524000"/>
          </a:xfrm>
          <a:prstGeom prst="rect">
            <a:avLst/>
          </a:prstGeom>
          <a:noFill/>
        </p:spPr>
      </p:pic>
      <p:sp>
        <p:nvSpPr>
          <p:cNvPr id="3" name="Содержимое 2"/>
          <p:cNvSpPr>
            <a:spLocks noGrp="1"/>
          </p:cNvSpPr>
          <p:nvPr>
            <p:ph idx="1"/>
          </p:nvPr>
        </p:nvSpPr>
        <p:spPr>
          <a:xfrm>
            <a:off x="228600" y="914400"/>
            <a:ext cx="8686800" cy="5791200"/>
          </a:xfrm>
        </p:spPr>
        <p:txBody>
          <a:bodyPr/>
          <a:lstStyle/>
          <a:p>
            <a:pPr>
              <a:buNone/>
            </a:pPr>
            <a:r>
              <a:rPr lang="ru-RU" dirty="0" smtClean="0"/>
              <a:t>	</a:t>
            </a:r>
            <a:r>
              <a:rPr lang="ru-RU" sz="3200" dirty="0" smtClean="0"/>
              <a:t>	Поблизости не должно быть ярких</a:t>
            </a:r>
          </a:p>
          <a:p>
            <a:pPr>
              <a:buNone/>
            </a:pPr>
            <a:r>
              <a:rPr lang="ru-RU" sz="3200" dirty="0" smtClean="0"/>
              <a:t>фонарей, мешающих наблюдению.</a:t>
            </a:r>
          </a:p>
          <a:p>
            <a:pPr>
              <a:buNone/>
            </a:pPr>
            <a:endParaRPr lang="ru-RU" sz="3200" dirty="0" smtClean="0"/>
          </a:p>
          <a:p>
            <a:pPr>
              <a:buNone/>
            </a:pPr>
            <a:r>
              <a:rPr lang="ru-RU" sz="3200" dirty="0" smtClean="0"/>
              <a:t>		Чтобы ориентироваться в мире звёзд,</a:t>
            </a:r>
          </a:p>
          <a:p>
            <a:pPr>
              <a:buNone/>
            </a:pPr>
            <a:r>
              <a:rPr lang="ru-RU" sz="3200" dirty="0" smtClean="0"/>
              <a:t>важно различать северную и южную части</a:t>
            </a:r>
          </a:p>
          <a:p>
            <a:pPr>
              <a:buNone/>
            </a:pPr>
            <a:r>
              <a:rPr lang="ru-RU" sz="3200" dirty="0" smtClean="0"/>
              <a:t>неба. В северной части находится ковш</a:t>
            </a:r>
          </a:p>
          <a:p>
            <a:pPr>
              <a:buNone/>
            </a:pPr>
            <a:r>
              <a:rPr lang="ru-RU" sz="3200" dirty="0" smtClean="0"/>
              <a:t>Большой Медведицы. Если же встать спиной</a:t>
            </a:r>
          </a:p>
          <a:p>
            <a:pPr>
              <a:buNone/>
            </a:pPr>
            <a:r>
              <a:rPr lang="ru-RU" sz="3200" dirty="0" smtClean="0"/>
              <a:t>к ковшу, перед вами будет южная часть неба.</a:t>
            </a:r>
          </a:p>
          <a:p>
            <a:endParaRPr lang="ru-RU" dirty="0"/>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2" descr="http://s41.radikal.ru/i093/1106/d1/6f42c252f145.gif"/>
          <p:cNvPicPr>
            <a:picLocks noChangeAspect="1" noChangeArrowheads="1" noCrop="1"/>
          </p:cNvPicPr>
          <p:nvPr/>
        </p:nvPicPr>
        <p:blipFill>
          <a:blip r:embed="rId3" cstate="print"/>
          <a:srcRect/>
          <a:stretch>
            <a:fillRect/>
          </a:stretch>
        </p:blipFill>
        <p:spPr bwMode="auto">
          <a:xfrm>
            <a:off x="-228600" y="-228600"/>
            <a:ext cx="1447800" cy="1447800"/>
          </a:xfrm>
          <a:prstGeom prst="rect">
            <a:avLst/>
          </a:prstGeom>
          <a:noFill/>
        </p:spPr>
      </p:pic>
      <p:pic>
        <p:nvPicPr>
          <p:cNvPr id="4" name="Picture 2" descr="http://s41.radikal.ru/i093/1106/d1/6f42c252f145.gif"/>
          <p:cNvPicPr>
            <a:picLocks noChangeAspect="1" noChangeArrowheads="1" noCrop="1"/>
          </p:cNvPicPr>
          <p:nvPr/>
        </p:nvPicPr>
        <p:blipFill>
          <a:blip r:embed="rId3" cstate="print"/>
          <a:srcRect/>
          <a:stretch>
            <a:fillRect/>
          </a:stretch>
        </p:blipFill>
        <p:spPr bwMode="auto">
          <a:xfrm>
            <a:off x="-152400" y="2438400"/>
            <a:ext cx="1447800" cy="1447800"/>
          </a:xfrm>
          <a:prstGeom prst="rect">
            <a:avLst/>
          </a:prstGeom>
          <a:noFill/>
        </p:spPr>
      </p:pic>
      <p:sp>
        <p:nvSpPr>
          <p:cNvPr id="3" name="Содержимое 2"/>
          <p:cNvSpPr>
            <a:spLocks noGrp="1"/>
          </p:cNvSpPr>
          <p:nvPr>
            <p:ph idx="1"/>
          </p:nvPr>
        </p:nvSpPr>
        <p:spPr>
          <a:xfrm>
            <a:off x="0" y="0"/>
            <a:ext cx="9144000" cy="6858000"/>
          </a:xfrm>
        </p:spPr>
        <p:txBody>
          <a:bodyPr>
            <a:normAutofit/>
          </a:bodyPr>
          <a:lstStyle/>
          <a:p>
            <a:pPr>
              <a:buNone/>
            </a:pPr>
            <a:r>
              <a:rPr lang="ru-RU" sz="4000" dirty="0" smtClean="0"/>
              <a:t>		Для определения созвездий служит</a:t>
            </a:r>
          </a:p>
          <a:p>
            <a:pPr>
              <a:buNone/>
            </a:pPr>
            <a:r>
              <a:rPr lang="ru-RU" sz="4000" dirty="0" smtClean="0"/>
              <a:t>атлас определитель или специальная</a:t>
            </a:r>
          </a:p>
          <a:p>
            <a:pPr>
              <a:buNone/>
            </a:pPr>
            <a:r>
              <a:rPr lang="ru-RU" sz="4000" dirty="0" smtClean="0"/>
              <a:t>карта звёздного неба. </a:t>
            </a:r>
          </a:p>
          <a:p>
            <a:pPr>
              <a:buNone/>
            </a:pPr>
            <a:endParaRPr lang="ru-RU" sz="4000" dirty="0" smtClean="0"/>
          </a:p>
          <a:p>
            <a:pPr>
              <a:buNone/>
            </a:pPr>
            <a:r>
              <a:rPr lang="ru-RU" sz="4000" dirty="0" smtClean="0"/>
              <a:t>		Рассматривают книгу или карту во</a:t>
            </a:r>
          </a:p>
          <a:p>
            <a:pPr>
              <a:buNone/>
            </a:pPr>
            <a:r>
              <a:rPr lang="ru-RU" sz="4000" dirty="0" smtClean="0"/>
              <a:t>время наблюдений с помощью</a:t>
            </a:r>
          </a:p>
          <a:p>
            <a:pPr>
              <a:buNone/>
            </a:pPr>
            <a:r>
              <a:rPr lang="ru-RU" sz="4000" dirty="0" smtClean="0"/>
              <a:t>карманного фонарика.</a:t>
            </a:r>
            <a:endParaRPr lang="ru-RU" sz="4000" dirty="0"/>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752600"/>
          </a:xfrm>
        </p:spPr>
        <p:txBody>
          <a:bodyPr/>
          <a:lstStyle/>
          <a:p>
            <a:pPr algn="ctr"/>
            <a:r>
              <a:rPr lang="ru-RU" sz="4800" dirty="0" smtClean="0">
                <a:solidFill>
                  <a:srgbClr val="FFFF00"/>
                </a:solidFill>
                <a:latin typeface="Times New Roman" pitchFamily="18" charset="0"/>
                <a:cs typeface="Times New Roman" pitchFamily="18" charset="0"/>
              </a:rPr>
              <a:t>Созвездие Большой и Малой Медведицы. </a:t>
            </a:r>
            <a:endParaRPr lang="ru-RU" sz="4800" dirty="0">
              <a:solidFill>
                <a:srgbClr val="FFFF00"/>
              </a:solidFill>
              <a:latin typeface="Times New Roman" pitchFamily="18" charset="0"/>
              <a:cs typeface="Times New Roman" pitchFamily="18" charset="0"/>
            </a:endParaRPr>
          </a:p>
        </p:txBody>
      </p:sp>
      <p:pic>
        <p:nvPicPr>
          <p:cNvPr id="35842" name="Picture 2" descr="http://shishkinles.ru/content/images/soviform/storony_sveta/storony5.jpg"/>
          <p:cNvPicPr>
            <a:picLocks noChangeAspect="1" noChangeArrowheads="1"/>
          </p:cNvPicPr>
          <p:nvPr/>
        </p:nvPicPr>
        <p:blipFill>
          <a:blip r:embed="rId3" cstate="print">
            <a:lum bright="-30000"/>
          </a:blip>
          <a:srcRect/>
          <a:stretch>
            <a:fillRect/>
          </a:stretch>
        </p:blipFill>
        <p:spPr bwMode="auto">
          <a:xfrm>
            <a:off x="3790311" y="2666999"/>
            <a:ext cx="5353689" cy="4191001"/>
          </a:xfrm>
          <a:prstGeom prst="rect">
            <a:avLst/>
          </a:prstGeom>
          <a:ln>
            <a:noFill/>
          </a:ln>
          <a:effectLst>
            <a:outerShdw blurRad="292100" dist="139700" dir="2700000" algn="tl" rotWithShape="0">
              <a:srgbClr val="333333">
                <a:alpha val="65000"/>
              </a:srgbClr>
            </a:outerShdw>
          </a:effectLst>
        </p:spPr>
      </p:pic>
      <p:pic>
        <p:nvPicPr>
          <p:cNvPr id="35844" name="Picture 4" descr="http://kk.convdocs.org/pars_docs/refs/93/92533/92533_html_ae27d93.png"/>
          <p:cNvPicPr>
            <a:picLocks noChangeAspect="1" noChangeArrowheads="1"/>
          </p:cNvPicPr>
          <p:nvPr/>
        </p:nvPicPr>
        <p:blipFill>
          <a:blip r:embed="rId4" cstate="print"/>
          <a:srcRect t="36986" r="25170"/>
          <a:stretch>
            <a:fillRect/>
          </a:stretch>
        </p:blipFill>
        <p:spPr bwMode="auto">
          <a:xfrm>
            <a:off x="0" y="1524000"/>
            <a:ext cx="4191000" cy="3505200"/>
          </a:xfrm>
          <a:prstGeom prst="rect">
            <a:avLst/>
          </a:prstGeom>
          <a:noFill/>
        </p:spPr>
      </p:pic>
      <p:sp>
        <p:nvSpPr>
          <p:cNvPr id="3" name="Місце для нижнього колонтитула 2"/>
          <p:cNvSpPr>
            <a:spLocks noGrp="1"/>
          </p:cNvSpPr>
          <p:nvPr>
            <p:ph type="ftr" sz="quarter" idx="11"/>
          </p:nvPr>
        </p:nvSpPr>
        <p:spPr/>
        <p:txBody>
          <a:bodyPr/>
          <a:lstStyle/>
          <a:p>
            <a:r>
              <a:rPr lang="en-US" smtClean="0"/>
              <a:t>www.sliderpoint.org</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p:cTn id="7" dur="1000" fill="hold"/>
                                        <p:tgtEl>
                                          <p:spTgt spid="35842"/>
                                        </p:tgtEl>
                                        <p:attrNameLst>
                                          <p:attrName>ppt_x</p:attrName>
                                        </p:attrNameLst>
                                      </p:cBhvr>
                                      <p:tavLst>
                                        <p:tav tm="0">
                                          <p:val>
                                            <p:strVal val="#ppt_x-.2"/>
                                          </p:val>
                                        </p:tav>
                                        <p:tav tm="100000">
                                          <p:val>
                                            <p:strVal val="#ppt_x"/>
                                          </p:val>
                                        </p:tav>
                                      </p:tavLst>
                                    </p:anim>
                                    <p:anim calcmode="lin" valueType="num">
                                      <p:cBhvr>
                                        <p:cTn id="8" dur="1000" fill="hold"/>
                                        <p:tgtEl>
                                          <p:spTgt spid="35842"/>
                                        </p:tgtEl>
                                        <p:attrNameLst>
                                          <p:attrName>ppt_y</p:attrName>
                                        </p:attrNameLst>
                                      </p:cBhvr>
                                      <p:tavLst>
                                        <p:tav tm="0">
                                          <p:val>
                                            <p:strVal val="#ppt_y"/>
                                          </p:val>
                                        </p:tav>
                                        <p:tav tm="100000">
                                          <p:val>
                                            <p:strVal val="#ppt_y"/>
                                          </p:val>
                                        </p:tav>
                                      </p:tavLst>
                                    </p:anim>
                                    <p:animEffect transition="in" filter="wipe(right)" prLst="gradientSize: 0.1">
                                      <p:cBhvr>
                                        <p:cTn id="9" dur="1000"/>
                                        <p:tgtEl>
                                          <p:spTgt spid="35842"/>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35844"/>
                                        </p:tgtEl>
                                        <p:attrNameLst>
                                          <p:attrName>style.visibility</p:attrName>
                                        </p:attrNameLst>
                                      </p:cBhvr>
                                      <p:to>
                                        <p:strVal val="visible"/>
                                      </p:to>
                                    </p:set>
                                    <p:animEffect transition="in" filter="fade">
                                      <p:cBhvr>
                                        <p:cTn id="14" dur="1000"/>
                                        <p:tgtEl>
                                          <p:spTgt spid="35844"/>
                                        </p:tgtEl>
                                      </p:cBhvr>
                                    </p:animEffect>
                                    <p:anim calcmode="lin" valueType="num">
                                      <p:cBhvr>
                                        <p:cTn id="15" dur="1000" fill="hold"/>
                                        <p:tgtEl>
                                          <p:spTgt spid="35844"/>
                                        </p:tgtEl>
                                        <p:attrNameLst>
                                          <p:attrName>ppt_x</p:attrName>
                                        </p:attrNameLst>
                                      </p:cBhvr>
                                      <p:tavLst>
                                        <p:tav tm="0">
                                          <p:val>
                                            <p:strVal val="#ppt_x"/>
                                          </p:val>
                                        </p:tav>
                                        <p:tav tm="100000">
                                          <p:val>
                                            <p:strVal val="#ppt_x"/>
                                          </p:val>
                                        </p:tav>
                                      </p:tavLst>
                                    </p:anim>
                                    <p:anim calcmode="lin" valueType="num">
                                      <p:cBhvr>
                                        <p:cTn id="16" dur="900" decel="100000" fill="hold"/>
                                        <p:tgtEl>
                                          <p:spTgt spid="35844"/>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584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828800"/>
          </a:xfrm>
        </p:spPr>
        <p:txBody>
          <a:bodyPr/>
          <a:lstStyle/>
          <a:p>
            <a:pPr algn="ctr"/>
            <a:r>
              <a:rPr lang="ru-RU" sz="5400" dirty="0" smtClean="0">
                <a:solidFill>
                  <a:srgbClr val="FFFF00"/>
                </a:solidFill>
                <a:latin typeface="Times New Roman" pitchFamily="18" charset="0"/>
                <a:cs typeface="Times New Roman" pitchFamily="18" charset="0"/>
              </a:rPr>
              <a:t>Созвездие Большой Пёс </a:t>
            </a:r>
            <a:endParaRPr lang="ru-RU" sz="5400" dirty="0">
              <a:solidFill>
                <a:srgbClr val="FFFF00"/>
              </a:solidFill>
              <a:latin typeface="Times New Roman" pitchFamily="18" charset="0"/>
              <a:cs typeface="Times New Roman" pitchFamily="18" charset="0"/>
            </a:endParaRPr>
          </a:p>
        </p:txBody>
      </p:sp>
      <p:pic>
        <p:nvPicPr>
          <p:cNvPr id="37890" name="Picture 2" descr="http://img1.liveinternet.ru/images/attach/c/4/81/23/81023245_3861316_36_14.jpg"/>
          <p:cNvPicPr>
            <a:picLocks noChangeAspect="1" noChangeArrowheads="1"/>
          </p:cNvPicPr>
          <p:nvPr/>
        </p:nvPicPr>
        <p:blipFill>
          <a:blip r:embed="rId3" cstate="print">
            <a:lum contrast="30000"/>
          </a:blip>
          <a:srcRect l="25507" t="30400" r="23478" b="26400"/>
          <a:stretch>
            <a:fillRect/>
          </a:stretch>
        </p:blipFill>
        <p:spPr bwMode="auto">
          <a:xfrm>
            <a:off x="5356578" y="990600"/>
            <a:ext cx="3787422" cy="4648200"/>
          </a:xfrm>
          <a:prstGeom prst="rect">
            <a:avLst/>
          </a:prstGeom>
          <a:noFill/>
        </p:spPr>
      </p:pic>
      <p:pic>
        <p:nvPicPr>
          <p:cNvPr id="37892" name="Picture 4" descr="http://danalibmv.narod.ru/raznoe/asr_004.gif"/>
          <p:cNvPicPr>
            <a:picLocks noChangeAspect="1" noChangeArrowheads="1" noCrop="1"/>
          </p:cNvPicPr>
          <p:nvPr/>
        </p:nvPicPr>
        <p:blipFill>
          <a:blip r:embed="rId4" cstate="print">
            <a:lum bright="-20000" contrast="-20000"/>
          </a:blip>
          <a:srcRect/>
          <a:stretch>
            <a:fillRect/>
          </a:stretch>
        </p:blipFill>
        <p:spPr bwMode="auto">
          <a:xfrm>
            <a:off x="0" y="1607343"/>
            <a:ext cx="4419600" cy="5250657"/>
          </a:xfrm>
          <a:prstGeom prst="rect">
            <a:avLst/>
          </a:prstGeom>
          <a:noFill/>
        </p:spPr>
      </p:pic>
      <p:sp>
        <p:nvSpPr>
          <p:cNvPr id="3" name="Місце для нижнього колонтитула 2"/>
          <p:cNvSpPr>
            <a:spLocks noGrp="1"/>
          </p:cNvSpPr>
          <p:nvPr>
            <p:ph type="ftr" sz="quarter" idx="11"/>
          </p:nvPr>
        </p:nvSpPr>
        <p:spPr/>
        <p:txBody>
          <a:bodyPr/>
          <a:lstStyle/>
          <a:p>
            <a:r>
              <a:rPr lang="en-US" smtClean="0"/>
              <a:t>www.sliderpoint.org</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fade">
                                      <p:cBhvr>
                                        <p:cTn id="7" dur="1000"/>
                                        <p:tgtEl>
                                          <p:spTgt spid="37890"/>
                                        </p:tgtEl>
                                      </p:cBhvr>
                                    </p:animEffect>
                                    <p:anim calcmode="lin" valueType="num">
                                      <p:cBhvr>
                                        <p:cTn id="8" dur="1000" fill="hold"/>
                                        <p:tgtEl>
                                          <p:spTgt spid="37890"/>
                                        </p:tgtEl>
                                        <p:attrNameLst>
                                          <p:attrName>ppt_x</p:attrName>
                                        </p:attrNameLst>
                                      </p:cBhvr>
                                      <p:tavLst>
                                        <p:tav tm="0">
                                          <p:val>
                                            <p:strVal val="#ppt_x"/>
                                          </p:val>
                                        </p:tav>
                                        <p:tav tm="100000">
                                          <p:val>
                                            <p:strVal val="#ppt_x"/>
                                          </p:val>
                                        </p:tav>
                                      </p:tavLst>
                                    </p:anim>
                                    <p:anim calcmode="lin" valueType="num">
                                      <p:cBhvr>
                                        <p:cTn id="9" dur="900" decel="100000" fill="hold"/>
                                        <p:tgtEl>
                                          <p:spTgt spid="3789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7890"/>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7892"/>
                                        </p:tgtEl>
                                        <p:attrNameLst>
                                          <p:attrName>style.visibility</p:attrName>
                                        </p:attrNameLst>
                                      </p:cBhvr>
                                      <p:to>
                                        <p:strVal val="visible"/>
                                      </p:to>
                                    </p:set>
                                    <p:animEffect transition="in" filter="fade">
                                      <p:cBhvr>
                                        <p:cTn id="15" dur="1000"/>
                                        <p:tgtEl>
                                          <p:spTgt spid="37892"/>
                                        </p:tgtEl>
                                      </p:cBhvr>
                                    </p:animEffect>
                                    <p:anim calcmode="lin" valueType="num">
                                      <p:cBhvr>
                                        <p:cTn id="16" dur="1000" fill="hold"/>
                                        <p:tgtEl>
                                          <p:spTgt spid="37892"/>
                                        </p:tgtEl>
                                        <p:attrNameLst>
                                          <p:attrName>ppt_x</p:attrName>
                                        </p:attrNameLst>
                                      </p:cBhvr>
                                      <p:tavLst>
                                        <p:tav tm="0">
                                          <p:val>
                                            <p:strVal val="#ppt_x"/>
                                          </p:val>
                                        </p:tav>
                                        <p:tav tm="100000">
                                          <p:val>
                                            <p:strVal val="#ppt_x"/>
                                          </p:val>
                                        </p:tav>
                                      </p:tavLst>
                                    </p:anim>
                                    <p:anim calcmode="lin" valueType="num">
                                      <p:cBhvr>
                                        <p:cTn id="17" dur="900" decel="100000" fill="hold"/>
                                        <p:tgtEl>
                                          <p:spTgt spid="37892"/>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789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pPr algn="ctr"/>
            <a:r>
              <a:rPr lang="ru-RU" sz="6000" dirty="0" smtClean="0">
                <a:solidFill>
                  <a:srgbClr val="FFFF00"/>
                </a:solidFill>
                <a:latin typeface="Times New Roman" pitchFamily="18" charset="0"/>
                <a:cs typeface="Times New Roman" pitchFamily="18" charset="0"/>
              </a:rPr>
              <a:t>Зодиакальные созвездия </a:t>
            </a:r>
            <a:endParaRPr lang="ru-RU" sz="6000" dirty="0">
              <a:solidFill>
                <a:srgbClr val="FFFF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endParaRPr lang="ru-RU" dirty="0"/>
          </a:p>
        </p:txBody>
      </p:sp>
      <p:pic>
        <p:nvPicPr>
          <p:cNvPr id="40962" name="Picture 2" descr="http://allforchildren.ru/why/illustr/whatis80.jpg"/>
          <p:cNvPicPr>
            <a:picLocks noChangeAspect="1" noChangeArrowheads="1"/>
          </p:cNvPicPr>
          <p:nvPr/>
        </p:nvPicPr>
        <p:blipFill>
          <a:blip r:embed="rId3" cstate="print"/>
          <a:srcRect/>
          <a:stretch>
            <a:fillRect/>
          </a:stretch>
        </p:blipFill>
        <p:spPr bwMode="auto">
          <a:xfrm>
            <a:off x="0" y="1600200"/>
            <a:ext cx="9144000" cy="5257800"/>
          </a:xfrm>
          <a:prstGeom prst="rect">
            <a:avLst/>
          </a:prstGeom>
          <a:noFill/>
        </p:spPr>
      </p:pic>
      <p:sp>
        <p:nvSpPr>
          <p:cNvPr id="4" name="Місце для нижнього колонтитула 3"/>
          <p:cNvSpPr>
            <a:spLocks noGrp="1"/>
          </p:cNvSpPr>
          <p:nvPr>
            <p:ph type="ftr" sz="quarter" idx="11"/>
          </p:nvPr>
        </p:nvSpPr>
        <p:spPr/>
        <p:txBody>
          <a:bodyPr/>
          <a:lstStyle/>
          <a:p>
            <a:r>
              <a:rPr lang="en-US" smtClean="0"/>
              <a:t>www.sliderpoint.org</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2400"/>
            <a:ext cx="9144000" cy="1524000"/>
          </a:xfrm>
        </p:spPr>
        <p:txBody>
          <a:bodyPr/>
          <a:lstStyle/>
          <a:p>
            <a:pPr algn="ctr"/>
            <a:r>
              <a:rPr lang="ru-RU" sz="6000" dirty="0" smtClean="0">
                <a:solidFill>
                  <a:srgbClr val="FFFF00"/>
                </a:solidFill>
                <a:latin typeface="Times New Roman" pitchFamily="18" charset="0"/>
                <a:cs typeface="Times New Roman" pitchFamily="18" charset="0"/>
              </a:rPr>
              <a:t>Созвездие Телец</a:t>
            </a:r>
            <a:endParaRPr lang="ru-RU" sz="6000" dirty="0">
              <a:solidFill>
                <a:srgbClr val="FFFF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endParaRPr lang="ru-RU" dirty="0"/>
          </a:p>
        </p:txBody>
      </p:sp>
      <p:pic>
        <p:nvPicPr>
          <p:cNvPr id="38916" name="Picture 4" descr="http://4.bp.blogspot.com/-_QffeVPSZOM/TzimkoQzB8I/AAAAAAAAAiI/a6e7LRBqi-4/s1600/OrionTaurusMid3.gif"/>
          <p:cNvPicPr>
            <a:picLocks noChangeAspect="1" noChangeArrowheads="1"/>
          </p:cNvPicPr>
          <p:nvPr/>
        </p:nvPicPr>
        <p:blipFill>
          <a:blip r:embed="rId3" cstate="print"/>
          <a:srcRect/>
          <a:stretch>
            <a:fillRect/>
          </a:stretch>
        </p:blipFill>
        <p:spPr bwMode="auto">
          <a:xfrm>
            <a:off x="4215912" y="1905000"/>
            <a:ext cx="4928088" cy="4953000"/>
          </a:xfrm>
          <a:prstGeom prst="rect">
            <a:avLst/>
          </a:prstGeom>
          <a:noFill/>
        </p:spPr>
      </p:pic>
      <p:pic>
        <p:nvPicPr>
          <p:cNvPr id="38918" name="Picture 6" descr="http://stranamasterov.ru/img/icraft2011/01/04/sam_0633.jpg"/>
          <p:cNvPicPr>
            <a:picLocks noChangeAspect="1" noChangeArrowheads="1"/>
          </p:cNvPicPr>
          <p:nvPr/>
        </p:nvPicPr>
        <p:blipFill>
          <a:blip r:embed="rId4" cstate="print">
            <a:lum contrast="20000"/>
          </a:blip>
          <a:srcRect/>
          <a:stretch>
            <a:fillRect/>
          </a:stretch>
        </p:blipFill>
        <p:spPr bwMode="auto">
          <a:xfrm>
            <a:off x="0" y="1524000"/>
            <a:ext cx="5105400" cy="4114800"/>
          </a:xfrm>
          <a:prstGeom prst="rect">
            <a:avLst/>
          </a:prstGeom>
          <a:noFill/>
        </p:spPr>
      </p:pic>
      <p:sp>
        <p:nvSpPr>
          <p:cNvPr id="4" name="Місце для нижнього колонтитула 3"/>
          <p:cNvSpPr>
            <a:spLocks noGrp="1"/>
          </p:cNvSpPr>
          <p:nvPr>
            <p:ph type="ftr" sz="quarter" idx="11"/>
          </p:nvPr>
        </p:nvSpPr>
        <p:spPr/>
        <p:txBody>
          <a:bodyPr/>
          <a:lstStyle/>
          <a:p>
            <a:r>
              <a:rPr lang="en-US" smtClean="0"/>
              <a:t>www.sliderpoint.org</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ppt_x</p:attrName>
                                        </p:attrNameLst>
                                      </p:cBhvr>
                                      <p:tavLst>
                                        <p:tav tm="0">
                                          <p:val>
                                            <p:strVal val="#ppt_x"/>
                                          </p:val>
                                        </p:tav>
                                        <p:tav tm="100000">
                                          <p:val>
                                            <p:strVal val="#ppt_x"/>
                                          </p:val>
                                        </p:tav>
                                      </p:tavLst>
                                    </p:anim>
                                    <p:anim calcmode="lin" valueType="num">
                                      <p:cBhvr>
                                        <p:cTn id="9" dur="900" decel="100000" fill="hold"/>
                                        <p:tgtEl>
                                          <p:spTgt spid="3891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8916"/>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8918"/>
                                        </p:tgtEl>
                                        <p:attrNameLst>
                                          <p:attrName>style.visibility</p:attrName>
                                        </p:attrNameLst>
                                      </p:cBhvr>
                                      <p:to>
                                        <p:strVal val="visible"/>
                                      </p:to>
                                    </p:set>
                                    <p:animEffect transition="in" filter="fade">
                                      <p:cBhvr>
                                        <p:cTn id="15" dur="1000"/>
                                        <p:tgtEl>
                                          <p:spTgt spid="38918"/>
                                        </p:tgtEl>
                                      </p:cBhvr>
                                    </p:animEffect>
                                    <p:anim calcmode="lin" valueType="num">
                                      <p:cBhvr>
                                        <p:cTn id="16" dur="1000" fill="hold"/>
                                        <p:tgtEl>
                                          <p:spTgt spid="38918"/>
                                        </p:tgtEl>
                                        <p:attrNameLst>
                                          <p:attrName>ppt_x</p:attrName>
                                        </p:attrNameLst>
                                      </p:cBhvr>
                                      <p:tavLst>
                                        <p:tav tm="0">
                                          <p:val>
                                            <p:strVal val="#ppt_x"/>
                                          </p:val>
                                        </p:tav>
                                        <p:tav tm="100000">
                                          <p:val>
                                            <p:strVal val="#ppt_x"/>
                                          </p:val>
                                        </p:tav>
                                      </p:tavLst>
                                    </p:anim>
                                    <p:anim calcmode="lin" valueType="num">
                                      <p:cBhvr>
                                        <p:cTn id="17" dur="900" decel="100000" fill="hold"/>
                                        <p:tgtEl>
                                          <p:spTgt spid="38918"/>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891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rotWithShape="1">
          <a:gsLst>
            <a:gs pos="0">
              <a:srgbClr val="FFFFFF"/>
            </a:gs>
            <a:gs pos="7001">
              <a:srgbClr val="E6E6E6"/>
            </a:gs>
            <a:gs pos="32001">
              <a:srgbClr val="7D8496"/>
            </a:gs>
            <a:gs pos="47000">
              <a:srgbClr val="E6E6E6"/>
            </a:gs>
            <a:gs pos="85001">
              <a:srgbClr val="7D8496"/>
            </a:gs>
            <a:gs pos="100000">
              <a:srgbClr val="E6E6E6"/>
            </a:gs>
          </a:gsLst>
          <a:lin ang="5400000" scaled="0"/>
        </a:gradFill>
        <a:effectLst/>
      </p:bgPr>
    </p:bg>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334000" y="838200"/>
            <a:ext cx="3810000" cy="5486400"/>
          </a:xfrm>
        </p:spPr>
        <p:txBody>
          <a:bodyPr/>
          <a:lstStyle/>
          <a:p>
            <a:r>
              <a:rPr lang="ru-RU" sz="2000" dirty="0" smtClean="0">
                <a:solidFill>
                  <a:schemeClr val="bg1"/>
                </a:solidFill>
                <a:latin typeface="+mn-lt"/>
              </a:rPr>
              <a:t>1. Небесное тело, которое само светится. </a:t>
            </a:r>
            <a:br>
              <a:rPr lang="ru-RU" sz="2000" dirty="0" smtClean="0">
                <a:solidFill>
                  <a:schemeClr val="bg1"/>
                </a:solidFill>
                <a:latin typeface="+mn-lt"/>
              </a:rPr>
            </a:br>
            <a:r>
              <a:rPr lang="ru-RU" sz="2000" dirty="0" smtClean="0">
                <a:solidFill>
                  <a:schemeClr val="bg1"/>
                </a:solidFill>
                <a:latin typeface="+mn-lt"/>
              </a:rPr>
              <a:t>2. Звезда, вокруг которой вращается Земля. </a:t>
            </a:r>
            <a:br>
              <a:rPr lang="ru-RU" sz="2000" dirty="0" smtClean="0">
                <a:solidFill>
                  <a:schemeClr val="bg1"/>
                </a:solidFill>
                <a:latin typeface="+mn-lt"/>
              </a:rPr>
            </a:br>
            <a:r>
              <a:rPr lang="ru-RU" sz="2000" dirty="0" smtClean="0">
                <a:solidFill>
                  <a:schemeClr val="bg1"/>
                </a:solidFill>
                <a:latin typeface="+mn-lt"/>
              </a:rPr>
              <a:t>3. Небесное тело, вращающееся вокруг звезды. </a:t>
            </a:r>
            <a:br>
              <a:rPr lang="ru-RU" sz="2000" dirty="0" smtClean="0">
                <a:solidFill>
                  <a:schemeClr val="bg1"/>
                </a:solidFill>
                <a:latin typeface="+mn-lt"/>
              </a:rPr>
            </a:br>
            <a:r>
              <a:rPr lang="ru-RU" sz="2000" dirty="0" smtClean="0">
                <a:solidFill>
                  <a:schemeClr val="bg1"/>
                </a:solidFill>
                <a:latin typeface="+mn-lt"/>
              </a:rPr>
              <a:t>4. Планета Солнечной системы, следующая после Земли. </a:t>
            </a:r>
            <a:br>
              <a:rPr lang="ru-RU" sz="2000" dirty="0" smtClean="0">
                <a:solidFill>
                  <a:schemeClr val="bg1"/>
                </a:solidFill>
                <a:latin typeface="+mn-lt"/>
              </a:rPr>
            </a:br>
            <a:r>
              <a:rPr lang="ru-RU" sz="2000" dirty="0" smtClean="0">
                <a:solidFill>
                  <a:schemeClr val="bg1"/>
                </a:solidFill>
                <a:latin typeface="+mn-lt"/>
              </a:rPr>
              <a:t>5.Самая удаленная от Солнца планета. </a:t>
            </a:r>
            <a:br>
              <a:rPr lang="ru-RU" sz="2000" dirty="0" smtClean="0">
                <a:solidFill>
                  <a:schemeClr val="bg1"/>
                </a:solidFill>
                <a:latin typeface="+mn-lt"/>
              </a:rPr>
            </a:br>
            <a:r>
              <a:rPr lang="ru-RU" sz="2000" dirty="0" smtClean="0">
                <a:solidFill>
                  <a:schemeClr val="bg1"/>
                </a:solidFill>
                <a:latin typeface="+mn-lt"/>
              </a:rPr>
              <a:t>6. Естественный спутник, вращаю­щийся вокруг Земли. </a:t>
            </a:r>
            <a:br>
              <a:rPr lang="ru-RU" sz="2000" dirty="0" smtClean="0">
                <a:solidFill>
                  <a:schemeClr val="bg1"/>
                </a:solidFill>
                <a:latin typeface="+mn-lt"/>
              </a:rPr>
            </a:br>
            <a:r>
              <a:rPr lang="ru-RU" sz="2000" dirty="0" smtClean="0">
                <a:solidFill>
                  <a:schemeClr val="bg1"/>
                </a:solidFill>
                <a:latin typeface="+mn-lt"/>
              </a:rPr>
              <a:t>7. Пространство, окружающее Землю, звезды и планеты. </a:t>
            </a:r>
            <a:br>
              <a:rPr lang="ru-RU" sz="2000" dirty="0" smtClean="0">
                <a:solidFill>
                  <a:schemeClr val="bg1"/>
                </a:solidFill>
                <a:latin typeface="+mn-lt"/>
              </a:rPr>
            </a:br>
            <a:r>
              <a:rPr lang="ru-RU" sz="2000" dirty="0" smtClean="0">
                <a:solidFill>
                  <a:schemeClr val="bg1"/>
                </a:solidFill>
                <a:latin typeface="+mn-lt"/>
              </a:rPr>
              <a:t>8. Планета, названная в честь бога торговли.</a:t>
            </a:r>
            <a:r>
              <a:rPr lang="ru-RU" dirty="0" smtClean="0"/>
              <a:t/>
            </a:r>
            <a:br>
              <a:rPr lang="ru-RU" dirty="0" smtClean="0"/>
            </a:br>
            <a:endParaRPr lang="ru-RU" dirty="0"/>
          </a:p>
        </p:txBody>
      </p:sp>
      <p:graphicFrame>
        <p:nvGraphicFramePr>
          <p:cNvPr id="23" name="Содержимое 8"/>
          <p:cNvGraphicFramePr>
            <a:graphicFrameLocks/>
          </p:cNvGraphicFramePr>
          <p:nvPr/>
        </p:nvGraphicFramePr>
        <p:xfrm>
          <a:off x="228600" y="914400"/>
          <a:ext cx="5105400" cy="4521957"/>
        </p:xfrm>
        <a:graphic>
          <a:graphicData uri="http://schemas.openxmlformats.org/drawingml/2006/table">
            <a:tbl>
              <a:tblPr/>
              <a:tblGrid>
                <a:gridCol w="638175"/>
                <a:gridCol w="638175"/>
                <a:gridCol w="638175"/>
                <a:gridCol w="638175"/>
                <a:gridCol w="638175"/>
                <a:gridCol w="638175"/>
                <a:gridCol w="638175"/>
                <a:gridCol w="638175"/>
              </a:tblGrid>
              <a:tr h="248160">
                <a:tc>
                  <a:txBody>
                    <a:bodyPr/>
                    <a:lstStyle/>
                    <a:p>
                      <a:pPr algn="just">
                        <a:lnSpc>
                          <a:spcPct val="150000"/>
                        </a:lnSpc>
                        <a:spcBef>
                          <a:spcPts val="195"/>
                        </a:spcBef>
                        <a:spcAft>
                          <a:spcPts val="195"/>
                        </a:spcAft>
                      </a:pPr>
                      <a:r>
                        <a:rPr lang="ru-RU" sz="1200" b="1" dirty="0" smtClean="0">
                          <a:solidFill>
                            <a:srgbClr val="002060"/>
                          </a:solidFill>
                          <a:latin typeface="+mn-lt"/>
                          <a:ea typeface="Calibri"/>
                          <a:cs typeface="Times New Roman"/>
                        </a:rPr>
                        <a:t>1</a:t>
                      </a:r>
                      <a:endParaRPr lang="ru-RU" sz="1200" b="1" dirty="0">
                        <a:solidFill>
                          <a:srgbClr val="002060"/>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smtClean="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100" b="1" dirty="0" smtClean="0">
                          <a:solidFill>
                            <a:schemeClr val="bg1"/>
                          </a:solidFill>
                          <a:latin typeface="Calibri"/>
                          <a:ea typeface="Calibri"/>
                          <a:cs typeface="Times New Roman"/>
                        </a:rPr>
                        <a:t>3</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43426">
                <a:tc>
                  <a:txBody>
                    <a:bodyPr/>
                    <a:lstStyle/>
                    <a:p>
                      <a:pPr algn="l">
                        <a:lnSpc>
                          <a:spcPct val="150000"/>
                        </a:lnSpc>
                        <a:spcBef>
                          <a:spcPts val="195"/>
                        </a:spcBef>
                        <a:spcAft>
                          <a:spcPts val="195"/>
                        </a:spcAft>
                      </a:pP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smtClean="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100" b="1" smtClean="0">
                          <a:solidFill>
                            <a:schemeClr val="bg1"/>
                          </a:solidFill>
                          <a:latin typeface="+mn-lt"/>
                          <a:ea typeface="Calibri"/>
                          <a:cs typeface="Times New Roman"/>
                        </a:rPr>
                        <a:t>5</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43426">
                <a:tc>
                  <a:txBody>
                    <a:bodyPr/>
                    <a:lstStyle/>
                    <a:p>
                      <a:pPr algn="l">
                        <a:lnSpc>
                          <a:spcPct val="150000"/>
                        </a:lnSpc>
                        <a:spcBef>
                          <a:spcPts val="195"/>
                        </a:spcBef>
                        <a:spcAft>
                          <a:spcPts val="195"/>
                        </a:spcAft>
                      </a:pP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smtClean="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43426">
                <a:tc>
                  <a:txBody>
                    <a:bodyPr/>
                    <a:lstStyle/>
                    <a:p>
                      <a:pPr algn="l">
                        <a:lnSpc>
                          <a:spcPct val="150000"/>
                        </a:lnSpc>
                        <a:spcBef>
                          <a:spcPts val="195"/>
                        </a:spcBef>
                        <a:spcAft>
                          <a:spcPts val="195"/>
                        </a:spcAft>
                      </a:pP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smtClean="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100" b="1" smtClean="0">
                          <a:solidFill>
                            <a:schemeClr val="bg1"/>
                          </a:solidFill>
                          <a:latin typeface="+mn-lt"/>
                          <a:ea typeface="Calibri"/>
                          <a:cs typeface="Times New Roman"/>
                        </a:rPr>
                        <a:t>4</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100" b="1" smtClean="0">
                          <a:solidFill>
                            <a:schemeClr val="bg1"/>
                          </a:solidFill>
                          <a:latin typeface="+mn-lt"/>
                          <a:ea typeface="Calibri"/>
                          <a:cs typeface="Times New Roman"/>
                        </a:rPr>
                        <a:t>6</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43426">
                <a:tc>
                  <a:txBody>
                    <a:bodyPr/>
                    <a:lstStyle/>
                    <a:p>
                      <a:pPr algn="l">
                        <a:lnSpc>
                          <a:spcPct val="150000"/>
                        </a:lnSpc>
                        <a:spcBef>
                          <a:spcPts val="195"/>
                        </a:spcBef>
                        <a:spcAft>
                          <a:spcPts val="195"/>
                        </a:spcAft>
                      </a:pP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Bef>
                          <a:spcPts val="195"/>
                        </a:spcBef>
                        <a:spcAft>
                          <a:spcPts val="195"/>
                        </a:spcAft>
                      </a:pPr>
                      <a:r>
                        <a:rPr lang="ru-RU" sz="1000" b="1" smtClean="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100" b="1" smtClean="0">
                          <a:solidFill>
                            <a:schemeClr val="bg1"/>
                          </a:solidFill>
                          <a:latin typeface="+mn-lt"/>
                          <a:ea typeface="Calibri"/>
                          <a:cs typeface="Times New Roman"/>
                        </a:rPr>
                        <a:t>7</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r>
              <a:tr h="469951">
                <a:tc>
                  <a:txBody>
                    <a:bodyPr/>
                    <a:lstStyle/>
                    <a:p>
                      <a:pPr algn="l">
                        <a:lnSpc>
                          <a:spcPct val="150000"/>
                        </a:lnSpc>
                        <a:spcBef>
                          <a:spcPts val="195"/>
                        </a:spcBef>
                        <a:spcAft>
                          <a:spcPts val="195"/>
                        </a:spcAft>
                      </a:pP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1600" b="1" smtClean="0">
                          <a:solidFill>
                            <a:schemeClr val="bg1"/>
                          </a:solidFill>
                          <a:latin typeface="+mn-lt"/>
                          <a:ea typeface="Calibri"/>
                          <a:cs typeface="Times New Roman"/>
                        </a:rPr>
                        <a:t>2</a:t>
                      </a:r>
                      <a:endParaRPr lang="ru-RU" sz="16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2000" b="1" smtClean="0">
                          <a:solidFill>
                            <a:schemeClr val="bg1"/>
                          </a:solidFill>
                          <a:latin typeface="+mn-lt"/>
                          <a:ea typeface="Calibri"/>
                          <a:cs typeface="Times New Roman"/>
                        </a:rPr>
                        <a:t>8</a:t>
                      </a:r>
                      <a:endParaRPr lang="ru-RU" sz="20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43426">
                <a:tc>
                  <a:txBody>
                    <a:bodyPr/>
                    <a:lstStyle/>
                    <a:p>
                      <a:pPr algn="l">
                        <a:lnSpc>
                          <a:spcPct val="150000"/>
                        </a:lnSpc>
                        <a:spcBef>
                          <a:spcPts val="195"/>
                        </a:spcBef>
                        <a:spcAft>
                          <a:spcPts val="195"/>
                        </a:spcAft>
                      </a:pPr>
                      <a:r>
                        <a:rPr lang="ru-RU" sz="1050" b="1" smtClean="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l">
                        <a:lnSpc>
                          <a:spcPct val="150000"/>
                        </a:lnSpc>
                        <a:spcBef>
                          <a:spcPts val="195"/>
                        </a:spcBef>
                        <a:spcAft>
                          <a:spcPts val="195"/>
                        </a:spcAft>
                      </a:pP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endParaRPr lang="ru-RU" sz="1200"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43426">
                <a:tc>
                  <a:txBody>
                    <a:bodyPr/>
                    <a:lstStyle/>
                    <a:p>
                      <a:pPr algn="l">
                        <a:lnSpc>
                          <a:spcPct val="150000"/>
                        </a:lnSpc>
                        <a:spcBef>
                          <a:spcPts val="195"/>
                        </a:spcBef>
                        <a:spcAft>
                          <a:spcPts val="195"/>
                        </a:spcAft>
                      </a:pPr>
                      <a:r>
                        <a:rPr lang="ru-RU" sz="1050" b="1" smtClean="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b="1" smtClean="0">
                          <a:latin typeface="Arial CYR"/>
                          <a:ea typeface="Times New Roman"/>
                          <a:cs typeface="Times New Roman"/>
                        </a:rPr>
                        <a:t> </a:t>
                      </a:r>
                      <a:endParaRPr lang="ru-RU" sz="1100" b="1"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endParaRPr lang="ru-RU" sz="1200"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43426">
                <a:tc>
                  <a:txBody>
                    <a:bodyPr/>
                    <a:lstStyle/>
                    <a:p>
                      <a:pPr algn="l">
                        <a:lnSpc>
                          <a:spcPct val="150000"/>
                        </a:lnSpc>
                        <a:spcBef>
                          <a:spcPts val="195"/>
                        </a:spcBef>
                        <a:spcAft>
                          <a:spcPts val="195"/>
                        </a:spcAft>
                      </a:pPr>
                      <a:r>
                        <a:rPr lang="ru-RU" sz="1050" b="1" smtClean="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endParaRPr lang="ru-RU" sz="1200"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43426">
                <a:tc>
                  <a:txBody>
                    <a:bodyPr/>
                    <a:lstStyle/>
                    <a:p>
                      <a:pPr algn="l">
                        <a:lnSpc>
                          <a:spcPct val="150000"/>
                        </a:lnSpc>
                        <a:spcBef>
                          <a:spcPts val="195"/>
                        </a:spcBef>
                        <a:spcAft>
                          <a:spcPts val="195"/>
                        </a:spcAft>
                      </a:pPr>
                      <a:r>
                        <a:rPr lang="ru-RU" sz="1050" b="1" smtClean="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endParaRPr lang="ru-RU" sz="1200"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43426">
                <a:tc>
                  <a:txBody>
                    <a:bodyPr/>
                    <a:lstStyle/>
                    <a:p>
                      <a:pPr algn="l">
                        <a:lnSpc>
                          <a:spcPct val="150000"/>
                        </a:lnSpc>
                        <a:spcBef>
                          <a:spcPts val="195"/>
                        </a:spcBef>
                        <a:spcAft>
                          <a:spcPts val="195"/>
                        </a:spcAft>
                      </a:pPr>
                      <a:r>
                        <a:rPr lang="ru-RU" sz="1050" b="1" smtClean="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endParaRPr lang="ru-RU" sz="1200"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43426">
                <a:tc>
                  <a:txBody>
                    <a:bodyPr/>
                    <a:lstStyle/>
                    <a:p>
                      <a:pPr algn="l">
                        <a:lnSpc>
                          <a:spcPct val="150000"/>
                        </a:lnSpc>
                        <a:spcBef>
                          <a:spcPts val="195"/>
                        </a:spcBef>
                        <a:spcAft>
                          <a:spcPts val="195"/>
                        </a:spcAft>
                      </a:pPr>
                      <a:r>
                        <a:rPr lang="ru-RU" sz="1050" b="1" smtClean="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endParaRPr lang="ru-RU" sz="1200"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43426">
                <a:tc>
                  <a:txBody>
                    <a:bodyPr/>
                    <a:lstStyle/>
                    <a:p>
                      <a:pPr algn="l">
                        <a:lnSpc>
                          <a:spcPct val="150000"/>
                        </a:lnSpc>
                        <a:spcBef>
                          <a:spcPts val="195"/>
                        </a:spcBef>
                        <a:spcAft>
                          <a:spcPts val="195"/>
                        </a:spcAft>
                      </a:pPr>
                      <a:r>
                        <a:rPr lang="ru-RU" sz="1050" b="1" dirty="0" smtClean="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smtClean="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endParaRPr lang="ru-RU" sz="1200"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graphicFrame>
        <p:nvGraphicFramePr>
          <p:cNvPr id="22" name="Содержимое 8"/>
          <p:cNvGraphicFramePr>
            <a:graphicFrameLocks/>
          </p:cNvGraphicFramePr>
          <p:nvPr/>
        </p:nvGraphicFramePr>
        <p:xfrm>
          <a:off x="228600" y="914400"/>
          <a:ext cx="5105400" cy="4495800"/>
        </p:xfrm>
        <a:graphic>
          <a:graphicData uri="http://schemas.openxmlformats.org/drawingml/2006/table">
            <a:tbl>
              <a:tblPr/>
              <a:tblGrid>
                <a:gridCol w="628650"/>
                <a:gridCol w="628650"/>
                <a:gridCol w="628650"/>
                <a:gridCol w="628650"/>
                <a:gridCol w="628650"/>
                <a:gridCol w="628650"/>
                <a:gridCol w="628650"/>
                <a:gridCol w="704850"/>
              </a:tblGrid>
              <a:tr h="336300">
                <a:tc>
                  <a:txBody>
                    <a:bodyPr/>
                    <a:lstStyle/>
                    <a:p>
                      <a:pPr algn="just">
                        <a:lnSpc>
                          <a:spcPct val="150000"/>
                        </a:lnSpc>
                        <a:spcBef>
                          <a:spcPts val="195"/>
                        </a:spcBef>
                        <a:spcAft>
                          <a:spcPts val="195"/>
                        </a:spcAft>
                      </a:pPr>
                      <a:r>
                        <a:rPr lang="ru-RU" sz="1200" b="1" dirty="0" smtClean="0">
                          <a:solidFill>
                            <a:schemeClr val="bg1"/>
                          </a:solidFill>
                          <a:latin typeface="+mn-lt"/>
                          <a:ea typeface="Times New Roman"/>
                          <a:cs typeface="Times New Roman"/>
                        </a:rPr>
                        <a:t>З  </a:t>
                      </a:r>
                      <a:r>
                        <a:rPr lang="ru-RU" sz="1050" b="1" dirty="0" smtClean="0">
                          <a:solidFill>
                            <a:schemeClr val="bg1"/>
                          </a:solidFill>
                          <a:latin typeface="+mn-lt"/>
                          <a:ea typeface="Times New Roman"/>
                          <a:cs typeface="Times New Roman"/>
                        </a:rPr>
                        <a:t>        </a:t>
                      </a:r>
                      <a:r>
                        <a:rPr lang="ru-RU" sz="1050" b="1" dirty="0" smtClean="0">
                          <a:solidFill>
                            <a:srgbClr val="002060"/>
                          </a:solidFill>
                          <a:latin typeface="+mn-lt"/>
                          <a:ea typeface="Times New Roman"/>
                          <a:cs typeface="Times New Roman"/>
                        </a:rPr>
                        <a:t>1</a:t>
                      </a:r>
                      <a:endParaRPr lang="ru-RU" sz="1200" b="1" dirty="0">
                        <a:solidFill>
                          <a:srgbClr val="002060"/>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000" b="1" dirty="0" smtClean="0">
                          <a:solidFill>
                            <a:schemeClr val="bg1"/>
                          </a:solidFill>
                          <a:latin typeface="Arial CYR"/>
                          <a:ea typeface="Times New Roman"/>
                          <a:cs typeface="Times New Roman"/>
                        </a:rPr>
                        <a:t>3</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В</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5</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Е</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З</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4</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6</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Д</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7</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r>
              <a:tr h="460200">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А</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1600" b="1" dirty="0" smtClean="0">
                          <a:solidFill>
                            <a:schemeClr val="bg1"/>
                          </a:solidFill>
                          <a:latin typeface="+mn-lt"/>
                          <a:ea typeface="Times New Roman"/>
                          <a:cs typeface="Times New Roman"/>
                        </a:rPr>
                        <a:t>2</a:t>
                      </a:r>
                      <a:endParaRPr lang="ru-RU" sz="16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2000" b="1" dirty="0" smtClean="0">
                          <a:solidFill>
                            <a:schemeClr val="bg1"/>
                          </a:solidFill>
                          <a:latin typeface="+mn-lt"/>
                          <a:ea typeface="Times New Roman"/>
                          <a:cs typeface="Times New Roman"/>
                        </a:rPr>
                        <a:t>8</a:t>
                      </a:r>
                      <a:endParaRPr lang="ru-RU" sz="20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b="1" dirty="0">
                          <a:latin typeface="Arial CYR"/>
                          <a:ea typeface="Times New Roman"/>
                          <a:cs typeface="Times New Roman"/>
                        </a:rPr>
                        <a:t> </a:t>
                      </a:r>
                      <a:endParaRPr lang="ru-RU" sz="1100" b="1"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graphicFrame>
        <p:nvGraphicFramePr>
          <p:cNvPr id="25" name="Содержимое 24"/>
          <p:cNvGraphicFramePr>
            <a:graphicFrameLocks noGrp="1"/>
          </p:cNvGraphicFramePr>
          <p:nvPr>
            <p:ph idx="1"/>
          </p:nvPr>
        </p:nvGraphicFramePr>
        <p:xfrm>
          <a:off x="228600" y="914400"/>
          <a:ext cx="5105400" cy="4495800"/>
        </p:xfrm>
        <a:graphic>
          <a:graphicData uri="http://schemas.openxmlformats.org/drawingml/2006/table">
            <a:tbl>
              <a:tblPr/>
              <a:tblGrid>
                <a:gridCol w="628650"/>
                <a:gridCol w="628650"/>
                <a:gridCol w="628650"/>
                <a:gridCol w="628650"/>
                <a:gridCol w="628650"/>
                <a:gridCol w="628650"/>
                <a:gridCol w="628650"/>
                <a:gridCol w="704850"/>
              </a:tblGrid>
              <a:tr h="336300">
                <a:tc>
                  <a:txBody>
                    <a:bodyPr/>
                    <a:lstStyle/>
                    <a:p>
                      <a:pPr algn="just">
                        <a:lnSpc>
                          <a:spcPct val="150000"/>
                        </a:lnSpc>
                        <a:spcBef>
                          <a:spcPts val="195"/>
                        </a:spcBef>
                        <a:spcAft>
                          <a:spcPts val="195"/>
                        </a:spcAft>
                      </a:pPr>
                      <a:r>
                        <a:rPr lang="ru-RU" sz="1200" b="1" dirty="0" smtClean="0">
                          <a:solidFill>
                            <a:schemeClr val="bg1"/>
                          </a:solidFill>
                          <a:latin typeface="+mn-lt"/>
                          <a:ea typeface="Times New Roman"/>
                          <a:cs typeface="Times New Roman"/>
                        </a:rPr>
                        <a:t>З  </a:t>
                      </a:r>
                      <a:r>
                        <a:rPr lang="ru-RU" sz="1050" b="1" dirty="0" smtClean="0">
                          <a:solidFill>
                            <a:schemeClr val="bg1"/>
                          </a:solidFill>
                          <a:latin typeface="+mn-lt"/>
                          <a:ea typeface="Times New Roman"/>
                          <a:cs typeface="Times New Roman"/>
                        </a:rPr>
                        <a:t>        </a:t>
                      </a:r>
                      <a:r>
                        <a:rPr lang="ru-RU" sz="1050" b="1" dirty="0" smtClean="0">
                          <a:solidFill>
                            <a:srgbClr val="002060"/>
                          </a:solidFill>
                          <a:latin typeface="+mn-lt"/>
                          <a:ea typeface="Times New Roman"/>
                          <a:cs typeface="Times New Roman"/>
                        </a:rPr>
                        <a:t>1</a:t>
                      </a:r>
                      <a:endParaRPr lang="ru-RU" sz="1200" b="1" dirty="0">
                        <a:solidFill>
                          <a:srgbClr val="002060"/>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000" b="1" dirty="0" smtClean="0">
                          <a:solidFill>
                            <a:schemeClr val="bg1"/>
                          </a:solidFill>
                          <a:latin typeface="Arial CYR"/>
                          <a:ea typeface="Times New Roman"/>
                          <a:cs typeface="Times New Roman"/>
                        </a:rPr>
                        <a:t>3</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В</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5</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Е</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З</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4</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6</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Д</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7</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r>
              <a:tr h="460200">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А</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1800" b="1" dirty="0" smtClean="0">
                          <a:solidFill>
                            <a:schemeClr val="bg1"/>
                          </a:solidFill>
                          <a:latin typeface="+mn-lt"/>
                          <a:ea typeface="Times New Roman"/>
                          <a:cs typeface="Times New Roman"/>
                        </a:rPr>
                        <a:t>С</a:t>
                      </a:r>
                      <a:r>
                        <a:rPr lang="ru-RU" sz="1600" b="1" dirty="0" smtClean="0">
                          <a:solidFill>
                            <a:schemeClr val="bg1"/>
                          </a:solidFill>
                          <a:latin typeface="+mn-lt"/>
                          <a:ea typeface="Times New Roman"/>
                          <a:cs typeface="Times New Roman"/>
                        </a:rPr>
                        <a:t>    2</a:t>
                      </a:r>
                      <a:endParaRPr lang="ru-RU" sz="16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2000" b="1" dirty="0" smtClean="0">
                          <a:solidFill>
                            <a:schemeClr val="bg1"/>
                          </a:solidFill>
                          <a:latin typeface="+mn-lt"/>
                          <a:ea typeface="Times New Roman"/>
                          <a:cs typeface="Times New Roman"/>
                        </a:rPr>
                        <a:t>8</a:t>
                      </a:r>
                      <a:endParaRPr lang="ru-RU" sz="20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О</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Л</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b="1" dirty="0">
                          <a:latin typeface="Arial CYR"/>
                          <a:ea typeface="Times New Roman"/>
                          <a:cs typeface="Times New Roman"/>
                        </a:rPr>
                        <a:t> </a:t>
                      </a:r>
                      <a:endParaRPr lang="ru-RU" sz="1100" b="1"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Н</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Ц</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Е</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graphicFrame>
        <p:nvGraphicFramePr>
          <p:cNvPr id="26" name="Таблица 25"/>
          <p:cNvGraphicFramePr>
            <a:graphicFrameLocks noGrp="1"/>
          </p:cNvGraphicFramePr>
          <p:nvPr/>
        </p:nvGraphicFramePr>
        <p:xfrm>
          <a:off x="228600" y="914400"/>
          <a:ext cx="5105400" cy="4495800"/>
        </p:xfrm>
        <a:graphic>
          <a:graphicData uri="http://schemas.openxmlformats.org/drawingml/2006/table">
            <a:tbl>
              <a:tblPr/>
              <a:tblGrid>
                <a:gridCol w="628650"/>
                <a:gridCol w="628650"/>
                <a:gridCol w="628650"/>
                <a:gridCol w="628650"/>
                <a:gridCol w="628650"/>
                <a:gridCol w="628650"/>
                <a:gridCol w="628650"/>
                <a:gridCol w="704850"/>
              </a:tblGrid>
              <a:tr h="336300">
                <a:tc>
                  <a:txBody>
                    <a:bodyPr/>
                    <a:lstStyle/>
                    <a:p>
                      <a:pPr algn="just">
                        <a:lnSpc>
                          <a:spcPct val="150000"/>
                        </a:lnSpc>
                        <a:spcBef>
                          <a:spcPts val="195"/>
                        </a:spcBef>
                        <a:spcAft>
                          <a:spcPts val="195"/>
                        </a:spcAft>
                      </a:pPr>
                      <a:r>
                        <a:rPr lang="ru-RU" sz="1200" b="1" dirty="0" smtClean="0">
                          <a:solidFill>
                            <a:schemeClr val="bg1"/>
                          </a:solidFill>
                          <a:latin typeface="+mn-lt"/>
                          <a:ea typeface="Times New Roman"/>
                          <a:cs typeface="Times New Roman"/>
                        </a:rPr>
                        <a:t>З  </a:t>
                      </a:r>
                      <a:r>
                        <a:rPr lang="ru-RU" sz="1050" b="1" dirty="0" smtClean="0">
                          <a:solidFill>
                            <a:schemeClr val="bg1"/>
                          </a:solidFill>
                          <a:latin typeface="+mn-lt"/>
                          <a:ea typeface="Times New Roman"/>
                          <a:cs typeface="Times New Roman"/>
                        </a:rPr>
                        <a:t>        </a:t>
                      </a:r>
                      <a:r>
                        <a:rPr lang="ru-RU" sz="1050" b="1" dirty="0" smtClean="0">
                          <a:solidFill>
                            <a:srgbClr val="002060"/>
                          </a:solidFill>
                          <a:latin typeface="+mn-lt"/>
                          <a:ea typeface="Times New Roman"/>
                          <a:cs typeface="Times New Roman"/>
                        </a:rPr>
                        <a:t>1</a:t>
                      </a:r>
                      <a:endParaRPr lang="ru-RU" sz="1200" b="1" dirty="0">
                        <a:solidFill>
                          <a:srgbClr val="002060"/>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000" b="1" dirty="0" smtClean="0">
                          <a:solidFill>
                            <a:schemeClr val="bg1"/>
                          </a:solidFill>
                          <a:latin typeface="Arial CYR"/>
                          <a:ea typeface="Times New Roman"/>
                          <a:cs typeface="Times New Roman"/>
                        </a:rPr>
                        <a:t>П         3</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В</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Л</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5</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Е</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А</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З</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Н</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4</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6</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Д</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Е</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7</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r>
              <a:tr h="460200">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А</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1800" b="1" dirty="0" smtClean="0">
                          <a:solidFill>
                            <a:schemeClr val="bg1"/>
                          </a:solidFill>
                          <a:latin typeface="+mn-lt"/>
                          <a:ea typeface="Times New Roman"/>
                          <a:cs typeface="Times New Roman"/>
                        </a:rPr>
                        <a:t>С</a:t>
                      </a:r>
                      <a:r>
                        <a:rPr lang="ru-RU" sz="1600" b="1" dirty="0" smtClean="0">
                          <a:solidFill>
                            <a:schemeClr val="bg1"/>
                          </a:solidFill>
                          <a:latin typeface="+mn-lt"/>
                          <a:ea typeface="Times New Roman"/>
                          <a:cs typeface="Times New Roman"/>
                        </a:rPr>
                        <a:t>    2</a:t>
                      </a:r>
                      <a:endParaRPr lang="ru-RU" sz="16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Т</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2000" b="1" dirty="0" smtClean="0">
                          <a:solidFill>
                            <a:schemeClr val="bg1"/>
                          </a:solidFill>
                          <a:latin typeface="+mn-lt"/>
                          <a:ea typeface="Times New Roman"/>
                          <a:cs typeface="Times New Roman"/>
                        </a:rPr>
                        <a:t>8</a:t>
                      </a:r>
                      <a:endParaRPr lang="ru-RU" sz="20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О</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А</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Л</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b="1" dirty="0">
                          <a:latin typeface="Arial CYR"/>
                          <a:ea typeface="Times New Roman"/>
                          <a:cs typeface="Times New Roman"/>
                        </a:rPr>
                        <a:t> </a:t>
                      </a:r>
                      <a:endParaRPr lang="ru-RU" sz="1100" b="1"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Н</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Ц</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Е</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graphicFrame>
        <p:nvGraphicFramePr>
          <p:cNvPr id="27" name="Таблица 26"/>
          <p:cNvGraphicFramePr>
            <a:graphicFrameLocks noGrp="1"/>
          </p:cNvGraphicFramePr>
          <p:nvPr/>
        </p:nvGraphicFramePr>
        <p:xfrm>
          <a:off x="228600" y="914400"/>
          <a:ext cx="5105400" cy="4495800"/>
        </p:xfrm>
        <a:graphic>
          <a:graphicData uri="http://schemas.openxmlformats.org/drawingml/2006/table">
            <a:tbl>
              <a:tblPr/>
              <a:tblGrid>
                <a:gridCol w="628650"/>
                <a:gridCol w="628650"/>
                <a:gridCol w="628650"/>
                <a:gridCol w="628650"/>
                <a:gridCol w="628650"/>
                <a:gridCol w="628650"/>
                <a:gridCol w="628650"/>
                <a:gridCol w="704850"/>
              </a:tblGrid>
              <a:tr h="336300">
                <a:tc>
                  <a:txBody>
                    <a:bodyPr/>
                    <a:lstStyle/>
                    <a:p>
                      <a:pPr algn="just">
                        <a:lnSpc>
                          <a:spcPct val="150000"/>
                        </a:lnSpc>
                        <a:spcBef>
                          <a:spcPts val="195"/>
                        </a:spcBef>
                        <a:spcAft>
                          <a:spcPts val="195"/>
                        </a:spcAft>
                      </a:pPr>
                      <a:r>
                        <a:rPr lang="ru-RU" sz="1200" b="1" dirty="0" smtClean="0">
                          <a:solidFill>
                            <a:schemeClr val="bg1"/>
                          </a:solidFill>
                          <a:latin typeface="+mn-lt"/>
                          <a:ea typeface="Times New Roman"/>
                          <a:cs typeface="Times New Roman"/>
                        </a:rPr>
                        <a:t>З  </a:t>
                      </a:r>
                      <a:r>
                        <a:rPr lang="ru-RU" sz="1050" b="1" dirty="0" smtClean="0">
                          <a:solidFill>
                            <a:schemeClr val="bg1"/>
                          </a:solidFill>
                          <a:latin typeface="+mn-lt"/>
                          <a:ea typeface="Times New Roman"/>
                          <a:cs typeface="Times New Roman"/>
                        </a:rPr>
                        <a:t>        </a:t>
                      </a:r>
                      <a:r>
                        <a:rPr lang="ru-RU" sz="1050" b="1" dirty="0" smtClean="0">
                          <a:solidFill>
                            <a:srgbClr val="002060"/>
                          </a:solidFill>
                          <a:latin typeface="+mn-lt"/>
                          <a:ea typeface="Times New Roman"/>
                          <a:cs typeface="Times New Roman"/>
                        </a:rPr>
                        <a:t>1</a:t>
                      </a:r>
                      <a:endParaRPr lang="ru-RU" sz="1200" b="1" dirty="0">
                        <a:solidFill>
                          <a:srgbClr val="002060"/>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000" b="1" dirty="0" smtClean="0">
                          <a:solidFill>
                            <a:schemeClr val="bg1"/>
                          </a:solidFill>
                          <a:latin typeface="Arial CYR"/>
                          <a:ea typeface="Times New Roman"/>
                          <a:cs typeface="Times New Roman"/>
                        </a:rPr>
                        <a:t>П         3</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В</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Л</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5</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Е</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А</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З</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Н</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М         4</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        6</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Д</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Е</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А</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     7</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r>
              <a:tr h="460200">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А</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1800" b="1" dirty="0" smtClean="0">
                          <a:solidFill>
                            <a:schemeClr val="bg1"/>
                          </a:solidFill>
                          <a:latin typeface="+mn-lt"/>
                          <a:ea typeface="Times New Roman"/>
                          <a:cs typeface="Times New Roman"/>
                        </a:rPr>
                        <a:t>С</a:t>
                      </a:r>
                      <a:r>
                        <a:rPr lang="ru-RU" sz="1600" b="1" dirty="0" smtClean="0">
                          <a:solidFill>
                            <a:schemeClr val="bg1"/>
                          </a:solidFill>
                          <a:latin typeface="+mn-lt"/>
                          <a:ea typeface="Times New Roman"/>
                          <a:cs typeface="Times New Roman"/>
                        </a:rPr>
                        <a:t>    2</a:t>
                      </a:r>
                      <a:endParaRPr lang="ru-RU" sz="16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Т</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Р</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2000" b="1" dirty="0" smtClean="0">
                          <a:solidFill>
                            <a:schemeClr val="bg1"/>
                          </a:solidFill>
                          <a:latin typeface="+mn-lt"/>
                          <a:ea typeface="Times New Roman"/>
                          <a:cs typeface="Times New Roman"/>
                        </a:rPr>
                        <a:t>8</a:t>
                      </a:r>
                      <a:endParaRPr lang="ru-RU" sz="20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О</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А</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С</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Л</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b="1" dirty="0">
                          <a:latin typeface="Arial CYR"/>
                          <a:ea typeface="Times New Roman"/>
                          <a:cs typeface="Times New Roman"/>
                        </a:rPr>
                        <a:t> </a:t>
                      </a:r>
                      <a:endParaRPr lang="ru-RU" sz="1100" b="1"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Н</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Ц</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Е</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graphicFrame>
        <p:nvGraphicFramePr>
          <p:cNvPr id="28" name="Таблица 27"/>
          <p:cNvGraphicFramePr>
            <a:graphicFrameLocks noGrp="1"/>
          </p:cNvGraphicFramePr>
          <p:nvPr/>
        </p:nvGraphicFramePr>
        <p:xfrm>
          <a:off x="228600" y="914400"/>
          <a:ext cx="5105400" cy="4495800"/>
        </p:xfrm>
        <a:graphic>
          <a:graphicData uri="http://schemas.openxmlformats.org/drawingml/2006/table">
            <a:tbl>
              <a:tblPr/>
              <a:tblGrid>
                <a:gridCol w="628650"/>
                <a:gridCol w="628650"/>
                <a:gridCol w="628650"/>
                <a:gridCol w="628650"/>
                <a:gridCol w="628650"/>
                <a:gridCol w="628650"/>
                <a:gridCol w="628650"/>
                <a:gridCol w="704850"/>
              </a:tblGrid>
              <a:tr h="336300">
                <a:tc>
                  <a:txBody>
                    <a:bodyPr/>
                    <a:lstStyle/>
                    <a:p>
                      <a:pPr algn="just">
                        <a:lnSpc>
                          <a:spcPct val="150000"/>
                        </a:lnSpc>
                        <a:spcBef>
                          <a:spcPts val="195"/>
                        </a:spcBef>
                        <a:spcAft>
                          <a:spcPts val="195"/>
                        </a:spcAft>
                      </a:pPr>
                      <a:r>
                        <a:rPr lang="ru-RU" sz="1200" b="1" dirty="0" smtClean="0">
                          <a:solidFill>
                            <a:schemeClr val="bg1"/>
                          </a:solidFill>
                          <a:latin typeface="+mn-lt"/>
                          <a:ea typeface="Times New Roman"/>
                          <a:cs typeface="Times New Roman"/>
                        </a:rPr>
                        <a:t>З  </a:t>
                      </a:r>
                      <a:r>
                        <a:rPr lang="ru-RU" sz="1050" b="1" dirty="0" smtClean="0">
                          <a:solidFill>
                            <a:schemeClr val="bg1"/>
                          </a:solidFill>
                          <a:latin typeface="+mn-lt"/>
                          <a:ea typeface="Times New Roman"/>
                          <a:cs typeface="Times New Roman"/>
                        </a:rPr>
                        <a:t>        </a:t>
                      </a:r>
                      <a:r>
                        <a:rPr lang="ru-RU" sz="1050" b="1" dirty="0" smtClean="0">
                          <a:solidFill>
                            <a:srgbClr val="002060"/>
                          </a:solidFill>
                          <a:latin typeface="+mn-lt"/>
                          <a:ea typeface="Times New Roman"/>
                          <a:cs typeface="Times New Roman"/>
                        </a:rPr>
                        <a:t>1</a:t>
                      </a:r>
                      <a:endParaRPr lang="ru-RU" sz="1200" b="1" dirty="0">
                        <a:solidFill>
                          <a:srgbClr val="002060"/>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000" b="1" dirty="0" smtClean="0">
                          <a:solidFill>
                            <a:schemeClr val="bg1"/>
                          </a:solidFill>
                          <a:latin typeface="Arial CYR"/>
                          <a:ea typeface="Times New Roman"/>
                          <a:cs typeface="Times New Roman"/>
                        </a:rPr>
                        <a:t>П         3</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В</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Л</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П         5</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Е</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А</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Л</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З</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Н</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М         4</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У</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        6</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Д</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Е</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А</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Т</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       7</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r>
              <a:tr h="460200">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А</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1800" b="1" dirty="0" smtClean="0">
                          <a:solidFill>
                            <a:schemeClr val="bg1"/>
                          </a:solidFill>
                          <a:latin typeface="+mn-lt"/>
                          <a:ea typeface="Times New Roman"/>
                          <a:cs typeface="Times New Roman"/>
                        </a:rPr>
                        <a:t>С</a:t>
                      </a:r>
                      <a:r>
                        <a:rPr lang="ru-RU" sz="1600" b="1" dirty="0" smtClean="0">
                          <a:solidFill>
                            <a:schemeClr val="bg1"/>
                          </a:solidFill>
                          <a:latin typeface="+mn-lt"/>
                          <a:ea typeface="Times New Roman"/>
                          <a:cs typeface="Times New Roman"/>
                        </a:rPr>
                        <a:t>    2</a:t>
                      </a:r>
                      <a:endParaRPr lang="ru-RU" sz="16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Т</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Р</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О</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2000" b="1" dirty="0" smtClean="0">
                          <a:solidFill>
                            <a:schemeClr val="bg1"/>
                          </a:solidFill>
                          <a:latin typeface="+mn-lt"/>
                          <a:ea typeface="Times New Roman"/>
                          <a:cs typeface="Times New Roman"/>
                        </a:rPr>
                        <a:t>8</a:t>
                      </a:r>
                      <a:endParaRPr lang="ru-RU" sz="20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О</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А</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С</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Н</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Л</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b="1" dirty="0">
                          <a:latin typeface="Arial CYR"/>
                          <a:ea typeface="Times New Roman"/>
                          <a:cs typeface="Times New Roman"/>
                        </a:rPr>
                        <a:t> </a:t>
                      </a:r>
                      <a:endParaRPr lang="ru-RU" sz="1100" b="1"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Н</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Ц</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Е</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graphicFrame>
        <p:nvGraphicFramePr>
          <p:cNvPr id="29" name="Таблица 28"/>
          <p:cNvGraphicFramePr>
            <a:graphicFrameLocks noGrp="1"/>
          </p:cNvGraphicFramePr>
          <p:nvPr/>
        </p:nvGraphicFramePr>
        <p:xfrm>
          <a:off x="228600" y="914400"/>
          <a:ext cx="5105400" cy="4495800"/>
        </p:xfrm>
        <a:graphic>
          <a:graphicData uri="http://schemas.openxmlformats.org/drawingml/2006/table">
            <a:tbl>
              <a:tblPr/>
              <a:tblGrid>
                <a:gridCol w="628650"/>
                <a:gridCol w="628650"/>
                <a:gridCol w="628650"/>
                <a:gridCol w="628650"/>
                <a:gridCol w="628650"/>
                <a:gridCol w="628650"/>
                <a:gridCol w="628650"/>
                <a:gridCol w="704850"/>
              </a:tblGrid>
              <a:tr h="336300">
                <a:tc>
                  <a:txBody>
                    <a:bodyPr/>
                    <a:lstStyle/>
                    <a:p>
                      <a:pPr algn="just">
                        <a:lnSpc>
                          <a:spcPct val="150000"/>
                        </a:lnSpc>
                        <a:spcBef>
                          <a:spcPts val="195"/>
                        </a:spcBef>
                        <a:spcAft>
                          <a:spcPts val="195"/>
                        </a:spcAft>
                      </a:pPr>
                      <a:r>
                        <a:rPr lang="ru-RU" sz="1200" b="1" dirty="0" smtClean="0">
                          <a:solidFill>
                            <a:schemeClr val="bg1"/>
                          </a:solidFill>
                          <a:latin typeface="+mn-lt"/>
                          <a:ea typeface="Times New Roman"/>
                          <a:cs typeface="Times New Roman"/>
                        </a:rPr>
                        <a:t>З  </a:t>
                      </a:r>
                      <a:r>
                        <a:rPr lang="ru-RU" sz="1050" b="1" dirty="0" smtClean="0">
                          <a:solidFill>
                            <a:schemeClr val="bg1"/>
                          </a:solidFill>
                          <a:latin typeface="+mn-lt"/>
                          <a:ea typeface="Times New Roman"/>
                          <a:cs typeface="Times New Roman"/>
                        </a:rPr>
                        <a:t>        </a:t>
                      </a:r>
                      <a:r>
                        <a:rPr lang="ru-RU" sz="1050" b="1" dirty="0" smtClean="0">
                          <a:solidFill>
                            <a:srgbClr val="002060"/>
                          </a:solidFill>
                          <a:latin typeface="+mn-lt"/>
                          <a:ea typeface="Times New Roman"/>
                          <a:cs typeface="Times New Roman"/>
                        </a:rPr>
                        <a:t>1</a:t>
                      </a:r>
                      <a:endParaRPr lang="ru-RU" sz="1200" b="1" dirty="0">
                        <a:solidFill>
                          <a:srgbClr val="002060"/>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000" b="1" dirty="0" smtClean="0">
                          <a:solidFill>
                            <a:schemeClr val="bg1"/>
                          </a:solidFill>
                          <a:latin typeface="Arial CYR"/>
                          <a:ea typeface="Times New Roman"/>
                          <a:cs typeface="Times New Roman"/>
                        </a:rPr>
                        <a:t>П         3</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В</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Л</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П         5</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Е</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А</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Л</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З</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Н</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М         4</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У</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Л         6</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Д</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Е</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А</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Т</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У</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       7</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r>
              <a:tr h="460200">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А</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1800" b="1" dirty="0" smtClean="0">
                          <a:solidFill>
                            <a:schemeClr val="bg1"/>
                          </a:solidFill>
                          <a:latin typeface="+mn-lt"/>
                          <a:ea typeface="Times New Roman"/>
                          <a:cs typeface="Times New Roman"/>
                        </a:rPr>
                        <a:t>С</a:t>
                      </a:r>
                      <a:r>
                        <a:rPr lang="ru-RU" sz="1600" b="1" dirty="0" smtClean="0">
                          <a:solidFill>
                            <a:schemeClr val="bg1"/>
                          </a:solidFill>
                          <a:latin typeface="+mn-lt"/>
                          <a:ea typeface="Times New Roman"/>
                          <a:cs typeface="Times New Roman"/>
                        </a:rPr>
                        <a:t>    2</a:t>
                      </a:r>
                      <a:endParaRPr lang="ru-RU" sz="16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Т</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Р</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О</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Н</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2000" b="1" dirty="0" smtClean="0">
                          <a:solidFill>
                            <a:schemeClr val="bg1"/>
                          </a:solidFill>
                          <a:latin typeface="+mn-lt"/>
                          <a:ea typeface="Times New Roman"/>
                          <a:cs typeface="Times New Roman"/>
                        </a:rPr>
                        <a:t>8</a:t>
                      </a:r>
                      <a:endParaRPr lang="ru-RU" sz="20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О</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А</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С</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Н</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А</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Л</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b="1" dirty="0">
                          <a:latin typeface="Arial CYR"/>
                          <a:ea typeface="Times New Roman"/>
                          <a:cs typeface="Times New Roman"/>
                        </a:rPr>
                        <a:t> </a:t>
                      </a:r>
                      <a:endParaRPr lang="ru-RU" sz="1100" b="1"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Н</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Ц</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Е</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graphicFrame>
        <p:nvGraphicFramePr>
          <p:cNvPr id="30" name="Таблица 29"/>
          <p:cNvGraphicFramePr>
            <a:graphicFrameLocks noGrp="1"/>
          </p:cNvGraphicFramePr>
          <p:nvPr/>
        </p:nvGraphicFramePr>
        <p:xfrm>
          <a:off x="228600" y="914400"/>
          <a:ext cx="5105400" cy="4495800"/>
        </p:xfrm>
        <a:graphic>
          <a:graphicData uri="http://schemas.openxmlformats.org/drawingml/2006/table">
            <a:tbl>
              <a:tblPr/>
              <a:tblGrid>
                <a:gridCol w="628650"/>
                <a:gridCol w="628650"/>
                <a:gridCol w="628650"/>
                <a:gridCol w="628650"/>
                <a:gridCol w="628650"/>
                <a:gridCol w="628650"/>
                <a:gridCol w="628650"/>
                <a:gridCol w="704850"/>
              </a:tblGrid>
              <a:tr h="336300">
                <a:tc>
                  <a:txBody>
                    <a:bodyPr/>
                    <a:lstStyle/>
                    <a:p>
                      <a:pPr algn="just">
                        <a:lnSpc>
                          <a:spcPct val="150000"/>
                        </a:lnSpc>
                        <a:spcBef>
                          <a:spcPts val="195"/>
                        </a:spcBef>
                        <a:spcAft>
                          <a:spcPts val="195"/>
                        </a:spcAft>
                      </a:pPr>
                      <a:r>
                        <a:rPr lang="ru-RU" sz="1200" b="1" dirty="0" smtClean="0">
                          <a:solidFill>
                            <a:schemeClr val="bg1"/>
                          </a:solidFill>
                          <a:latin typeface="+mn-lt"/>
                          <a:ea typeface="Times New Roman"/>
                          <a:cs typeface="Times New Roman"/>
                        </a:rPr>
                        <a:t>З  </a:t>
                      </a:r>
                      <a:r>
                        <a:rPr lang="ru-RU" sz="1050" b="1" dirty="0" smtClean="0">
                          <a:solidFill>
                            <a:schemeClr val="bg1"/>
                          </a:solidFill>
                          <a:latin typeface="+mn-lt"/>
                          <a:ea typeface="Times New Roman"/>
                          <a:cs typeface="Times New Roman"/>
                        </a:rPr>
                        <a:t>        </a:t>
                      </a:r>
                      <a:r>
                        <a:rPr lang="ru-RU" sz="1050" b="1" dirty="0" smtClean="0">
                          <a:solidFill>
                            <a:srgbClr val="002060"/>
                          </a:solidFill>
                          <a:latin typeface="+mn-lt"/>
                          <a:ea typeface="Times New Roman"/>
                          <a:cs typeface="Times New Roman"/>
                        </a:rPr>
                        <a:t>1</a:t>
                      </a:r>
                      <a:endParaRPr lang="ru-RU" sz="1200" b="1" dirty="0">
                        <a:solidFill>
                          <a:srgbClr val="002060"/>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000" b="1" dirty="0" smtClean="0">
                          <a:solidFill>
                            <a:schemeClr val="bg1"/>
                          </a:solidFill>
                          <a:latin typeface="Arial CYR"/>
                          <a:ea typeface="Times New Roman"/>
                          <a:cs typeface="Times New Roman"/>
                        </a:rPr>
                        <a:t>П         3</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В</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Л</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П         5</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Е</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А</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Л</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З</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Н</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М         4</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У</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Л         6</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Д</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Е</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А</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Т</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У</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К         7</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r>
              <a:tr h="460200">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А</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1800" b="1" dirty="0" smtClean="0">
                          <a:solidFill>
                            <a:schemeClr val="bg1"/>
                          </a:solidFill>
                          <a:latin typeface="+mn-lt"/>
                          <a:ea typeface="Times New Roman"/>
                          <a:cs typeface="Times New Roman"/>
                        </a:rPr>
                        <a:t>С</a:t>
                      </a:r>
                      <a:r>
                        <a:rPr lang="ru-RU" sz="1600" b="1" dirty="0" smtClean="0">
                          <a:solidFill>
                            <a:schemeClr val="bg1"/>
                          </a:solidFill>
                          <a:latin typeface="+mn-lt"/>
                          <a:ea typeface="Times New Roman"/>
                          <a:cs typeface="Times New Roman"/>
                        </a:rPr>
                        <a:t>    2</a:t>
                      </a:r>
                      <a:endParaRPr lang="ru-RU" sz="16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Т</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Р</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О</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Н</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О</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2000" b="1" dirty="0" smtClean="0">
                          <a:solidFill>
                            <a:schemeClr val="bg1"/>
                          </a:solidFill>
                          <a:latin typeface="+mn-lt"/>
                          <a:ea typeface="Times New Roman"/>
                          <a:cs typeface="Times New Roman"/>
                        </a:rPr>
                        <a:t>8</a:t>
                      </a:r>
                      <a:endParaRPr lang="ru-RU" sz="20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О</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А</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С</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Н</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А</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С</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Л</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b="1" dirty="0">
                          <a:latin typeface="Arial CYR"/>
                          <a:ea typeface="Times New Roman"/>
                          <a:cs typeface="Times New Roman"/>
                        </a:rPr>
                        <a:t> </a:t>
                      </a:r>
                      <a:endParaRPr lang="ru-RU" sz="1100" b="1"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М</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Н</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О</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Ц</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С</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Е</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endParaRPr lang="ru-RU" dirty="0"/>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graphicFrame>
        <p:nvGraphicFramePr>
          <p:cNvPr id="31" name="Таблица 30"/>
          <p:cNvGraphicFramePr>
            <a:graphicFrameLocks noGrp="1"/>
          </p:cNvGraphicFramePr>
          <p:nvPr/>
        </p:nvGraphicFramePr>
        <p:xfrm>
          <a:off x="228600" y="914400"/>
          <a:ext cx="5105400" cy="4495800"/>
        </p:xfrm>
        <a:graphic>
          <a:graphicData uri="http://schemas.openxmlformats.org/drawingml/2006/table">
            <a:tbl>
              <a:tblPr/>
              <a:tblGrid>
                <a:gridCol w="628650"/>
                <a:gridCol w="628650"/>
                <a:gridCol w="628650"/>
                <a:gridCol w="628650"/>
                <a:gridCol w="628650"/>
                <a:gridCol w="628650"/>
                <a:gridCol w="628650"/>
                <a:gridCol w="704850"/>
              </a:tblGrid>
              <a:tr h="336300">
                <a:tc>
                  <a:txBody>
                    <a:bodyPr/>
                    <a:lstStyle/>
                    <a:p>
                      <a:pPr algn="just">
                        <a:lnSpc>
                          <a:spcPct val="150000"/>
                        </a:lnSpc>
                        <a:spcBef>
                          <a:spcPts val="195"/>
                        </a:spcBef>
                        <a:spcAft>
                          <a:spcPts val="195"/>
                        </a:spcAft>
                      </a:pPr>
                      <a:r>
                        <a:rPr lang="ru-RU" sz="1200" b="1" dirty="0" smtClean="0">
                          <a:solidFill>
                            <a:schemeClr val="bg1"/>
                          </a:solidFill>
                          <a:latin typeface="+mn-lt"/>
                          <a:ea typeface="Times New Roman"/>
                          <a:cs typeface="Times New Roman"/>
                        </a:rPr>
                        <a:t>З  </a:t>
                      </a:r>
                      <a:r>
                        <a:rPr lang="ru-RU" sz="1050" b="1" dirty="0" smtClean="0">
                          <a:solidFill>
                            <a:schemeClr val="bg1"/>
                          </a:solidFill>
                          <a:latin typeface="+mn-lt"/>
                          <a:ea typeface="Times New Roman"/>
                          <a:cs typeface="Times New Roman"/>
                        </a:rPr>
                        <a:t>        </a:t>
                      </a:r>
                      <a:r>
                        <a:rPr lang="ru-RU" sz="1050" b="1" dirty="0" smtClean="0">
                          <a:solidFill>
                            <a:srgbClr val="002060"/>
                          </a:solidFill>
                          <a:latin typeface="+mn-lt"/>
                          <a:ea typeface="Times New Roman"/>
                          <a:cs typeface="Times New Roman"/>
                        </a:rPr>
                        <a:t>1</a:t>
                      </a:r>
                      <a:endParaRPr lang="ru-RU" sz="1200" b="1" dirty="0">
                        <a:solidFill>
                          <a:srgbClr val="002060"/>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000" b="1" dirty="0" smtClean="0">
                          <a:solidFill>
                            <a:schemeClr val="bg1"/>
                          </a:solidFill>
                          <a:latin typeface="Arial CYR"/>
                          <a:ea typeface="Times New Roman"/>
                          <a:cs typeface="Times New Roman"/>
                        </a:rPr>
                        <a:t>П         3</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В</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Л</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П         5</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Е</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А</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Л</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З</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Н</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М         4</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У</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Л         6</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Д</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Bef>
                          <a:spcPts val="195"/>
                        </a:spcBef>
                        <a:spcAft>
                          <a:spcPts val="195"/>
                        </a:spcAft>
                      </a:pPr>
                      <a:r>
                        <a:rPr lang="ru-RU" sz="1000" b="1" dirty="0">
                          <a:solidFill>
                            <a:schemeClr val="bg1"/>
                          </a:solidFill>
                          <a:latin typeface="Arial CYR"/>
                          <a:ea typeface="Times New Roman"/>
                          <a:cs typeface="Times New Roman"/>
                        </a:rPr>
                        <a:t> </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Е</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А</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Т</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У</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lnSpc>
                          <a:spcPct val="150000"/>
                        </a:lnSpc>
                        <a:spcBef>
                          <a:spcPts val="195"/>
                        </a:spcBef>
                        <a:spcAft>
                          <a:spcPts val="195"/>
                        </a:spcAft>
                      </a:pPr>
                      <a:r>
                        <a:rPr lang="ru-RU" sz="1000" b="1" dirty="0" smtClean="0">
                          <a:solidFill>
                            <a:schemeClr val="bg1"/>
                          </a:solidFill>
                          <a:latin typeface="+mn-lt"/>
                          <a:ea typeface="Times New Roman"/>
                          <a:cs typeface="Times New Roman"/>
                        </a:rPr>
                        <a:t>К         7</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r>
              <a:tr h="460200">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А</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1800" b="1" dirty="0" smtClean="0">
                          <a:solidFill>
                            <a:schemeClr val="bg1"/>
                          </a:solidFill>
                          <a:latin typeface="+mn-lt"/>
                          <a:ea typeface="Times New Roman"/>
                          <a:cs typeface="Times New Roman"/>
                        </a:rPr>
                        <a:t>С</a:t>
                      </a:r>
                      <a:r>
                        <a:rPr lang="ru-RU" sz="1600" b="1" dirty="0" smtClean="0">
                          <a:solidFill>
                            <a:schemeClr val="bg1"/>
                          </a:solidFill>
                          <a:latin typeface="+mn-lt"/>
                          <a:ea typeface="Times New Roman"/>
                          <a:cs typeface="Times New Roman"/>
                        </a:rPr>
                        <a:t>    2</a:t>
                      </a:r>
                      <a:endParaRPr lang="ru-RU" sz="16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Т</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Р</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О</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Н</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50000"/>
                        </a:lnSpc>
                        <a:spcBef>
                          <a:spcPts val="195"/>
                        </a:spcBef>
                        <a:spcAft>
                          <a:spcPts val="195"/>
                        </a:spcAft>
                      </a:pPr>
                      <a:r>
                        <a:rPr lang="ru-RU" sz="1800" b="1" dirty="0">
                          <a:solidFill>
                            <a:schemeClr val="bg1"/>
                          </a:solidFill>
                          <a:latin typeface="+mn-lt"/>
                          <a:ea typeface="Times New Roman"/>
                          <a:cs typeface="Times New Roman"/>
                        </a:rPr>
                        <a:t> </a:t>
                      </a:r>
                      <a:r>
                        <a:rPr lang="ru-RU" sz="1800" b="1" dirty="0" smtClean="0">
                          <a:solidFill>
                            <a:schemeClr val="bg1"/>
                          </a:solidFill>
                          <a:latin typeface="+mn-lt"/>
                          <a:ea typeface="Times New Roman"/>
                          <a:cs typeface="Times New Roman"/>
                        </a:rPr>
                        <a:t>О</a:t>
                      </a:r>
                      <a:endParaRPr lang="ru-RU" sz="18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r">
                        <a:lnSpc>
                          <a:spcPct val="150000"/>
                        </a:lnSpc>
                        <a:spcBef>
                          <a:spcPts val="195"/>
                        </a:spcBef>
                        <a:spcAft>
                          <a:spcPts val="195"/>
                        </a:spcAft>
                      </a:pPr>
                      <a:r>
                        <a:rPr lang="ru-RU" sz="2000" b="1" dirty="0" smtClean="0">
                          <a:solidFill>
                            <a:schemeClr val="bg1"/>
                          </a:solidFill>
                          <a:latin typeface="+mn-lt"/>
                          <a:ea typeface="Times New Roman"/>
                          <a:cs typeface="Times New Roman"/>
                        </a:rPr>
                        <a:t>М8</a:t>
                      </a:r>
                      <a:endParaRPr lang="ru-RU" sz="20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О</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Arial CYR"/>
                          <a:ea typeface="Times New Roman"/>
                          <a:cs typeface="Times New Roman"/>
                        </a:rPr>
                        <a:t> </a:t>
                      </a:r>
                      <a:r>
                        <a:rPr lang="ru-RU" sz="1000" b="1" dirty="0" smtClean="0">
                          <a:solidFill>
                            <a:schemeClr val="bg1"/>
                          </a:solidFill>
                          <a:latin typeface="Arial CYR"/>
                          <a:ea typeface="Times New Roman"/>
                          <a:cs typeface="Times New Roman"/>
                        </a:rPr>
                        <a:t>А</a:t>
                      </a:r>
                      <a:endParaRPr lang="ru-RU" sz="1100" b="1" dirty="0">
                        <a:solidFill>
                          <a:schemeClr val="bg1"/>
                        </a:solidFill>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С</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Н</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А</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С</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50" dirty="0">
                          <a:solidFill>
                            <a:schemeClr val="bg1"/>
                          </a:solidFill>
                          <a:latin typeface="+mn-lt"/>
                          <a:ea typeface="Times New Roman"/>
                          <a:cs typeface="Times New Roman"/>
                        </a:rPr>
                        <a:t> </a:t>
                      </a:r>
                      <a:r>
                        <a:rPr lang="ru-RU" sz="1050" dirty="0" smtClean="0">
                          <a:solidFill>
                            <a:schemeClr val="bg1"/>
                          </a:solidFill>
                          <a:latin typeface="+mn-lt"/>
                          <a:ea typeface="Times New Roman"/>
                          <a:cs typeface="Times New Roman"/>
                        </a:rPr>
                        <a:t>Е</a:t>
                      </a:r>
                      <a:endParaRPr lang="ru-RU" sz="1200"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Л</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b="1" dirty="0">
                          <a:latin typeface="Arial CYR"/>
                          <a:ea typeface="Times New Roman"/>
                          <a:cs typeface="Times New Roman"/>
                        </a:rPr>
                        <a:t> </a:t>
                      </a:r>
                      <a:endParaRPr lang="ru-RU" sz="1100" b="1"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М</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50" dirty="0">
                          <a:solidFill>
                            <a:schemeClr val="bg1"/>
                          </a:solidFill>
                          <a:latin typeface="+mn-lt"/>
                          <a:ea typeface="Times New Roman"/>
                          <a:cs typeface="Times New Roman"/>
                        </a:rPr>
                        <a:t> </a:t>
                      </a:r>
                      <a:r>
                        <a:rPr lang="ru-RU" sz="1050" dirty="0" smtClean="0">
                          <a:solidFill>
                            <a:schemeClr val="bg1"/>
                          </a:solidFill>
                          <a:latin typeface="+mn-lt"/>
                          <a:ea typeface="Times New Roman"/>
                          <a:cs typeface="Times New Roman"/>
                        </a:rPr>
                        <a:t>Р</a:t>
                      </a:r>
                      <a:endParaRPr lang="ru-RU" sz="1200"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Н</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О</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50" dirty="0">
                          <a:solidFill>
                            <a:schemeClr val="bg1"/>
                          </a:solidFill>
                          <a:latin typeface="+mn-lt"/>
                          <a:ea typeface="Times New Roman"/>
                          <a:cs typeface="Times New Roman"/>
                        </a:rPr>
                        <a:t> </a:t>
                      </a:r>
                      <a:r>
                        <a:rPr lang="ru-RU" sz="1050" dirty="0" smtClean="0">
                          <a:solidFill>
                            <a:schemeClr val="bg1"/>
                          </a:solidFill>
                          <a:latin typeface="+mn-lt"/>
                          <a:ea typeface="Times New Roman"/>
                          <a:cs typeface="Times New Roman"/>
                        </a:rPr>
                        <a:t>К</a:t>
                      </a:r>
                      <a:endParaRPr lang="ru-RU" sz="1200"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Ц</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00" b="1" dirty="0">
                          <a:solidFill>
                            <a:schemeClr val="bg1"/>
                          </a:solidFill>
                          <a:latin typeface="+mn-lt"/>
                          <a:ea typeface="Times New Roman"/>
                          <a:cs typeface="Times New Roman"/>
                        </a:rPr>
                        <a:t> </a:t>
                      </a:r>
                      <a:r>
                        <a:rPr lang="ru-RU" sz="1000" b="1" dirty="0" smtClean="0">
                          <a:solidFill>
                            <a:schemeClr val="bg1"/>
                          </a:solidFill>
                          <a:latin typeface="+mn-lt"/>
                          <a:ea typeface="Times New Roman"/>
                          <a:cs typeface="Times New Roman"/>
                        </a:rPr>
                        <a:t>С</a:t>
                      </a:r>
                      <a:endParaRPr lang="ru-RU" sz="11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50" dirty="0">
                          <a:solidFill>
                            <a:schemeClr val="bg1"/>
                          </a:solidFill>
                          <a:latin typeface="+mn-lt"/>
                          <a:ea typeface="Times New Roman"/>
                          <a:cs typeface="Times New Roman"/>
                        </a:rPr>
                        <a:t> </a:t>
                      </a:r>
                      <a:r>
                        <a:rPr lang="ru-RU" sz="1050" dirty="0" smtClean="0">
                          <a:solidFill>
                            <a:schemeClr val="bg1"/>
                          </a:solidFill>
                          <a:latin typeface="+mn-lt"/>
                          <a:ea typeface="Times New Roman"/>
                          <a:cs typeface="Times New Roman"/>
                        </a:rPr>
                        <a:t>У</a:t>
                      </a:r>
                      <a:endParaRPr lang="ru-RU" sz="1200"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r>
                        <a:rPr lang="ru-RU" sz="1050" b="1" dirty="0" smtClean="0">
                          <a:solidFill>
                            <a:schemeClr val="bg1"/>
                          </a:solidFill>
                          <a:latin typeface="+mn-lt"/>
                          <a:ea typeface="Times New Roman"/>
                          <a:cs typeface="Times New Roman"/>
                        </a:rPr>
                        <a:t>Е</a:t>
                      </a:r>
                      <a:endParaRPr lang="ru-RU" sz="1200" b="1"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50" dirty="0">
                          <a:solidFill>
                            <a:schemeClr val="bg1"/>
                          </a:solidFill>
                          <a:latin typeface="+mn-lt"/>
                          <a:ea typeface="Times New Roman"/>
                          <a:cs typeface="Times New Roman"/>
                        </a:rPr>
                        <a:t> </a:t>
                      </a:r>
                      <a:r>
                        <a:rPr lang="ru-RU" sz="1050" dirty="0" smtClean="0">
                          <a:solidFill>
                            <a:schemeClr val="bg1"/>
                          </a:solidFill>
                          <a:latin typeface="+mn-lt"/>
                          <a:ea typeface="Times New Roman"/>
                          <a:cs typeface="Times New Roman"/>
                        </a:rPr>
                        <a:t>Р</a:t>
                      </a:r>
                      <a:endParaRPr lang="ru-RU" sz="1200"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a:latin typeface="Arial CYR"/>
                          <a:ea typeface="Times New Roman"/>
                          <a:cs typeface="Times New Roman"/>
                        </a:rPr>
                        <a:t> </a:t>
                      </a:r>
                      <a:endParaRPr lang="ru-RU" sz="110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dirty="0">
                          <a:solidFill>
                            <a:schemeClr val="bg1"/>
                          </a:solidFill>
                          <a:latin typeface="+mn-lt"/>
                          <a:ea typeface="Times New Roman"/>
                          <a:cs typeface="Times New Roman"/>
                        </a:rPr>
                        <a:t> </a:t>
                      </a:r>
                      <a:r>
                        <a:rPr lang="ru-RU" sz="1050" dirty="0" smtClean="0">
                          <a:solidFill>
                            <a:schemeClr val="bg1"/>
                          </a:solidFill>
                          <a:latin typeface="+mn-lt"/>
                          <a:ea typeface="Times New Roman"/>
                          <a:cs typeface="Times New Roman"/>
                        </a:rPr>
                        <a:t>И</a:t>
                      </a:r>
                      <a:endParaRPr lang="ru-RU" sz="1200"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36300">
                <a:tc>
                  <a:txBody>
                    <a:bodyPr/>
                    <a:lstStyle/>
                    <a:p>
                      <a:pPr algn="l">
                        <a:lnSpc>
                          <a:spcPct val="150000"/>
                        </a:lnSpc>
                        <a:spcBef>
                          <a:spcPts val="195"/>
                        </a:spcBef>
                        <a:spcAft>
                          <a:spcPts val="195"/>
                        </a:spcAft>
                      </a:pPr>
                      <a:r>
                        <a:rPr lang="ru-RU" sz="1050" b="1" dirty="0">
                          <a:solidFill>
                            <a:schemeClr val="bg1"/>
                          </a:solidFill>
                          <a:latin typeface="+mn-lt"/>
                          <a:ea typeface="Times New Roman"/>
                          <a:cs typeface="Times New Roman"/>
                        </a:rPr>
                        <a:t> </a:t>
                      </a:r>
                      <a:endParaRPr lang="ru-RU" sz="1200" b="1" dirty="0">
                        <a:solidFill>
                          <a:schemeClr val="bg1"/>
                        </a:solidFill>
                        <a:latin typeface="+mn-lt"/>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a:noFill/>
                    </a:lnR>
                    <a:lnT>
                      <a:noFill/>
                    </a:lnT>
                    <a:lnB>
                      <a:noFill/>
                    </a:lnB>
                    <a:solidFill>
                      <a:schemeClr val="bg1"/>
                    </a:solidFill>
                  </a:tcPr>
                </a:tc>
                <a:tc>
                  <a:txBody>
                    <a:bodyPr/>
                    <a:lstStyle/>
                    <a:p>
                      <a:pPr algn="l">
                        <a:lnSpc>
                          <a:spcPct val="150000"/>
                        </a:lnSpc>
                        <a:spcBef>
                          <a:spcPts val="195"/>
                        </a:spcBef>
                        <a:spcAft>
                          <a:spcPts val="195"/>
                        </a:spcAft>
                      </a:pPr>
                      <a:r>
                        <a:rPr lang="ru-RU" sz="1000" dirty="0">
                          <a:latin typeface="Arial CYR"/>
                          <a:ea typeface="Times New Roman"/>
                          <a:cs typeface="Times New Roman"/>
                        </a:rPr>
                        <a:t> </a:t>
                      </a:r>
                      <a:endParaRPr lang="ru-RU" sz="11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a:lnSpc>
                          <a:spcPct val="150000"/>
                        </a:lnSpc>
                        <a:spcBef>
                          <a:spcPts val="195"/>
                        </a:spcBef>
                        <a:spcAft>
                          <a:spcPts val="195"/>
                        </a:spcAft>
                      </a:pPr>
                      <a:r>
                        <a:rPr lang="ru-RU" sz="1050" dirty="0">
                          <a:solidFill>
                            <a:schemeClr val="bg1"/>
                          </a:solidFill>
                          <a:latin typeface="+mn-lt"/>
                          <a:ea typeface="Times New Roman"/>
                          <a:cs typeface="Times New Roman"/>
                        </a:rPr>
                        <a:t> </a:t>
                      </a:r>
                      <a:r>
                        <a:rPr lang="ru-RU" sz="1050" dirty="0" smtClean="0">
                          <a:solidFill>
                            <a:schemeClr val="bg1"/>
                          </a:solidFill>
                          <a:latin typeface="+mn-lt"/>
                          <a:ea typeface="Times New Roman"/>
                          <a:cs typeface="Times New Roman"/>
                        </a:rPr>
                        <a:t>Й</a:t>
                      </a:r>
                      <a:endParaRPr lang="ru-RU" sz="1200" dirty="0">
                        <a:solidFill>
                          <a:schemeClr val="bg1"/>
                        </a:solidFill>
                        <a:latin typeface="+mn-lt"/>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2" name="Місце для нижнього колонтитула 1"/>
          <p:cNvSpPr>
            <a:spLocks noGrp="1"/>
          </p:cNvSpPr>
          <p:nvPr>
            <p:ph type="ftr" sz="quarter" idx="11"/>
          </p:nvPr>
        </p:nvSpPr>
        <p:spPr/>
        <p:txBody>
          <a:bodyPr/>
          <a:lstStyle/>
          <a:p>
            <a:r>
              <a:rPr lang="en-US" smtClean="0"/>
              <a:t>www.sliderpoint.org</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ppt_x</p:attrName>
                                        </p:attrNameLst>
                                      </p:cBhvr>
                                      <p:tavLst>
                                        <p:tav tm="0">
                                          <p:val>
                                            <p:strVal val="#ppt_x-.2"/>
                                          </p:val>
                                        </p:tav>
                                        <p:tav tm="100000">
                                          <p:val>
                                            <p:strVal val="#ppt_x"/>
                                          </p:val>
                                        </p:tav>
                                      </p:tavLst>
                                    </p:anim>
                                    <p:anim calcmode="lin" valueType="num">
                                      <p:cBhvr>
                                        <p:cTn id="8"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1000" fill="hold"/>
                                        <p:tgtEl>
                                          <p:spTgt spid="25"/>
                                        </p:tgtEl>
                                        <p:attrNameLst>
                                          <p:attrName>ppt_x</p:attrName>
                                        </p:attrNameLst>
                                      </p:cBhvr>
                                      <p:tavLst>
                                        <p:tav tm="0">
                                          <p:val>
                                            <p:strVal val="#ppt_x-.2"/>
                                          </p:val>
                                        </p:tav>
                                        <p:tav tm="100000">
                                          <p:val>
                                            <p:strVal val="#ppt_x"/>
                                          </p:val>
                                        </p:tav>
                                      </p:tavLst>
                                    </p:anim>
                                    <p:anim calcmode="lin" valueType="num">
                                      <p:cBhvr>
                                        <p:cTn id="15"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5"/>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1000" fill="hold"/>
                                        <p:tgtEl>
                                          <p:spTgt spid="26"/>
                                        </p:tgtEl>
                                        <p:attrNameLst>
                                          <p:attrName>ppt_x</p:attrName>
                                        </p:attrNameLst>
                                      </p:cBhvr>
                                      <p:tavLst>
                                        <p:tav tm="0">
                                          <p:val>
                                            <p:strVal val="#ppt_x-.2"/>
                                          </p:val>
                                        </p:tav>
                                        <p:tav tm="100000">
                                          <p:val>
                                            <p:strVal val="#ppt_x"/>
                                          </p:val>
                                        </p:tav>
                                      </p:tavLst>
                                    </p:anim>
                                    <p:anim calcmode="lin" valueType="num">
                                      <p:cBhvr>
                                        <p:cTn id="22"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26"/>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1000" fill="hold"/>
                                        <p:tgtEl>
                                          <p:spTgt spid="27"/>
                                        </p:tgtEl>
                                        <p:attrNameLst>
                                          <p:attrName>ppt_x</p:attrName>
                                        </p:attrNameLst>
                                      </p:cBhvr>
                                      <p:tavLst>
                                        <p:tav tm="0">
                                          <p:val>
                                            <p:strVal val="#ppt_x-.2"/>
                                          </p:val>
                                        </p:tav>
                                        <p:tav tm="100000">
                                          <p:val>
                                            <p:strVal val="#ppt_x"/>
                                          </p:val>
                                        </p:tav>
                                      </p:tavLst>
                                    </p:anim>
                                    <p:anim calcmode="lin" valueType="num">
                                      <p:cBhvr>
                                        <p:cTn id="29" dur="1000" fill="hold"/>
                                        <p:tgtEl>
                                          <p:spTgt spid="27"/>
                                        </p:tgtEl>
                                        <p:attrNameLst>
                                          <p:attrName>ppt_y</p:attrName>
                                        </p:attrNameLst>
                                      </p:cBhvr>
                                      <p:tavLst>
                                        <p:tav tm="0">
                                          <p:val>
                                            <p:strVal val="#ppt_y"/>
                                          </p:val>
                                        </p:tav>
                                        <p:tav tm="100000">
                                          <p:val>
                                            <p:strVal val="#ppt_y"/>
                                          </p:val>
                                        </p:tav>
                                      </p:tavLst>
                                    </p:anim>
                                    <p:animEffect transition="in" filter="wipe(right)" prLst="gradientSize: 0.1">
                                      <p:cBhvr>
                                        <p:cTn id="30" dur="1000"/>
                                        <p:tgtEl>
                                          <p:spTgt spid="27"/>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1000" fill="hold"/>
                                        <p:tgtEl>
                                          <p:spTgt spid="28"/>
                                        </p:tgtEl>
                                        <p:attrNameLst>
                                          <p:attrName>ppt_x</p:attrName>
                                        </p:attrNameLst>
                                      </p:cBhvr>
                                      <p:tavLst>
                                        <p:tav tm="0">
                                          <p:val>
                                            <p:strVal val="#ppt_x-.2"/>
                                          </p:val>
                                        </p:tav>
                                        <p:tav tm="100000">
                                          <p:val>
                                            <p:strVal val="#ppt_x"/>
                                          </p:val>
                                        </p:tav>
                                      </p:tavLst>
                                    </p:anim>
                                    <p:anim calcmode="lin" valueType="num">
                                      <p:cBhvr>
                                        <p:cTn id="36" dur="10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37" dur="1000"/>
                                        <p:tgtEl>
                                          <p:spTgt spid="28"/>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1000" fill="hold"/>
                                        <p:tgtEl>
                                          <p:spTgt spid="29"/>
                                        </p:tgtEl>
                                        <p:attrNameLst>
                                          <p:attrName>ppt_x</p:attrName>
                                        </p:attrNameLst>
                                      </p:cBhvr>
                                      <p:tavLst>
                                        <p:tav tm="0">
                                          <p:val>
                                            <p:strVal val="#ppt_x-.2"/>
                                          </p:val>
                                        </p:tav>
                                        <p:tav tm="100000">
                                          <p:val>
                                            <p:strVal val="#ppt_x"/>
                                          </p:val>
                                        </p:tav>
                                      </p:tavLst>
                                    </p:anim>
                                    <p:anim calcmode="lin" valueType="num">
                                      <p:cBhvr>
                                        <p:cTn id="43" dur="1000" fill="hold"/>
                                        <p:tgtEl>
                                          <p:spTgt spid="29"/>
                                        </p:tgtEl>
                                        <p:attrNameLst>
                                          <p:attrName>ppt_y</p:attrName>
                                        </p:attrNameLst>
                                      </p:cBhvr>
                                      <p:tavLst>
                                        <p:tav tm="0">
                                          <p:val>
                                            <p:strVal val="#ppt_y"/>
                                          </p:val>
                                        </p:tav>
                                        <p:tav tm="100000">
                                          <p:val>
                                            <p:strVal val="#ppt_y"/>
                                          </p:val>
                                        </p:tav>
                                      </p:tavLst>
                                    </p:anim>
                                    <p:animEffect transition="in" filter="wipe(right)" prLst="gradientSize: 0.1">
                                      <p:cBhvr>
                                        <p:cTn id="44" dur="1000"/>
                                        <p:tgtEl>
                                          <p:spTgt spid="29"/>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p:cTn id="49" dur="1000" fill="hold"/>
                                        <p:tgtEl>
                                          <p:spTgt spid="30"/>
                                        </p:tgtEl>
                                        <p:attrNameLst>
                                          <p:attrName>ppt_x</p:attrName>
                                        </p:attrNameLst>
                                      </p:cBhvr>
                                      <p:tavLst>
                                        <p:tav tm="0">
                                          <p:val>
                                            <p:strVal val="#ppt_x-.2"/>
                                          </p:val>
                                        </p:tav>
                                        <p:tav tm="100000">
                                          <p:val>
                                            <p:strVal val="#ppt_x"/>
                                          </p:val>
                                        </p:tav>
                                      </p:tavLst>
                                    </p:anim>
                                    <p:anim calcmode="lin" valueType="num">
                                      <p:cBhvr>
                                        <p:cTn id="50" dur="10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51" dur="1000"/>
                                        <p:tgtEl>
                                          <p:spTgt spid="30"/>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1000" fill="hold"/>
                                        <p:tgtEl>
                                          <p:spTgt spid="31"/>
                                        </p:tgtEl>
                                        <p:attrNameLst>
                                          <p:attrName>ppt_x</p:attrName>
                                        </p:attrNameLst>
                                      </p:cBhvr>
                                      <p:tavLst>
                                        <p:tav tm="0">
                                          <p:val>
                                            <p:strVal val="#ppt_x-.2"/>
                                          </p:val>
                                        </p:tav>
                                        <p:tav tm="100000">
                                          <p:val>
                                            <p:strVal val="#ppt_x"/>
                                          </p:val>
                                        </p:tav>
                                      </p:tavLst>
                                    </p:anim>
                                    <p:anim calcmode="lin" valueType="num">
                                      <p:cBhvr>
                                        <p:cTn id="57" dur="1000" fill="hold"/>
                                        <p:tgtEl>
                                          <p:spTgt spid="31"/>
                                        </p:tgtEl>
                                        <p:attrNameLst>
                                          <p:attrName>ppt_y</p:attrName>
                                        </p:attrNameLst>
                                      </p:cBhvr>
                                      <p:tavLst>
                                        <p:tav tm="0">
                                          <p:val>
                                            <p:strVal val="#ppt_y"/>
                                          </p:val>
                                        </p:tav>
                                        <p:tav tm="100000">
                                          <p:val>
                                            <p:strVal val="#ppt_y"/>
                                          </p:val>
                                        </p:tav>
                                      </p:tavLst>
                                    </p:anim>
                                    <p:animEffect transition="in" filter="wipe(right)" prLst="gradientSize: 0.1">
                                      <p:cBhvr>
                                        <p:cTn id="58"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FFFFFF"/>
            </a:gs>
            <a:gs pos="7001">
              <a:srgbClr val="E6E6E6"/>
            </a:gs>
            <a:gs pos="32001">
              <a:srgbClr val="7D8496"/>
            </a:gs>
            <a:gs pos="47000">
              <a:srgbClr val="E6E6E6"/>
            </a:gs>
            <a:gs pos="85001">
              <a:srgbClr val="7D8496"/>
            </a:gs>
            <a:gs pos="100000">
              <a:srgbClr val="E6E6E6"/>
            </a:gs>
          </a:gsLst>
          <a:lin ang="27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152400"/>
            <a:ext cx="8991600" cy="1524000"/>
          </a:xfrm>
        </p:spPr>
        <p:txBody>
          <a:bodyPr/>
          <a:lstStyle/>
          <a:p>
            <a:pPr algn="ctr"/>
            <a:r>
              <a:rPr lang="ru-RU" sz="6000" dirty="0" smtClean="0">
                <a:solidFill>
                  <a:srgbClr val="002060"/>
                </a:solidFill>
                <a:latin typeface="Times New Roman" pitchFamily="18" charset="0"/>
                <a:cs typeface="Times New Roman" pitchFamily="18" charset="0"/>
              </a:rPr>
              <a:t>ГАЛИЛЕО ГАЛИЛЕЙ</a:t>
            </a:r>
            <a:endParaRPr lang="ru-RU" sz="6000" dirty="0">
              <a:solidFill>
                <a:srgbClr val="002060"/>
              </a:solidFill>
              <a:latin typeface="Times New Roman" pitchFamily="18" charset="0"/>
              <a:cs typeface="Times New Roman" pitchFamily="18" charset="0"/>
            </a:endParaRPr>
          </a:p>
        </p:txBody>
      </p:sp>
      <p:sp>
        <p:nvSpPr>
          <p:cNvPr id="3" name="Содержимое 2"/>
          <p:cNvSpPr>
            <a:spLocks noGrp="1"/>
          </p:cNvSpPr>
          <p:nvPr>
            <p:ph idx="1"/>
          </p:nvPr>
        </p:nvSpPr>
        <p:spPr>
          <a:xfrm>
            <a:off x="0" y="1828800"/>
            <a:ext cx="4876800" cy="5029200"/>
          </a:xfrm>
        </p:spPr>
        <p:txBody>
          <a:bodyPr>
            <a:normAutofit/>
          </a:bodyPr>
          <a:lstStyle/>
          <a:p>
            <a:pPr>
              <a:buNone/>
            </a:pPr>
            <a:r>
              <a:rPr lang="ru-RU" sz="4000" dirty="0" smtClean="0">
                <a:solidFill>
                  <a:schemeClr val="bg1"/>
                </a:solidFill>
              </a:rPr>
              <a:t>Великий физик,</a:t>
            </a:r>
          </a:p>
          <a:p>
            <a:pPr>
              <a:buNone/>
            </a:pPr>
            <a:r>
              <a:rPr lang="ru-RU" sz="4000" dirty="0" smtClean="0">
                <a:solidFill>
                  <a:schemeClr val="bg1"/>
                </a:solidFill>
              </a:rPr>
              <a:t>механик и астроном.</a:t>
            </a:r>
          </a:p>
          <a:p>
            <a:pPr>
              <a:buNone/>
            </a:pPr>
            <a:r>
              <a:rPr lang="ru-RU" sz="4000" dirty="0" smtClean="0">
                <a:solidFill>
                  <a:schemeClr val="bg1"/>
                </a:solidFill>
              </a:rPr>
              <a:t>Основатель точного</a:t>
            </a:r>
          </a:p>
          <a:p>
            <a:pPr>
              <a:buNone/>
            </a:pPr>
            <a:r>
              <a:rPr lang="ru-RU" sz="4000" dirty="0" smtClean="0">
                <a:solidFill>
                  <a:schemeClr val="bg1"/>
                </a:solidFill>
              </a:rPr>
              <a:t>естествознания.</a:t>
            </a:r>
            <a:endParaRPr lang="ru-RU" sz="4000" dirty="0">
              <a:solidFill>
                <a:schemeClr val="bg1"/>
              </a:solidFill>
            </a:endParaRPr>
          </a:p>
        </p:txBody>
      </p:sp>
      <p:pic>
        <p:nvPicPr>
          <p:cNvPr id="26626" name="Picture 2" descr="http://spacereal.ru/wp-content/uploads/2011/02/galileo-galilej.jpg"/>
          <p:cNvPicPr>
            <a:picLocks noChangeAspect="1" noChangeArrowheads="1"/>
          </p:cNvPicPr>
          <p:nvPr/>
        </p:nvPicPr>
        <p:blipFill>
          <a:blip r:embed="rId3" cstate="print"/>
          <a:srcRect/>
          <a:stretch>
            <a:fillRect/>
          </a:stretch>
        </p:blipFill>
        <p:spPr bwMode="auto">
          <a:xfrm>
            <a:off x="4800600" y="2095500"/>
            <a:ext cx="4343400" cy="4762500"/>
          </a:xfrm>
          <a:prstGeom prst="rect">
            <a:avLst/>
          </a:prstGeom>
          <a:noFill/>
        </p:spPr>
      </p:pic>
      <p:sp>
        <p:nvSpPr>
          <p:cNvPr id="4" name="Місце для нижнього колонтитула 3"/>
          <p:cNvSpPr>
            <a:spLocks noGrp="1"/>
          </p:cNvSpPr>
          <p:nvPr>
            <p:ph type="ftr" sz="quarter" idx="11"/>
          </p:nvPr>
        </p:nvSpPr>
        <p:spPr/>
        <p:txBody>
          <a:bodyPr/>
          <a:lstStyle/>
          <a:p>
            <a:r>
              <a:rPr lang="en-US" smtClean="0"/>
              <a:t>www.sliderpoint.org</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8" presetID="37" presetClass="entr" presetSubtype="0"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24" presetID="37" presetClass="entr" presetSubtype="0" fill="hold"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30" presetID="37" presetClass="entr" presetSubtype="0" fill="hold" nodeType="with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6626"/>
                                        </p:tgtEl>
                                        <p:attrNameLst>
                                          <p:attrName>style.visibility</p:attrName>
                                        </p:attrNameLst>
                                      </p:cBhvr>
                                      <p:to>
                                        <p:strVal val="visible"/>
                                      </p:to>
                                    </p:set>
                                    <p:animEffect transition="in" filter="fade">
                                      <p:cBhvr>
                                        <p:cTn id="40" dur="1000"/>
                                        <p:tgtEl>
                                          <p:spTgt spid="26626"/>
                                        </p:tgtEl>
                                      </p:cBhvr>
                                    </p:animEffect>
                                    <p:anim calcmode="lin" valueType="num">
                                      <p:cBhvr>
                                        <p:cTn id="41" dur="1000" fill="hold"/>
                                        <p:tgtEl>
                                          <p:spTgt spid="26626"/>
                                        </p:tgtEl>
                                        <p:attrNameLst>
                                          <p:attrName>ppt_x</p:attrName>
                                        </p:attrNameLst>
                                      </p:cBhvr>
                                      <p:tavLst>
                                        <p:tav tm="0">
                                          <p:val>
                                            <p:strVal val="#ppt_x"/>
                                          </p:val>
                                        </p:tav>
                                        <p:tav tm="100000">
                                          <p:val>
                                            <p:strVal val="#ppt_x"/>
                                          </p:val>
                                        </p:tav>
                                      </p:tavLst>
                                    </p:anim>
                                    <p:anim calcmode="lin" valueType="num">
                                      <p:cBhvr>
                                        <p:cTn id="42" dur="1000" fill="hold"/>
                                        <p:tgtEl>
                                          <p:spTgt spid="266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314" name="Picture 2" descr="http://3.bp.blogspot.com/_s5OhTtnLTIM/TU6Bivj8ETI/AAAAAAAAAdM/AJpxQJWamk8/s1600/stars.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0" y="1981200"/>
            <a:ext cx="9296400" cy="2819400"/>
          </a:xfrm>
        </p:spPr>
        <p:txBody>
          <a:bodyPr>
            <a:noAutofit/>
          </a:bodyPr>
          <a:lstStyle/>
          <a:p>
            <a:pPr algn="ctr"/>
            <a:r>
              <a:rPr lang="ru-RU" sz="5200" b="1" dirty="0" smtClean="0">
                <a:solidFill>
                  <a:srgbClr val="FFFF00"/>
                </a:solidFill>
                <a:latin typeface="Times New Roman" pitchFamily="18" charset="0"/>
                <a:cs typeface="Times New Roman" pitchFamily="18" charset="0"/>
              </a:rPr>
              <a:t>ЗВЁЗДНОЕ НЕБО – ВЕЛИКАЯ КНИГА ПРИРОДЫ</a:t>
            </a:r>
            <a:endParaRPr lang="ru-RU" sz="5200" b="1" dirty="0">
              <a:solidFill>
                <a:srgbClr val="FFFF00"/>
              </a:solidFill>
              <a:latin typeface="Times New Roman" pitchFamily="18" charset="0"/>
              <a:cs typeface="Times New Roman" pitchFamily="18" charset="0"/>
            </a:endParaRPr>
          </a:p>
        </p:txBody>
      </p:sp>
      <p:pic>
        <p:nvPicPr>
          <p:cNvPr id="13316" name="Picture 4" descr="http://i34.mindmix.ru/43/88/28843/96/1153796/34505124_15481270_14013217_1199782586_6026428_23pe8.gif"/>
          <p:cNvPicPr>
            <a:picLocks noChangeAspect="1" noChangeArrowheads="1" noCrop="1"/>
          </p:cNvPicPr>
          <p:nvPr/>
        </p:nvPicPr>
        <p:blipFill>
          <a:blip r:embed="rId4" cstate="print"/>
          <a:srcRect/>
          <a:stretch>
            <a:fillRect/>
          </a:stretch>
        </p:blipFill>
        <p:spPr bwMode="auto">
          <a:xfrm>
            <a:off x="7239000" y="0"/>
            <a:ext cx="1905000" cy="1905000"/>
          </a:xfrm>
          <a:prstGeom prst="rect">
            <a:avLst/>
          </a:prstGeom>
          <a:noFill/>
        </p:spPr>
      </p:pic>
      <p:pic>
        <p:nvPicPr>
          <p:cNvPr id="13318" name="Picture 6" descr="http://i34.mindmix.ru/43/88/28843/96/1153796/34505124_15481270_14013217_1199782586_6026428_23pe8.gif"/>
          <p:cNvPicPr>
            <a:picLocks noChangeAspect="1" noChangeArrowheads="1" noCrop="1"/>
          </p:cNvPicPr>
          <p:nvPr/>
        </p:nvPicPr>
        <p:blipFill>
          <a:blip r:embed="rId4" cstate="print"/>
          <a:srcRect/>
          <a:stretch>
            <a:fillRect/>
          </a:stretch>
        </p:blipFill>
        <p:spPr bwMode="auto">
          <a:xfrm>
            <a:off x="0" y="4572000"/>
            <a:ext cx="2286000" cy="2286000"/>
          </a:xfrm>
          <a:prstGeom prst="rect">
            <a:avLst/>
          </a:prstGeom>
          <a:noFill/>
        </p:spPr>
      </p:pic>
      <p:sp>
        <p:nvSpPr>
          <p:cNvPr id="3" name="Місце для нижнього колонтитула 2"/>
          <p:cNvSpPr>
            <a:spLocks noGrp="1"/>
          </p:cNvSpPr>
          <p:nvPr>
            <p:ph type="ftr" sz="quarter" idx="11"/>
          </p:nvPr>
        </p:nvSpPr>
        <p:spPr/>
        <p:txBody>
          <a:bodyPr/>
          <a:lstStyle/>
          <a:p>
            <a:r>
              <a:rPr lang="en-US" smtClean="0"/>
              <a:t>www.sliderpoint.org</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7654" name="Picture 6" descr="http://s41.radikal.ru/i093/1106/d1/6f42c252f145.gif"/>
          <p:cNvPicPr>
            <a:picLocks noChangeAspect="1" noChangeArrowheads="1" noCrop="1"/>
          </p:cNvPicPr>
          <p:nvPr/>
        </p:nvPicPr>
        <p:blipFill>
          <a:blip r:embed="rId3" cstate="print"/>
          <a:srcRect/>
          <a:stretch>
            <a:fillRect/>
          </a:stretch>
        </p:blipFill>
        <p:spPr bwMode="auto">
          <a:xfrm>
            <a:off x="-152400" y="609600"/>
            <a:ext cx="1905000" cy="1828800"/>
          </a:xfrm>
          <a:prstGeom prst="rect">
            <a:avLst/>
          </a:prstGeom>
          <a:noFill/>
        </p:spPr>
      </p:pic>
      <p:pic>
        <p:nvPicPr>
          <p:cNvPr id="27652" name="Picture 4" descr="http://s41.radikal.ru/i093/1106/d1/6f42c252f145.gif"/>
          <p:cNvPicPr>
            <a:picLocks noChangeAspect="1" noChangeArrowheads="1" noCrop="1"/>
          </p:cNvPicPr>
          <p:nvPr/>
        </p:nvPicPr>
        <p:blipFill>
          <a:blip r:embed="rId3" cstate="print"/>
          <a:srcRect/>
          <a:stretch>
            <a:fillRect/>
          </a:stretch>
        </p:blipFill>
        <p:spPr bwMode="auto">
          <a:xfrm>
            <a:off x="4267200" y="0"/>
            <a:ext cx="1905000" cy="1676400"/>
          </a:xfrm>
          <a:prstGeom prst="rect">
            <a:avLst/>
          </a:prstGeom>
          <a:noFill/>
        </p:spPr>
      </p:pic>
      <p:pic>
        <p:nvPicPr>
          <p:cNvPr id="27650" name="Picture 2" descr="http://s41.radikal.ru/i093/1106/d1/6f42c252f145.gif"/>
          <p:cNvPicPr>
            <a:picLocks noChangeAspect="1" noChangeArrowheads="1" noCrop="1"/>
          </p:cNvPicPr>
          <p:nvPr/>
        </p:nvPicPr>
        <p:blipFill>
          <a:blip r:embed="rId3" cstate="print"/>
          <a:srcRect/>
          <a:stretch>
            <a:fillRect/>
          </a:stretch>
        </p:blipFill>
        <p:spPr bwMode="auto">
          <a:xfrm>
            <a:off x="7239000" y="457200"/>
            <a:ext cx="1905000" cy="1905000"/>
          </a:xfrm>
          <a:prstGeom prst="rect">
            <a:avLst/>
          </a:prstGeom>
          <a:noFill/>
        </p:spPr>
      </p:pic>
      <p:sp>
        <p:nvSpPr>
          <p:cNvPr id="2" name="Заголовок 1"/>
          <p:cNvSpPr>
            <a:spLocks noGrp="1"/>
          </p:cNvSpPr>
          <p:nvPr>
            <p:ph type="title"/>
          </p:nvPr>
        </p:nvSpPr>
        <p:spPr>
          <a:xfrm>
            <a:off x="0" y="0"/>
            <a:ext cx="9372600" cy="2209800"/>
          </a:xfrm>
        </p:spPr>
        <p:txBody>
          <a:bodyPr/>
          <a:lstStyle/>
          <a:p>
            <a:r>
              <a:rPr lang="ru-RU" sz="4400" dirty="0" smtClean="0">
                <a:solidFill>
                  <a:srgbClr val="FFFF00"/>
                </a:solidFill>
                <a:latin typeface="Times New Roman" pitchFamily="18" charset="0"/>
                <a:cs typeface="Times New Roman" pitchFamily="18" charset="0"/>
              </a:rPr>
              <a:t>Звезда </a:t>
            </a:r>
            <a:r>
              <a:rPr lang="ru-RU" sz="4400" dirty="0" smtClean="0">
                <a:solidFill>
                  <a:schemeClr val="accent3">
                    <a:lumMod val="40000"/>
                    <a:lumOff val="60000"/>
                  </a:schemeClr>
                </a:solidFill>
                <a:latin typeface="Times New Roman" pitchFamily="18" charset="0"/>
                <a:cs typeface="Times New Roman" pitchFamily="18" charset="0"/>
              </a:rPr>
              <a:t>– небесное тело (раскаленный газовый шар), ночью видимое как светящаяся точка.</a:t>
            </a:r>
            <a:endParaRPr lang="ru-RU" sz="4400" dirty="0">
              <a:solidFill>
                <a:schemeClr val="accent3">
                  <a:lumMod val="40000"/>
                  <a:lumOff val="60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228600" y="2743200"/>
            <a:ext cx="9144000" cy="4114800"/>
          </a:xfrm>
        </p:spPr>
        <p:txBody>
          <a:bodyPr/>
          <a:lstStyle/>
          <a:p>
            <a:endParaRPr lang="ru-RU" dirty="0"/>
          </a:p>
        </p:txBody>
      </p:sp>
      <p:pic>
        <p:nvPicPr>
          <p:cNvPr id="27656" name="Picture 8" descr="http://www.stihi.ru/pics/2009/02/06/4230.jpg"/>
          <p:cNvPicPr>
            <a:picLocks noChangeAspect="1" noChangeArrowheads="1"/>
          </p:cNvPicPr>
          <p:nvPr/>
        </p:nvPicPr>
        <p:blipFill>
          <a:blip r:embed="rId4" cstate="print"/>
          <a:srcRect/>
          <a:stretch>
            <a:fillRect/>
          </a:stretch>
        </p:blipFill>
        <p:spPr bwMode="auto">
          <a:xfrm>
            <a:off x="0" y="2667001"/>
            <a:ext cx="5181600" cy="4191000"/>
          </a:xfrm>
          <a:prstGeom prst="rect">
            <a:avLst/>
          </a:prstGeom>
          <a:noFill/>
        </p:spPr>
      </p:pic>
      <p:pic>
        <p:nvPicPr>
          <p:cNvPr id="27658" name="Picture 10" descr="http://compulenta.computerra.ru/upload/iblock/b4c/b4c3e32ef4c09a0d868d284040b96687_resized_width_5021478c85ac6e147766959f643267cb_500_q95.jpg"/>
          <p:cNvPicPr>
            <a:picLocks noChangeAspect="1" noChangeArrowheads="1"/>
          </p:cNvPicPr>
          <p:nvPr/>
        </p:nvPicPr>
        <p:blipFill>
          <a:blip r:embed="rId5" cstate="print"/>
          <a:srcRect/>
          <a:stretch>
            <a:fillRect/>
          </a:stretch>
        </p:blipFill>
        <p:spPr bwMode="auto">
          <a:xfrm>
            <a:off x="5105400" y="1966993"/>
            <a:ext cx="4191000" cy="4891007"/>
          </a:xfrm>
          <a:prstGeom prst="rect">
            <a:avLst/>
          </a:prstGeom>
          <a:noFill/>
        </p:spPr>
      </p:pic>
      <p:sp>
        <p:nvSpPr>
          <p:cNvPr id="4" name="Місце для нижнього колонтитула 3"/>
          <p:cNvSpPr>
            <a:spLocks noGrp="1"/>
          </p:cNvSpPr>
          <p:nvPr>
            <p:ph type="ftr" sz="quarter" idx="11"/>
          </p:nvPr>
        </p:nvSpPr>
        <p:spPr/>
        <p:txBody>
          <a:bodyPr/>
          <a:lstStyle/>
          <a:p>
            <a:r>
              <a:rPr lang="en-US" smtClean="0"/>
              <a:t>www.sliderpoint.org</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6" name="Picture 4" descr="http://d1jqu7g1y74ds1.cloudfront.net/wp-content/uploads/2013/06/2.09.jpg"/>
          <p:cNvPicPr>
            <a:picLocks noChangeAspect="1" noChangeArrowheads="1"/>
          </p:cNvPicPr>
          <p:nvPr/>
        </p:nvPicPr>
        <p:blipFill>
          <a:blip r:embed="rId3" cstate="print"/>
          <a:srcRect/>
          <a:stretch>
            <a:fillRect/>
          </a:stretch>
        </p:blipFill>
        <p:spPr bwMode="auto">
          <a:xfrm rot="5400000">
            <a:off x="4343400" y="2057403"/>
            <a:ext cx="5029200" cy="4572000"/>
          </a:xfrm>
          <a:prstGeom prst="rect">
            <a:avLst/>
          </a:prstGeom>
          <a:noFill/>
        </p:spPr>
      </p:pic>
      <p:sp>
        <p:nvSpPr>
          <p:cNvPr id="2" name="Заголовок 1"/>
          <p:cNvSpPr>
            <a:spLocks noGrp="1"/>
          </p:cNvSpPr>
          <p:nvPr>
            <p:ph type="title"/>
          </p:nvPr>
        </p:nvSpPr>
        <p:spPr>
          <a:xfrm>
            <a:off x="0" y="0"/>
            <a:ext cx="9144000" cy="1600200"/>
          </a:xfrm>
        </p:spPr>
        <p:txBody>
          <a:bodyPr/>
          <a:lstStyle/>
          <a:p>
            <a:pPr algn="ctr"/>
            <a:r>
              <a:rPr lang="ru-RU" sz="5400" dirty="0" smtClean="0">
                <a:solidFill>
                  <a:schemeClr val="accent3">
                    <a:lumMod val="40000"/>
                    <a:lumOff val="60000"/>
                  </a:schemeClr>
                </a:solidFill>
                <a:latin typeface="Times New Roman" pitchFamily="18" charset="0"/>
                <a:cs typeface="Times New Roman" pitchFamily="18" charset="0"/>
              </a:rPr>
              <a:t>«Наряды» звезд зависят от их температуры.</a:t>
            </a:r>
            <a:endParaRPr lang="ru-RU" sz="5400" dirty="0">
              <a:solidFill>
                <a:schemeClr val="accent3">
                  <a:lumMod val="40000"/>
                  <a:lumOff val="60000"/>
                </a:schemeClr>
              </a:solidFill>
              <a:latin typeface="Times New Roman" pitchFamily="18" charset="0"/>
              <a:cs typeface="Times New Roman" pitchFamily="18" charset="0"/>
            </a:endParaRPr>
          </a:p>
        </p:txBody>
      </p:sp>
      <p:sp>
        <p:nvSpPr>
          <p:cNvPr id="9" name="Содержимое 8"/>
          <p:cNvSpPr>
            <a:spLocks noGrp="1"/>
          </p:cNvSpPr>
          <p:nvPr>
            <p:ph idx="1"/>
          </p:nvPr>
        </p:nvSpPr>
        <p:spPr>
          <a:xfrm>
            <a:off x="0" y="1752600"/>
            <a:ext cx="4876800" cy="5105400"/>
          </a:xfrm>
        </p:spPr>
        <p:txBody>
          <a:bodyPr>
            <a:normAutofit/>
          </a:bodyPr>
          <a:lstStyle/>
          <a:p>
            <a:pPr>
              <a:buNone/>
            </a:pPr>
            <a:r>
              <a:rPr lang="ru-RU" sz="4400" dirty="0" smtClean="0">
                <a:solidFill>
                  <a:srgbClr val="FF0000"/>
                </a:solidFill>
              </a:rPr>
              <a:t>Красные звезды.</a:t>
            </a:r>
          </a:p>
          <a:p>
            <a:pPr>
              <a:buNone/>
            </a:pPr>
            <a:endParaRPr lang="ru-RU" sz="4400" dirty="0" smtClean="0"/>
          </a:p>
          <a:p>
            <a:pPr>
              <a:buNone/>
            </a:pPr>
            <a:r>
              <a:rPr lang="ru-RU" sz="4400" dirty="0" smtClean="0">
                <a:solidFill>
                  <a:srgbClr val="FF0000"/>
                </a:solidFill>
              </a:rPr>
              <a:t>Холодные звезды.</a:t>
            </a:r>
          </a:p>
          <a:p>
            <a:pPr>
              <a:buNone/>
            </a:pPr>
            <a:endParaRPr lang="ru-RU" sz="4400" dirty="0" smtClean="0">
              <a:solidFill>
                <a:srgbClr val="FF0000"/>
              </a:solidFill>
            </a:endParaRPr>
          </a:p>
          <a:p>
            <a:pPr>
              <a:buNone/>
            </a:pPr>
            <a:r>
              <a:rPr lang="en-US" sz="4400" dirty="0" smtClean="0">
                <a:solidFill>
                  <a:srgbClr val="FF0000"/>
                </a:solidFill>
              </a:rPr>
              <a:t>t </a:t>
            </a:r>
            <a:r>
              <a:rPr lang="ru-RU" sz="4400" dirty="0" smtClean="0">
                <a:solidFill>
                  <a:srgbClr val="FF0000"/>
                </a:solidFill>
              </a:rPr>
              <a:t>на поверхности</a:t>
            </a:r>
          </a:p>
          <a:p>
            <a:pPr>
              <a:buNone/>
            </a:pPr>
            <a:r>
              <a:rPr lang="ru-RU" sz="4400" dirty="0" smtClean="0">
                <a:solidFill>
                  <a:srgbClr val="FF0000"/>
                </a:solidFill>
              </a:rPr>
              <a:t>3000 °</a:t>
            </a:r>
          </a:p>
          <a:p>
            <a:pPr>
              <a:buNone/>
            </a:pPr>
            <a:endParaRPr lang="ru-RU" sz="4400" dirty="0" smtClean="0">
              <a:solidFill>
                <a:srgbClr val="FF0000"/>
              </a:solidFill>
            </a:endParaRPr>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9">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fade">
                                      <p:cBhvr>
                                        <p:cTn id="13" dur="1000"/>
                                        <p:tgtEl>
                                          <p:spTgt spid="9">
                                            <p:txEl>
                                              <p:pRg st="2" end="2"/>
                                            </p:txEl>
                                          </p:spTgt>
                                        </p:tgtEl>
                                      </p:cBhvr>
                                    </p:animEffect>
                                    <p:anim calcmode="lin" valueType="num">
                                      <p:cBhvr>
                                        <p:cTn id="14"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9">
                                            <p:txEl>
                                              <p:pRg st="2" end="2"/>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9">
                                            <p:txEl>
                                              <p:pRg st="2" end="2"/>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animEffect transition="in" filter="fade">
                                      <p:cBhvr>
                                        <p:cTn id="19" dur="1000"/>
                                        <p:tgtEl>
                                          <p:spTgt spid="9">
                                            <p:txEl>
                                              <p:pRg st="4" end="4"/>
                                            </p:txEl>
                                          </p:spTgt>
                                        </p:tgtEl>
                                      </p:cBhvr>
                                    </p:animEffect>
                                    <p:anim calcmode="lin" valueType="num">
                                      <p:cBhvr>
                                        <p:cTn id="20"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9">
                                            <p:txEl>
                                              <p:pRg st="4" end="4"/>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9">
                                            <p:txEl>
                                              <p:pRg st="4" end="4"/>
                                            </p:txEl>
                                          </p:spTgt>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9">
                                            <p:txEl>
                                              <p:pRg st="5" end="5"/>
                                            </p:txEl>
                                          </p:spTgt>
                                        </p:tgtEl>
                                        <p:attrNameLst>
                                          <p:attrName>style.visibility</p:attrName>
                                        </p:attrNameLst>
                                      </p:cBhvr>
                                      <p:to>
                                        <p:strVal val="visible"/>
                                      </p:to>
                                    </p:set>
                                    <p:animEffect transition="in" filter="fade">
                                      <p:cBhvr>
                                        <p:cTn id="25" dur="1000"/>
                                        <p:tgtEl>
                                          <p:spTgt spid="9">
                                            <p:txEl>
                                              <p:pRg st="5" end="5"/>
                                            </p:txEl>
                                          </p:spTgt>
                                        </p:tgtEl>
                                      </p:cBhvr>
                                    </p:animEffect>
                                    <p:anim calcmode="lin" valueType="num">
                                      <p:cBhvr>
                                        <p:cTn id="26" dur="1000" fill="hold"/>
                                        <p:tgtEl>
                                          <p:spTgt spid="9">
                                            <p:txEl>
                                              <p:pRg st="5" end="5"/>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9">
                                            <p:txEl>
                                              <p:pRg st="5" end="5"/>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9">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9" presetClass="entr" presetSubtype="0" fill="hold" nodeType="clickEffect">
                                  <p:stCondLst>
                                    <p:cond delay="0"/>
                                  </p:stCondLst>
                                  <p:childTnLst>
                                    <p:set>
                                      <p:cBhvr>
                                        <p:cTn id="32" dur="1" fill="hold">
                                          <p:stCondLst>
                                            <p:cond delay="0"/>
                                          </p:stCondLst>
                                        </p:cTn>
                                        <p:tgtEl>
                                          <p:spTgt spid="28676"/>
                                        </p:tgtEl>
                                        <p:attrNameLst>
                                          <p:attrName>style.visibility</p:attrName>
                                        </p:attrNameLst>
                                      </p:cBhvr>
                                      <p:to>
                                        <p:strVal val="visible"/>
                                      </p:to>
                                    </p:set>
                                    <p:anim calcmode="lin" valueType="num">
                                      <p:cBhvr>
                                        <p:cTn id="33" dur="1000" fill="hold"/>
                                        <p:tgtEl>
                                          <p:spTgt spid="28676"/>
                                        </p:tgtEl>
                                        <p:attrNameLst>
                                          <p:attrName>ppt_x</p:attrName>
                                        </p:attrNameLst>
                                      </p:cBhvr>
                                      <p:tavLst>
                                        <p:tav tm="0">
                                          <p:val>
                                            <p:strVal val="#ppt_x-.2"/>
                                          </p:val>
                                        </p:tav>
                                        <p:tav tm="100000">
                                          <p:val>
                                            <p:strVal val="#ppt_x"/>
                                          </p:val>
                                        </p:tav>
                                      </p:tavLst>
                                    </p:anim>
                                    <p:anim calcmode="lin" valueType="num">
                                      <p:cBhvr>
                                        <p:cTn id="34" dur="1000" fill="hold"/>
                                        <p:tgtEl>
                                          <p:spTgt spid="28676"/>
                                        </p:tgtEl>
                                        <p:attrNameLst>
                                          <p:attrName>ppt_y</p:attrName>
                                        </p:attrNameLst>
                                      </p:cBhvr>
                                      <p:tavLst>
                                        <p:tav tm="0">
                                          <p:val>
                                            <p:strVal val="#ppt_y"/>
                                          </p:val>
                                        </p:tav>
                                        <p:tav tm="100000">
                                          <p:val>
                                            <p:strVal val="#ppt_y"/>
                                          </p:val>
                                        </p:tav>
                                      </p:tavLst>
                                    </p:anim>
                                    <p:animEffect transition="in" filter="wipe(right)" prLst="gradientSize: 0.1">
                                      <p:cBhvr>
                                        <p:cTn id="35" dur="1000"/>
                                        <p:tgtEl>
                                          <p:spTgt spid="28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524000"/>
          </a:xfrm>
        </p:spPr>
        <p:txBody>
          <a:bodyPr/>
          <a:lstStyle/>
          <a:p>
            <a:pPr algn="ctr"/>
            <a:r>
              <a:rPr lang="ru-RU" sz="7200" dirty="0" smtClean="0">
                <a:solidFill>
                  <a:srgbClr val="FFFF00"/>
                </a:solidFill>
                <a:latin typeface="Times New Roman" pitchFamily="18" charset="0"/>
                <a:cs typeface="Times New Roman" pitchFamily="18" charset="0"/>
              </a:rPr>
              <a:t>Желтые звезды</a:t>
            </a:r>
            <a:br>
              <a:rPr lang="ru-RU" sz="7200" dirty="0" smtClean="0">
                <a:solidFill>
                  <a:srgbClr val="FFFF00"/>
                </a:solidFill>
                <a:latin typeface="Times New Roman" pitchFamily="18" charset="0"/>
                <a:cs typeface="Times New Roman" pitchFamily="18" charset="0"/>
              </a:rPr>
            </a:br>
            <a:endParaRPr lang="ru-RU" sz="7200" dirty="0">
              <a:solidFill>
                <a:srgbClr val="FFFF00"/>
              </a:solidFill>
              <a:latin typeface="Times New Roman" pitchFamily="18" charset="0"/>
              <a:cs typeface="Times New Roman" pitchFamily="18" charset="0"/>
            </a:endParaRPr>
          </a:p>
        </p:txBody>
      </p:sp>
      <p:sp>
        <p:nvSpPr>
          <p:cNvPr id="3" name="Содержимое 2"/>
          <p:cNvSpPr>
            <a:spLocks noGrp="1"/>
          </p:cNvSpPr>
          <p:nvPr>
            <p:ph idx="1"/>
          </p:nvPr>
        </p:nvSpPr>
        <p:spPr>
          <a:xfrm>
            <a:off x="0" y="1905000"/>
            <a:ext cx="4419600" cy="4953000"/>
          </a:xfrm>
        </p:spPr>
        <p:txBody>
          <a:bodyPr>
            <a:normAutofit fontScale="92500" lnSpcReduction="10000"/>
          </a:bodyPr>
          <a:lstStyle/>
          <a:p>
            <a:pPr>
              <a:buNone/>
            </a:pPr>
            <a:r>
              <a:rPr lang="ru-RU" sz="4800" dirty="0" smtClean="0">
                <a:solidFill>
                  <a:srgbClr val="FFFF00"/>
                </a:solidFill>
              </a:rPr>
              <a:t>Горячие звезды. </a:t>
            </a:r>
          </a:p>
          <a:p>
            <a:pPr>
              <a:buNone/>
            </a:pPr>
            <a:endParaRPr lang="ru-RU" sz="4800" dirty="0" smtClean="0">
              <a:solidFill>
                <a:srgbClr val="FFFF00"/>
              </a:solidFill>
            </a:endParaRPr>
          </a:p>
          <a:p>
            <a:pPr>
              <a:buNone/>
            </a:pPr>
            <a:r>
              <a:rPr lang="ru-RU" sz="4800" dirty="0" smtClean="0">
                <a:solidFill>
                  <a:srgbClr val="FFFF00"/>
                </a:solidFill>
              </a:rPr>
              <a:t>Солнце – желтая</a:t>
            </a:r>
          </a:p>
          <a:p>
            <a:pPr>
              <a:buNone/>
            </a:pPr>
            <a:r>
              <a:rPr lang="ru-RU" sz="4800" dirty="0" smtClean="0">
                <a:solidFill>
                  <a:srgbClr val="FFFF00"/>
                </a:solidFill>
              </a:rPr>
              <a:t>звезда.</a:t>
            </a:r>
          </a:p>
          <a:p>
            <a:pPr>
              <a:buNone/>
            </a:pPr>
            <a:endParaRPr lang="ru-RU" sz="4800" dirty="0" smtClean="0">
              <a:solidFill>
                <a:srgbClr val="FFFF00"/>
              </a:solidFill>
            </a:endParaRPr>
          </a:p>
          <a:p>
            <a:pPr>
              <a:buNone/>
            </a:pPr>
            <a:r>
              <a:rPr lang="en-US" sz="4800" dirty="0" smtClean="0">
                <a:solidFill>
                  <a:srgbClr val="FFFF00"/>
                </a:solidFill>
              </a:rPr>
              <a:t>t </a:t>
            </a:r>
            <a:r>
              <a:rPr lang="ru-RU" sz="4800" dirty="0" smtClean="0">
                <a:solidFill>
                  <a:srgbClr val="FFFF00"/>
                </a:solidFill>
              </a:rPr>
              <a:t>на поверхности</a:t>
            </a:r>
          </a:p>
          <a:p>
            <a:pPr>
              <a:buNone/>
            </a:pPr>
            <a:r>
              <a:rPr lang="ru-RU" sz="4800" dirty="0" smtClean="0">
                <a:solidFill>
                  <a:srgbClr val="FFFF00"/>
                </a:solidFill>
              </a:rPr>
              <a:t>6000 ° </a:t>
            </a:r>
            <a:endParaRPr lang="ru-RU" sz="4800" dirty="0">
              <a:solidFill>
                <a:srgbClr val="FFFF00"/>
              </a:solidFill>
            </a:endParaRPr>
          </a:p>
        </p:txBody>
      </p:sp>
      <p:pic>
        <p:nvPicPr>
          <p:cNvPr id="4" name="Picture 6" descr="http://www.afrocyberpunk.com/wp-content/uploads/2013/01/our-sun.jpg"/>
          <p:cNvPicPr>
            <a:picLocks noChangeAspect="1" noChangeArrowheads="1"/>
          </p:cNvPicPr>
          <p:nvPr/>
        </p:nvPicPr>
        <p:blipFill>
          <a:blip r:embed="rId3" cstate="print"/>
          <a:srcRect/>
          <a:stretch>
            <a:fillRect/>
          </a:stretch>
        </p:blipFill>
        <p:spPr bwMode="auto">
          <a:xfrm rot="5400000">
            <a:off x="4176044" y="1890046"/>
            <a:ext cx="5287711" cy="4648200"/>
          </a:xfrm>
          <a:prstGeom prst="rect">
            <a:avLst/>
          </a:prstGeom>
          <a:noFill/>
        </p:spPr>
      </p:pic>
      <p:sp>
        <p:nvSpPr>
          <p:cNvPr id="5" name="Місце для нижнього колонтитула 4"/>
          <p:cNvSpPr>
            <a:spLocks noGrp="1"/>
          </p:cNvSpPr>
          <p:nvPr>
            <p:ph type="ftr" sz="quarter" idx="11"/>
          </p:nvPr>
        </p:nvSpPr>
        <p:spPr/>
        <p:txBody>
          <a:bodyPr/>
          <a:lstStyle/>
          <a:p>
            <a:r>
              <a:rPr lang="en-US" smtClean="0"/>
              <a:t>www.sliderpoint.org</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1000"/>
                                        <p:tgtEl>
                                          <p:spTgt spid="3">
                                            <p:txEl>
                                              <p:pRg st="5" end="5"/>
                                            </p:txEl>
                                          </p:spTgt>
                                        </p:tgtEl>
                                      </p:cBhvr>
                                    </p:animEffect>
                                    <p:anim calcmode="lin" valueType="num">
                                      <p:cBhvr>
                                        <p:cTn id="2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anim calcmode="lin" valueType="num">
                                      <p:cBhvr>
                                        <p:cTn id="3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9" presetClass="entr" presetSubtype="0"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1000" fill="hold"/>
                                        <p:tgtEl>
                                          <p:spTgt spid="4"/>
                                        </p:tgtEl>
                                        <p:attrNameLst>
                                          <p:attrName>ppt_x</p:attrName>
                                        </p:attrNameLst>
                                      </p:cBhvr>
                                      <p:tavLst>
                                        <p:tav tm="0">
                                          <p:val>
                                            <p:strVal val="#ppt_x-.2"/>
                                          </p:val>
                                        </p:tav>
                                        <p:tav tm="100000">
                                          <p:val>
                                            <p:strVal val="#ppt_x"/>
                                          </p:val>
                                        </p:tav>
                                      </p:tavLst>
                                    </p:anim>
                                    <p:anim calcmode="lin" valueType="num">
                                      <p:cBhvr>
                                        <p:cTn id="40"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4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9698" name="Picture 2" descr="https://encrypted-tbn3.gstatic.com/images?q=tbn:ANd9GcSE7CVC4tPb8TFL5oQJJeAToA0tREYdlnQPsTti-IETIiYfHxje"/>
          <p:cNvPicPr>
            <a:picLocks noChangeAspect="1" noChangeArrowheads="1"/>
          </p:cNvPicPr>
          <p:nvPr/>
        </p:nvPicPr>
        <p:blipFill>
          <a:blip r:embed="rId3" cstate="print"/>
          <a:srcRect/>
          <a:stretch>
            <a:fillRect/>
          </a:stretch>
        </p:blipFill>
        <p:spPr bwMode="auto">
          <a:xfrm>
            <a:off x="4572000" y="2057400"/>
            <a:ext cx="4572001" cy="4800601"/>
          </a:xfrm>
          <a:prstGeom prst="rect">
            <a:avLst/>
          </a:prstGeom>
          <a:noFill/>
        </p:spPr>
      </p:pic>
      <p:sp>
        <p:nvSpPr>
          <p:cNvPr id="2" name="Заголовок 1"/>
          <p:cNvSpPr>
            <a:spLocks noGrp="1"/>
          </p:cNvSpPr>
          <p:nvPr>
            <p:ph type="title"/>
          </p:nvPr>
        </p:nvSpPr>
        <p:spPr>
          <a:xfrm>
            <a:off x="0" y="0"/>
            <a:ext cx="8686800" cy="1426464"/>
          </a:xfrm>
        </p:spPr>
        <p:txBody>
          <a:bodyPr/>
          <a:lstStyle/>
          <a:p>
            <a:pPr algn="ctr"/>
            <a:r>
              <a:rPr lang="ru-RU" sz="6600" dirty="0" err="1" smtClean="0">
                <a:solidFill>
                  <a:schemeClr val="tx2">
                    <a:lumMod val="50000"/>
                  </a:schemeClr>
                </a:solidFill>
                <a:latin typeface="Times New Roman" pitchFamily="18" charset="0"/>
                <a:cs typeface="Times New Roman" pitchFamily="18" charset="0"/>
              </a:rPr>
              <a:t>Голубые</a:t>
            </a:r>
            <a:r>
              <a:rPr lang="ru-RU" sz="6600" dirty="0" smtClean="0">
                <a:solidFill>
                  <a:schemeClr val="tx2">
                    <a:lumMod val="50000"/>
                  </a:schemeClr>
                </a:solidFill>
                <a:latin typeface="Times New Roman" pitchFamily="18" charset="0"/>
                <a:cs typeface="Times New Roman" pitchFamily="18" charset="0"/>
              </a:rPr>
              <a:t> звезды </a:t>
            </a:r>
            <a:endParaRPr lang="ru-RU" sz="6600" dirty="0">
              <a:solidFill>
                <a:schemeClr val="tx2">
                  <a:lumMod val="50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0" y="1828800"/>
            <a:ext cx="4876800" cy="5029200"/>
          </a:xfrm>
        </p:spPr>
        <p:txBody>
          <a:bodyPr>
            <a:normAutofit/>
          </a:bodyPr>
          <a:lstStyle/>
          <a:p>
            <a:pPr>
              <a:buNone/>
            </a:pPr>
            <a:r>
              <a:rPr lang="ru-RU" sz="4800" dirty="0" smtClean="0">
                <a:solidFill>
                  <a:schemeClr val="accent4"/>
                </a:solidFill>
              </a:rPr>
              <a:t>Самые яркие</a:t>
            </a:r>
          </a:p>
          <a:p>
            <a:pPr>
              <a:buNone/>
            </a:pPr>
            <a:r>
              <a:rPr lang="ru-RU" sz="4800" dirty="0" smtClean="0">
                <a:solidFill>
                  <a:schemeClr val="accent4"/>
                </a:solidFill>
              </a:rPr>
              <a:t>звезды.</a:t>
            </a:r>
          </a:p>
          <a:p>
            <a:pPr>
              <a:buNone/>
            </a:pPr>
            <a:endParaRPr lang="ru-RU" sz="4800" dirty="0" smtClean="0">
              <a:solidFill>
                <a:schemeClr val="accent4"/>
              </a:solidFill>
            </a:endParaRPr>
          </a:p>
          <a:p>
            <a:pPr>
              <a:buNone/>
            </a:pPr>
            <a:r>
              <a:rPr lang="en-US" sz="4800" dirty="0" smtClean="0">
                <a:solidFill>
                  <a:schemeClr val="accent4"/>
                </a:solidFill>
              </a:rPr>
              <a:t>t</a:t>
            </a:r>
            <a:r>
              <a:rPr lang="ru-RU" sz="4800" dirty="0" smtClean="0">
                <a:solidFill>
                  <a:schemeClr val="accent4"/>
                </a:solidFill>
              </a:rPr>
              <a:t> на поверхности</a:t>
            </a:r>
          </a:p>
          <a:p>
            <a:pPr>
              <a:buNone/>
            </a:pPr>
            <a:r>
              <a:rPr lang="ru-RU" sz="4800" dirty="0" smtClean="0">
                <a:solidFill>
                  <a:schemeClr val="accent4"/>
                </a:solidFill>
              </a:rPr>
              <a:t>30000</a:t>
            </a:r>
            <a:r>
              <a:rPr lang="ru-RU" sz="4800" dirty="0" smtClean="0"/>
              <a:t> </a:t>
            </a:r>
            <a:r>
              <a:rPr lang="ru-RU" sz="4800" dirty="0" smtClean="0">
                <a:solidFill>
                  <a:srgbClr val="00B0F0"/>
                </a:solidFill>
              </a:rPr>
              <a:t>°</a:t>
            </a:r>
            <a:endParaRPr lang="ru-RU" sz="4800" dirty="0">
              <a:solidFill>
                <a:srgbClr val="00B0F0"/>
              </a:solidFill>
            </a:endParaRPr>
          </a:p>
        </p:txBody>
      </p:sp>
      <p:sp>
        <p:nvSpPr>
          <p:cNvPr id="4" name="Місце для нижнього колонтитула 3"/>
          <p:cNvSpPr>
            <a:spLocks noGrp="1"/>
          </p:cNvSpPr>
          <p:nvPr>
            <p:ph type="ftr" sz="quarter" idx="11"/>
          </p:nvPr>
        </p:nvSpPr>
        <p:spPr/>
        <p:txBody>
          <a:bodyPr/>
          <a:lstStyle/>
          <a:p>
            <a:r>
              <a:rPr lang="en-US" smtClean="0"/>
              <a:t>www.sliderpoint.org</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0"/>
                                        <p:tgtEl>
                                          <p:spTgt spid="3">
                                            <p:txEl>
                                              <p:pRg st="4" end="4"/>
                                            </p:txEl>
                                          </p:spTgt>
                                        </p:tgtEl>
                                      </p:cBhvr>
                                    </p:animEffect>
                                    <p:anim calcmode="lin" valueType="num">
                                      <p:cBhvr>
                                        <p:cTn id="2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9" presetClass="entr" presetSubtype="0" fill="hold" nodeType="clickEffect">
                                  <p:stCondLst>
                                    <p:cond delay="0"/>
                                  </p:stCondLst>
                                  <p:childTnLst>
                                    <p:set>
                                      <p:cBhvr>
                                        <p:cTn id="32" dur="1" fill="hold">
                                          <p:stCondLst>
                                            <p:cond delay="0"/>
                                          </p:stCondLst>
                                        </p:cTn>
                                        <p:tgtEl>
                                          <p:spTgt spid="29698"/>
                                        </p:tgtEl>
                                        <p:attrNameLst>
                                          <p:attrName>style.visibility</p:attrName>
                                        </p:attrNameLst>
                                      </p:cBhvr>
                                      <p:to>
                                        <p:strVal val="visible"/>
                                      </p:to>
                                    </p:set>
                                    <p:anim calcmode="lin" valueType="num">
                                      <p:cBhvr>
                                        <p:cTn id="33" dur="1000" fill="hold"/>
                                        <p:tgtEl>
                                          <p:spTgt spid="29698"/>
                                        </p:tgtEl>
                                        <p:attrNameLst>
                                          <p:attrName>ppt_x</p:attrName>
                                        </p:attrNameLst>
                                      </p:cBhvr>
                                      <p:tavLst>
                                        <p:tav tm="0">
                                          <p:val>
                                            <p:strVal val="#ppt_x-.2"/>
                                          </p:val>
                                        </p:tav>
                                        <p:tav tm="100000">
                                          <p:val>
                                            <p:strVal val="#ppt_x"/>
                                          </p:val>
                                        </p:tav>
                                      </p:tavLst>
                                    </p:anim>
                                    <p:anim calcmode="lin" valueType="num">
                                      <p:cBhvr>
                                        <p:cTn id="34" dur="1000" fill="hold"/>
                                        <p:tgtEl>
                                          <p:spTgt spid="29698"/>
                                        </p:tgtEl>
                                        <p:attrNameLst>
                                          <p:attrName>ppt_y</p:attrName>
                                        </p:attrNameLst>
                                      </p:cBhvr>
                                      <p:tavLst>
                                        <p:tav tm="0">
                                          <p:val>
                                            <p:strVal val="#ppt_y"/>
                                          </p:val>
                                        </p:tav>
                                        <p:tav tm="100000">
                                          <p:val>
                                            <p:strVal val="#ppt_y"/>
                                          </p:val>
                                        </p:tav>
                                      </p:tavLst>
                                    </p:anim>
                                    <p:animEffect transition="in" filter="wipe(right)" prLst="gradientSize: 0.1">
                                      <p:cBhvr>
                                        <p:cTn id="35" dur="10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200"/>
          </a:xfrm>
        </p:spPr>
        <p:txBody>
          <a:bodyPr/>
          <a:lstStyle/>
          <a:p>
            <a:pPr algn="ctr"/>
            <a:r>
              <a:rPr lang="ru-RU" sz="7200" dirty="0" smtClean="0">
                <a:solidFill>
                  <a:schemeClr val="tx1"/>
                </a:solidFill>
                <a:latin typeface="Times New Roman" pitchFamily="18" charset="0"/>
                <a:cs typeface="Times New Roman" pitchFamily="18" charset="0"/>
              </a:rPr>
              <a:t>Белые звезды </a:t>
            </a:r>
            <a:endParaRPr lang="ru-RU" sz="7200" dirty="0">
              <a:solidFill>
                <a:schemeClr val="tx1"/>
              </a:solidFill>
              <a:latin typeface="Times New Roman" pitchFamily="18" charset="0"/>
              <a:cs typeface="Times New Roman" pitchFamily="18" charset="0"/>
            </a:endParaRPr>
          </a:p>
        </p:txBody>
      </p:sp>
      <p:sp>
        <p:nvSpPr>
          <p:cNvPr id="3" name="Содержимое 2"/>
          <p:cNvSpPr>
            <a:spLocks noGrp="1"/>
          </p:cNvSpPr>
          <p:nvPr>
            <p:ph idx="1"/>
          </p:nvPr>
        </p:nvSpPr>
        <p:spPr>
          <a:xfrm>
            <a:off x="0" y="1676400"/>
            <a:ext cx="4800600" cy="5181600"/>
          </a:xfrm>
        </p:spPr>
        <p:txBody>
          <a:bodyPr/>
          <a:lstStyle/>
          <a:p>
            <a:pPr>
              <a:buNone/>
            </a:pPr>
            <a:endParaRPr lang="ru-RU" sz="3200" dirty="0" smtClean="0">
              <a:solidFill>
                <a:schemeClr val="accent4"/>
              </a:solidFill>
            </a:endParaRPr>
          </a:p>
          <a:p>
            <a:pPr>
              <a:buNone/>
            </a:pPr>
            <a:endParaRPr lang="ru-RU" sz="3200" dirty="0" smtClean="0"/>
          </a:p>
          <a:p>
            <a:pPr>
              <a:buNone/>
            </a:pPr>
            <a:r>
              <a:rPr lang="ru-RU" sz="4400" dirty="0" smtClean="0"/>
              <a:t>Яркая звезда.</a:t>
            </a:r>
          </a:p>
          <a:p>
            <a:pPr>
              <a:buNone/>
            </a:pPr>
            <a:endParaRPr lang="ru-RU" sz="3200" dirty="0" smtClean="0"/>
          </a:p>
          <a:p>
            <a:pPr>
              <a:buNone/>
            </a:pPr>
            <a:r>
              <a:rPr lang="en-US" sz="4400" dirty="0" smtClean="0"/>
              <a:t>t</a:t>
            </a:r>
            <a:r>
              <a:rPr lang="ru-RU" sz="4400" dirty="0" smtClean="0"/>
              <a:t> на поверхности</a:t>
            </a:r>
          </a:p>
          <a:p>
            <a:pPr>
              <a:buNone/>
            </a:pPr>
            <a:r>
              <a:rPr lang="ru-RU" sz="4400" dirty="0" smtClean="0"/>
              <a:t>10000 °</a:t>
            </a:r>
          </a:p>
          <a:p>
            <a:pPr>
              <a:buNone/>
            </a:pPr>
            <a:endParaRPr lang="ru-RU" dirty="0"/>
          </a:p>
        </p:txBody>
      </p:sp>
      <p:pic>
        <p:nvPicPr>
          <p:cNvPr id="4" name="Picture 10" descr="http://space-of-news.ru/images/2012/3_march/13.03.2012/sverkhnovaya_zvezda.jpg"/>
          <p:cNvPicPr>
            <a:picLocks noChangeAspect="1" noChangeArrowheads="1"/>
          </p:cNvPicPr>
          <p:nvPr/>
        </p:nvPicPr>
        <p:blipFill>
          <a:blip r:embed="rId3" cstate="print"/>
          <a:srcRect l="8000" t="3556" r="8572" b="12889"/>
          <a:stretch>
            <a:fillRect/>
          </a:stretch>
        </p:blipFill>
        <p:spPr bwMode="auto">
          <a:xfrm rot="16200000">
            <a:off x="4267200" y="1981200"/>
            <a:ext cx="5410200" cy="4343400"/>
          </a:xfrm>
          <a:prstGeom prst="rect">
            <a:avLst/>
          </a:prstGeom>
          <a:noFill/>
        </p:spPr>
      </p:pic>
      <p:sp>
        <p:nvSpPr>
          <p:cNvPr id="5" name="Місце для нижнього колонтитула 4"/>
          <p:cNvSpPr>
            <a:spLocks noGrp="1"/>
          </p:cNvSpPr>
          <p:nvPr>
            <p:ph type="ftr" sz="quarter" idx="11"/>
          </p:nvPr>
        </p:nvSpPr>
        <p:spPr/>
        <p:txBody>
          <a:bodyPr/>
          <a:lstStyle/>
          <a:p>
            <a:r>
              <a:rPr lang="en-US" smtClean="0"/>
              <a:t>www.sliderpoint.org</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1000"/>
                                        <p:tgtEl>
                                          <p:spTgt spid="3">
                                            <p:txEl>
                                              <p:pRg st="4" end="4"/>
                                            </p:txEl>
                                          </p:spTgt>
                                        </p:tgtEl>
                                      </p:cBhvr>
                                    </p:animEffect>
                                    <p:anim calcmode="lin" valueType="num">
                                      <p:cBhvr>
                                        <p:cTn id="1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1000"/>
                                        <p:tgtEl>
                                          <p:spTgt spid="3">
                                            <p:txEl>
                                              <p:pRg st="5" end="5"/>
                                            </p:txEl>
                                          </p:spTgt>
                                        </p:tgtEl>
                                      </p:cBhvr>
                                    </p:animEffect>
                                    <p:anim calcmode="lin" valueType="num">
                                      <p:cBhvr>
                                        <p:cTn id="2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9"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1000" fill="hold"/>
                                        <p:tgtEl>
                                          <p:spTgt spid="4"/>
                                        </p:tgtEl>
                                        <p:attrNameLst>
                                          <p:attrName>ppt_x</p:attrName>
                                        </p:attrNameLst>
                                      </p:cBhvr>
                                      <p:tavLst>
                                        <p:tav tm="0">
                                          <p:val>
                                            <p:strVal val="#ppt_x-.2"/>
                                          </p:val>
                                        </p:tav>
                                        <p:tav tm="100000">
                                          <p:val>
                                            <p:strVal val="#ppt_x"/>
                                          </p:val>
                                        </p:tav>
                                      </p:tavLst>
                                    </p:anim>
                                    <p:anim calcmode="lin" valueType="num">
                                      <p:cBhvr>
                                        <p:cTn id="2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277</TotalTime>
  <Words>698</Words>
  <Application>Microsoft Office PowerPoint</Application>
  <PresentationFormat>Екран (4:3)</PresentationFormat>
  <Paragraphs>1002</Paragraphs>
  <Slides>17</Slides>
  <Notes>16</Notes>
  <HiddenSlides>0</HiddenSlides>
  <MMClips>0</MMClips>
  <ScaleCrop>false</ScaleCrop>
  <HeadingPairs>
    <vt:vector size="4" baseType="variant">
      <vt:variant>
        <vt:lpstr>Тема</vt:lpstr>
      </vt:variant>
      <vt:variant>
        <vt:i4>1</vt:i4>
      </vt:variant>
      <vt:variant>
        <vt:lpstr>Заголовки слайдів</vt:lpstr>
      </vt:variant>
      <vt:variant>
        <vt:i4>17</vt:i4>
      </vt:variant>
    </vt:vector>
  </HeadingPairs>
  <TitlesOfParts>
    <vt:vector size="18" baseType="lpstr">
      <vt:lpstr>Метро</vt:lpstr>
      <vt:lpstr>Презентація PowerPoint</vt:lpstr>
      <vt:lpstr>1. Небесное тело, которое само светится.  2. Звезда, вокруг которой вращается Земля.  3. Небесное тело, вращающееся вокруг звезды.  4. Планета Солнечной системы, следующая после Земли.  5.Самая удаленная от Солнца планета.  6. Естественный спутник, вращаю­щийся вокруг Земли.  7. Пространство, окружающее Землю, звезды и планеты.  8. Планета, названная в честь бога торговли. </vt:lpstr>
      <vt:lpstr>ГАЛИЛЕО ГАЛИЛЕЙ</vt:lpstr>
      <vt:lpstr>ЗВЁЗДНОЕ НЕБО – ВЕЛИКАЯ КНИГА ПРИРОДЫ</vt:lpstr>
      <vt:lpstr>Звезда – небесное тело (раскаленный газовый шар), ночью видимое как светящаяся точка.</vt:lpstr>
      <vt:lpstr>«Наряды» звезд зависят от их температуры.</vt:lpstr>
      <vt:lpstr>Желтые звезды </vt:lpstr>
      <vt:lpstr>Голубые звезды </vt:lpstr>
      <vt:lpstr>Белые звезды </vt:lpstr>
      <vt:lpstr>Презентація PowerPoint</vt:lpstr>
      <vt:lpstr>Правила наблюдения за звездным небом.</vt:lpstr>
      <vt:lpstr>Презентація PowerPoint</vt:lpstr>
      <vt:lpstr>Презентація PowerPoint</vt:lpstr>
      <vt:lpstr>Созвездие Большой и Малой Медведицы. </vt:lpstr>
      <vt:lpstr>Созвездие Большой Пёс </vt:lpstr>
      <vt:lpstr>Зодиакальные созвездия </vt:lpstr>
      <vt:lpstr>Созвездие Телец</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ЗВЁЗДНОЕ НЕБО – ВЕЛИКАЯ КНИГА ПРИРОДЫ</dc:title>
  <dc:creator>Pavel</dc:creator>
  <cp:lastModifiedBy>LEGION</cp:lastModifiedBy>
  <cp:revision>39</cp:revision>
  <dcterms:created xsi:type="dcterms:W3CDTF">2013-09-18T13:15:12Z</dcterms:created>
  <dcterms:modified xsi:type="dcterms:W3CDTF">2015-01-12T09:32:50Z</dcterms:modified>
</cp:coreProperties>
</file>