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1" r:id="rId14"/>
    <p:sldId id="268" r:id="rId15"/>
    <p:sldId id="280" r:id="rId16"/>
    <p:sldId id="274" r:id="rId17"/>
    <p:sldId id="273" r:id="rId18"/>
    <p:sldId id="269" r:id="rId19"/>
    <p:sldId id="270" r:id="rId20"/>
    <p:sldId id="276" r:id="rId21"/>
    <p:sldId id="277" r:id="rId22"/>
    <p:sldId id="272" r:id="rId23"/>
    <p:sldId id="275" r:id="rId24"/>
    <p:sldId id="278" r:id="rId25"/>
    <p:sldId id="279" r:id="rId2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489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7" autoAdjust="0"/>
    <p:restoredTop sz="56949" autoAdjust="0"/>
  </p:normalViewPr>
  <p:slideViewPr>
    <p:cSldViewPr>
      <p:cViewPr>
        <p:scale>
          <a:sx n="80" d="100"/>
          <a:sy n="80" d="100"/>
        </p:scale>
        <p:origin x="-139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32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fld id="{FA1F5D46-9F55-4DF2-8811-83A6377BF2A5}" type="datetimeFigureOut">
              <a:rPr lang="ru-RU"/>
              <a:pPr>
                <a:defRPr/>
              </a:pPr>
              <a:t>13.01.2015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fld id="{02E013C7-6A74-4892-9E31-8D1C9CED8C0A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930424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z="3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eaLnBrk="1" hangingPunct="1"/>
            <a:r>
              <a:rPr lang="ru-RU" dirty="0" smtClean="0"/>
              <a:t>5 класс</a:t>
            </a:r>
          </a:p>
          <a:p>
            <a:pPr eaLnBrk="1" hangingPunct="1"/>
            <a:r>
              <a:rPr lang="ru-RU" dirty="0" smtClean="0"/>
              <a:t>Учитель </a:t>
            </a:r>
            <a:r>
              <a:rPr lang="ru-RU" dirty="0" err="1" smtClean="0"/>
              <a:t>Дельмухаметова</a:t>
            </a:r>
            <a:r>
              <a:rPr lang="ru-RU" dirty="0" smtClean="0"/>
              <a:t> Л.И.</a:t>
            </a:r>
          </a:p>
          <a:p>
            <a:pPr eaLnBrk="1" hangingPunct="1"/>
            <a:r>
              <a:rPr lang="ru-RU" dirty="0" smtClean="0"/>
              <a:t>МАОУ СОШ №11, г. Калининград</a:t>
            </a:r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3A3534D-DD11-492C-A539-5B0B1F96E8F8}" type="slidenum">
              <a:rPr lang="ru-RU">
                <a:latin typeface="Arial" charset="0"/>
              </a:rPr>
              <a:pPr/>
              <a:t>1</a:t>
            </a:fld>
            <a:endParaRPr lang="ru-RU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Гимн Солнцу</a:t>
            </a:r>
          </a:p>
          <a:p>
            <a:pPr marL="3175" indent="357188" eaLnBrk="1" hangingPunct="1">
              <a:buFont typeface="Wingdings 2" pitchFamily="18" charset="2"/>
              <a:buNone/>
            </a:pPr>
            <a:r>
              <a:rPr lang="ru-RU" dirty="0" smtClean="0"/>
              <a:t>Восходит - и все оживает,</a:t>
            </a:r>
          </a:p>
          <a:p>
            <a:pPr marL="3175" indent="357188" eaLnBrk="1" hangingPunct="1">
              <a:buFont typeface="Wingdings 2" pitchFamily="18" charset="2"/>
              <a:buNone/>
            </a:pPr>
            <a:r>
              <a:rPr lang="ru-RU" dirty="0" smtClean="0"/>
              <a:t>Заходит и все умирает.</a:t>
            </a:r>
          </a:p>
          <a:p>
            <a:pPr marL="3175" indent="357188" eaLnBrk="1" hangingPunct="1">
              <a:buFont typeface="Wingdings 2" pitchFamily="18" charset="2"/>
              <a:buNone/>
            </a:pPr>
            <a:r>
              <a:rPr lang="ru-RU" dirty="0" smtClean="0"/>
              <a:t>Ты - жизни мерило и первопричина ее...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2E013C7-6A74-4892-9E31-8D1C9CED8C0A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079009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Значение Солнца</a:t>
            </a:r>
          </a:p>
          <a:p>
            <a:pPr eaLnBrk="1" hangingPunct="1"/>
            <a:r>
              <a:rPr lang="ru-RU" dirty="0" smtClean="0"/>
              <a:t>Стр. 49</a:t>
            </a:r>
          </a:p>
          <a:p>
            <a:pPr eaLnBrk="1" hangingPunct="1"/>
            <a:r>
              <a:rPr lang="ru-RU" dirty="0" smtClean="0"/>
              <a:t>Выписать, какую роль играет Солнце в жизни нашей планеты.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2E013C7-6A74-4892-9E31-8D1C9CED8C0A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60751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Значение Солнца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Солнце - главный источник энергии (света и тепла) на Земле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ru-RU" dirty="0" smtClean="0"/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Энергия Солнца приводит в движение огромные массы воздуха (образование ветра)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ru-RU" dirty="0" smtClean="0"/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Энергия Солнца вызывает круговорот воды в природе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ru-RU" dirty="0" smtClean="0"/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Смена времен года и климат обусловлены распределением солнечной энергии на земном шаре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ru-RU" dirty="0" smtClean="0"/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Благодаря Солнцу развиваются и живут организмы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2E013C7-6A74-4892-9E31-8D1C9CED8C0A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475717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dirty="0" err="1" smtClean="0"/>
              <a:t>Синквейн</a:t>
            </a:r>
            <a:endParaRPr lang="ru-RU" dirty="0" smtClean="0"/>
          </a:p>
          <a:p>
            <a:pPr marL="550863" indent="-514350" eaLnBrk="1" hangingPunct="1">
              <a:buFont typeface="Franklin Gothic Book" pitchFamily="34" charset="0"/>
              <a:buAutoNum type="arabicPeriod"/>
            </a:pPr>
            <a:r>
              <a:rPr lang="ru-RU" dirty="0" smtClean="0"/>
              <a:t>1 существительное</a:t>
            </a:r>
          </a:p>
          <a:p>
            <a:pPr marL="550863" indent="-514350" eaLnBrk="1" hangingPunct="1">
              <a:buFont typeface="Franklin Gothic Book" pitchFamily="34" charset="0"/>
              <a:buAutoNum type="arabicPeriod"/>
            </a:pPr>
            <a:r>
              <a:rPr lang="ru-RU" dirty="0" smtClean="0"/>
              <a:t>2 прилагательных</a:t>
            </a:r>
          </a:p>
          <a:p>
            <a:pPr marL="550863" indent="-514350" eaLnBrk="1" hangingPunct="1">
              <a:buFont typeface="Franklin Gothic Book" pitchFamily="34" charset="0"/>
              <a:buAutoNum type="arabicPeriod"/>
            </a:pPr>
            <a:r>
              <a:rPr lang="ru-RU" dirty="0" smtClean="0"/>
              <a:t>3 глагола</a:t>
            </a:r>
          </a:p>
          <a:p>
            <a:pPr marL="550863" indent="-514350" eaLnBrk="1" hangingPunct="1">
              <a:buFont typeface="Franklin Gothic Book" pitchFamily="34" charset="0"/>
              <a:buAutoNum type="arabicPeriod"/>
            </a:pPr>
            <a:r>
              <a:rPr lang="ru-RU" dirty="0" smtClean="0"/>
              <a:t>1 предложение</a:t>
            </a:r>
          </a:p>
          <a:p>
            <a:pPr marL="550863" indent="-514350" eaLnBrk="1" hangingPunct="1">
              <a:buFont typeface="Franklin Gothic Book" pitchFamily="34" charset="0"/>
              <a:buAutoNum type="arabicPeriod"/>
            </a:pPr>
            <a:r>
              <a:rPr lang="ru-RU" dirty="0" smtClean="0"/>
              <a:t>1 существительное</a:t>
            </a:r>
          </a:p>
          <a:p>
            <a:pPr marL="550863" indent="-514350" eaLnBrk="1" hangingPunct="1">
              <a:buFont typeface="Wingdings 2" pitchFamily="18" charset="2"/>
              <a:buNone/>
            </a:pPr>
            <a:r>
              <a:rPr lang="ru-RU" dirty="0" smtClean="0"/>
              <a:t> 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2E013C7-6A74-4892-9E31-8D1C9CED8C0A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271330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Хочу узнать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Остались ли вопросы, на которые вы не нашли ответ в учебнике?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ru-RU" dirty="0" smtClean="0"/>
          </a:p>
          <a:p>
            <a:pPr marL="420624" indent="-384048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9600" dirty="0" smtClean="0">
                <a:latin typeface="Book Antiqua" pitchFamily="18" charset="0"/>
              </a:rPr>
              <a:t>?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2E013C7-6A74-4892-9E31-8D1C9CED8C0A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309865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Солнце и планеты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2E013C7-6A74-4892-9E31-8D1C9CED8C0A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98106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Размеры звезд. Солнце – карлик.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2E013C7-6A74-4892-9E31-8D1C9CED8C0A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699373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Мир звезд. За страницами учебника</a:t>
            </a:r>
          </a:p>
          <a:p>
            <a:pPr algn="just" eaLnBrk="1" hangingPunct="1"/>
            <a:r>
              <a:rPr lang="ru-RU" dirty="0" smtClean="0"/>
              <a:t>Расстояние от Солнца до Земли 150 000000 (150 млн.) км.</a:t>
            </a:r>
          </a:p>
          <a:p>
            <a:pPr algn="just" eaLnBrk="1" hangingPunct="1"/>
            <a:r>
              <a:rPr lang="ru-RU" dirty="0" smtClean="0"/>
              <a:t>Расстояние между звездами неудобно измерять в километрах, поэтому астрономы придумали единицу длины «световой год». Это путь, который проходит свет за один год.</a:t>
            </a:r>
          </a:p>
          <a:p>
            <a:pPr algn="just" eaLnBrk="1" hangingPunct="1"/>
            <a:r>
              <a:rPr lang="ru-RU" dirty="0" smtClean="0"/>
              <a:t>Скорость света – 300 000 км в секунду.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2E013C7-6A74-4892-9E31-8D1C9CED8C0A}" type="slidenum">
              <a:rPr lang="ru-RU" smtClean="0"/>
              <a:pPr>
                <a:defRPr/>
              </a:pPr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601873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Мир звезд</a:t>
            </a:r>
          </a:p>
          <a:p>
            <a:pPr algn="just" eaLnBrk="1" hangingPunct="1"/>
            <a:r>
              <a:rPr lang="ru-RU" dirty="0" smtClean="0"/>
              <a:t>За год свет преодолевает 10 000000000000 (10 триллионов)  километров. Это и есть световой год.</a:t>
            </a:r>
          </a:p>
          <a:p>
            <a:pPr algn="just" eaLnBrk="1" hangingPunct="1"/>
            <a:r>
              <a:rPr lang="ru-RU" dirty="0" smtClean="0"/>
              <a:t>Свет от Солнца до Земли доходит за 8 минут.</a:t>
            </a:r>
          </a:p>
          <a:p>
            <a:pPr algn="just" eaLnBrk="1" hangingPunct="1"/>
            <a:r>
              <a:rPr lang="ru-RU" dirty="0" smtClean="0"/>
              <a:t>Стр. 49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2E013C7-6A74-4892-9E31-8D1C9CED8C0A}" type="slidenum">
              <a:rPr lang="ru-RU" smtClean="0"/>
              <a:pPr>
                <a:defRPr/>
              </a:pPr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065760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Солнечное затмение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2E013C7-6A74-4892-9E31-8D1C9CED8C0A}" type="slidenum">
              <a:rPr lang="ru-RU" smtClean="0"/>
              <a:pPr>
                <a:defRPr/>
              </a:pPr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60310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dirty="0" smtClean="0"/>
              <a:t>Организационный момент</a:t>
            </a:r>
          </a:p>
          <a:p>
            <a:pPr marL="3175" indent="536575" eaLnBrk="1" hangingPunct="1">
              <a:buFont typeface="Wingdings 2" pitchFamily="18" charset="2"/>
              <a:buNone/>
            </a:pPr>
            <a:endParaRPr lang="ru-RU" dirty="0" smtClean="0"/>
          </a:p>
          <a:p>
            <a:pPr marL="3175" indent="536575" eaLnBrk="1" hangingPunct="1">
              <a:buFont typeface="Wingdings 2" pitchFamily="18" charset="2"/>
              <a:buNone/>
            </a:pPr>
            <a:r>
              <a:rPr lang="ru-RU" dirty="0" smtClean="0"/>
              <a:t>Если все под рукой, работа движется рекой</a:t>
            </a:r>
            <a:endParaRPr lang="ru-RU" dirty="0" smtClean="0"/>
          </a:p>
        </p:txBody>
      </p:sp>
      <p:sp>
        <p:nvSpPr>
          <p:cNvPr id="3482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13E7E3A-5FCA-4159-84A5-73113BC454E7}" type="slidenum">
              <a:rPr lang="ru-RU">
                <a:latin typeface="Arial" charset="0"/>
              </a:rPr>
              <a:pPr/>
              <a:t>2</a:t>
            </a:fld>
            <a:endParaRPr lang="ru-RU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Лунное затмение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2E013C7-6A74-4892-9E31-8D1C9CED8C0A}" type="slidenum">
              <a:rPr lang="ru-RU" smtClean="0"/>
              <a:pPr>
                <a:defRPr/>
              </a:pPr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842992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Задача</a:t>
            </a:r>
          </a:p>
          <a:p>
            <a:pPr algn="just" eaLnBrk="1" hangingPunct="1"/>
            <a:r>
              <a:rPr lang="ru-RU" dirty="0" smtClean="0"/>
              <a:t>Сколько лет понадобилось бы человеку, чтобы пешком дойти до Солнца?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2E013C7-6A74-4892-9E31-8D1C9CED8C0A}" type="slidenum">
              <a:rPr lang="ru-RU" smtClean="0"/>
              <a:pPr>
                <a:defRPr/>
              </a:pPr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149077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Дополнительные данные</a:t>
            </a:r>
          </a:p>
          <a:p>
            <a:pPr eaLnBrk="1" hangingPunct="1"/>
            <a:r>
              <a:rPr lang="ru-RU" dirty="0" smtClean="0"/>
              <a:t>Скорость пешехода – 5 км/ч</a:t>
            </a:r>
          </a:p>
          <a:p>
            <a:pPr eaLnBrk="1" hangingPunct="1"/>
            <a:r>
              <a:rPr lang="ru-RU" dirty="0" smtClean="0"/>
              <a:t>Человек двигается 8 часов в сутки</a:t>
            </a:r>
          </a:p>
          <a:p>
            <a:pPr eaLnBrk="1" hangingPunct="1"/>
            <a:r>
              <a:rPr lang="ru-RU" dirty="0" smtClean="0"/>
              <a:t>В году 365 дней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2E013C7-6A74-4892-9E31-8D1C9CED8C0A}" type="slidenum">
              <a:rPr lang="ru-RU" smtClean="0"/>
              <a:pPr>
                <a:defRPr/>
              </a:pPr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988389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У каждой звезды своя история</a:t>
            </a:r>
          </a:p>
          <a:p>
            <a:pPr eaLnBrk="1" hangingPunct="1"/>
            <a:r>
              <a:rPr lang="ru-RU" dirty="0" smtClean="0"/>
              <a:t>Стр. 48-50</a:t>
            </a:r>
          </a:p>
          <a:p>
            <a:pPr eaLnBrk="1" hangingPunct="1"/>
            <a:r>
              <a:rPr lang="ru-RU" dirty="0" smtClean="0"/>
              <a:t>Легенда</a:t>
            </a:r>
          </a:p>
          <a:p>
            <a:pPr eaLnBrk="1" hangingPunct="1"/>
            <a:r>
              <a:rPr lang="ru-RU" smtClean="0"/>
              <a:t>Задача?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2E013C7-6A74-4892-9E31-8D1C9CED8C0A}" type="slidenum">
              <a:rPr lang="ru-RU" smtClean="0"/>
              <a:pPr>
                <a:defRPr/>
              </a:pPr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60596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Без повторения нет глубины</a:t>
            </a:r>
          </a:p>
          <a:p>
            <a:pPr marL="550863" indent="-514350" eaLnBrk="1" hangingPunct="1">
              <a:buFont typeface="Franklin Gothic Book" pitchFamily="34" charset="0"/>
              <a:buAutoNum type="arabicPeriod"/>
            </a:pPr>
            <a:r>
              <a:rPr lang="ru-RU" dirty="0" smtClean="0"/>
              <a:t>Что объединяет этих людей?</a:t>
            </a:r>
          </a:p>
          <a:p>
            <a:pPr marL="550863" indent="-514350" eaLnBrk="1" hangingPunct="1">
              <a:buFont typeface="Wingdings 2" pitchFamily="18" charset="2"/>
              <a:buNone/>
            </a:pPr>
            <a:endParaRPr lang="ru-RU" dirty="0" smtClean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2E013C7-6A74-4892-9E31-8D1C9CED8C0A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06030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  <a:p>
            <a:pPr marL="0" indent="0" eaLnBrk="1" hangingPunct="1">
              <a:buFont typeface="Wingdings 2" pitchFamily="18" charset="2"/>
              <a:buNone/>
              <a:tabLst>
                <a:tab pos="623888" algn="l"/>
              </a:tabLst>
            </a:pPr>
            <a:r>
              <a:rPr lang="ru-RU" sz="1100" dirty="0" smtClean="0">
                <a:solidFill>
                  <a:srgbClr val="54899A"/>
                </a:solidFill>
              </a:rPr>
              <a:t>2.       </a:t>
            </a:r>
            <a:r>
              <a:rPr lang="ru-RU" sz="1200" dirty="0" smtClean="0"/>
              <a:t>На пьедестале памятника Копернику в Варшаве высечены слова: «Остановивший Солнце, сдвинувший Землю». Объясните фразу.</a:t>
            </a:r>
            <a:endParaRPr lang="ru-RU" sz="1200" dirty="0" smtClean="0">
              <a:solidFill>
                <a:srgbClr val="54899A"/>
              </a:solidFill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2E013C7-6A74-4892-9E31-8D1C9CED8C0A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56602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  <a:p>
            <a:pPr eaLnBrk="1" hangingPunct="1">
              <a:buFont typeface="Wingdings 2" pitchFamily="18" charset="2"/>
              <a:buNone/>
            </a:pPr>
            <a:r>
              <a:rPr lang="ru-RU" sz="1050" dirty="0" smtClean="0">
                <a:solidFill>
                  <a:srgbClr val="54899A"/>
                </a:solidFill>
              </a:rPr>
              <a:t>3</a:t>
            </a:r>
            <a:r>
              <a:rPr lang="ru-RU" sz="1100" dirty="0" smtClean="0">
                <a:solidFill>
                  <a:srgbClr val="54899A"/>
                </a:solidFill>
              </a:rPr>
              <a:t>.       </a:t>
            </a:r>
            <a:r>
              <a:rPr lang="ru-RU" sz="1200" dirty="0" smtClean="0"/>
              <a:t>Кто сказал такие слова: «Каждая звезда – обширный мир, подобный солнечному, со своими планетами, на которых обитают разумные существа»?</a:t>
            </a:r>
            <a:endParaRPr lang="ru-RU" sz="1200" dirty="0" smtClean="0">
              <a:solidFill>
                <a:srgbClr val="54899A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endParaRPr lang="ru-RU" dirty="0" smtClean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2E013C7-6A74-4892-9E31-8D1C9CED8C0A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27089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Солнечная система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2E013C7-6A74-4892-9E31-8D1C9CED8C0A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57151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Солнце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2E013C7-6A74-4892-9E31-8D1C9CED8C0A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54218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Читаем и понимаем даже то, что не написано!</a:t>
            </a:r>
          </a:p>
          <a:p>
            <a:pPr eaLnBrk="1" hangingPunct="1"/>
            <a:r>
              <a:rPr lang="ru-RU" dirty="0" smtClean="0"/>
              <a:t>Стр. 48 до слов «Мир звезд необычайно разнообразен…».</a:t>
            </a:r>
          </a:p>
          <a:p>
            <a:pPr eaLnBrk="1" hangingPunct="1"/>
            <a:r>
              <a:rPr lang="ru-RU" dirty="0" smtClean="0"/>
              <a:t>Заполняем третью колонку текста.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2E013C7-6A74-4892-9E31-8D1C9CED8C0A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78215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Значение Солнца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2E013C7-6A74-4892-9E31-8D1C9CED8C0A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52052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Полилиния 4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59AFB-B2A1-4B6E-AD30-C400130645D9}" type="datetime1">
              <a:rPr lang="ru-RU" smtClean="0"/>
              <a:t>13.01.2015</a:t>
            </a:fld>
            <a:endParaRPr lang="ru-RU"/>
          </a:p>
        </p:txBody>
      </p:sp>
      <p:sp>
        <p:nvSpPr>
          <p:cNvPr id="7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6006DC-81E2-46A6-B727-B4957DA10AEB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3DC5DB-A7CE-4338-986D-6BEC04219CE1}" type="datetime1">
              <a:rPr lang="ru-RU" smtClean="0"/>
              <a:t>13.01.2015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FC7F02-7A06-4BAE-B6A6-8B66E8AFC4B6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B53EED-A047-494F-A2EA-821D94C82016}" type="datetime1">
              <a:rPr lang="ru-RU" smtClean="0"/>
              <a:t>13.01.2015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9B23F5-20F6-44DA-9958-11FEA1CBEC11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D07EA7-68C5-40D7-BA1F-91305E6F4E59}" type="datetime1">
              <a:rPr lang="ru-RU" smtClean="0"/>
              <a:t>13.01.2015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BC1EE6-1B83-44EB-91E6-49737D26B3F2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Полилиния 4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535DEF-3BFC-4CBD-B199-5E79552FEB19}" type="datetime1">
              <a:rPr lang="ru-RU" smtClean="0"/>
              <a:t>13.01.2015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B7E1C9-7672-41C9-A200-80A5D88A80BD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5D23CA-FD3A-474B-B1E6-59598EB0A4F3}" type="datetime1">
              <a:rPr lang="ru-RU" smtClean="0"/>
              <a:t>13.01.2015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E55DF-EBDE-44F6-A614-81543A01A572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BCDCBA-2894-4339-9173-B5DF852DFD85}" type="datetime1">
              <a:rPr lang="ru-RU" smtClean="0"/>
              <a:t>13.01.2015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B0515C-5AE5-4E6F-8BA3-6BA36F9A87A3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/>
          <a:lstStyle>
            <a:lvl1pPr algn="l">
              <a:defRPr sz="46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EB11C2-E2A6-4458-AC9A-B0B1A3C4C11B}" type="datetime1">
              <a:rPr lang="ru-RU" smtClean="0"/>
              <a:t>13.01.2015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8CCBD6-FCDF-482B-B989-CF87C93B2062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D1203F-99AA-489A-AB24-E52CF1CEC6F4}" type="datetime1">
              <a:rPr lang="ru-RU" smtClean="0"/>
              <a:t>13.01.2015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DD7F58-8580-4E7C-892B-E5C3800E0B97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DF03B-538E-4DC7-8522-EA35010BFA5F}" type="datetime1">
              <a:rPr lang="ru-RU" smtClean="0"/>
              <a:t>13.01.2015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575" y="6421438"/>
            <a:ext cx="762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C5EC5E-D001-425F-80EC-E7752B9AFE64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00BA52-0C98-4BC3-8C9A-C5A39F430DDE}" type="datetime1">
              <a:rPr lang="ru-RU" smtClean="0"/>
              <a:t>13.01.2015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F25FF0-BEBF-45F9-B39F-D104400FFFF4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746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1438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21B506A-EC0B-4784-AABF-A73C10552221}" type="datetime1">
              <a:rPr lang="ru-RU" smtClean="0"/>
              <a:t>13.01.2015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1438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1438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A5331C3-9FD1-4DE1-8DAF-CE455BA08BCB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9" r:id="rId1"/>
    <p:sldLayoutId id="2147483698" r:id="rId2"/>
    <p:sldLayoutId id="2147483700" r:id="rId3"/>
    <p:sldLayoutId id="2147483697" r:id="rId4"/>
    <p:sldLayoutId id="2147483701" r:id="rId5"/>
    <p:sldLayoutId id="2147483696" r:id="rId6"/>
    <p:sldLayoutId id="2147483695" r:id="rId7"/>
    <p:sldLayoutId id="2147483702" r:id="rId8"/>
    <p:sldLayoutId id="2147483703" r:id="rId9"/>
    <p:sldLayoutId id="2147483694" r:id="rId10"/>
    <p:sldLayoutId id="2147483693" r:id="rId11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9pPr>
    </p:titleStyle>
    <p:bodyStyle>
      <a:lvl1pPr marL="419100" indent="-3825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1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888" indent="-2555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Arial" charset="0"/>
        <a:buChar char="○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36538" algn="l" rtl="0" eaLnBrk="0" fontAlgn="base" hangingPunct="0">
        <a:spcBef>
          <a:spcPct val="20000"/>
        </a:spcBef>
        <a:spcAft>
          <a:spcPct val="0"/>
        </a:spcAft>
        <a:buClr>
          <a:srgbClr val="8D89A4"/>
        </a:buClr>
        <a:buSzPct val="9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89075" indent="-182563" algn="l" rtl="0" eaLnBrk="0" fontAlgn="base" hangingPunct="0">
        <a:spcBef>
          <a:spcPct val="20000"/>
        </a:spcBef>
        <a:spcAft>
          <a:spcPct val="0"/>
        </a:spcAft>
        <a:buClr>
          <a:srgbClr val="748560"/>
        </a:buClr>
        <a:buSzPct val="100000"/>
        <a:buFont typeface="Arial" charset="0"/>
        <a:buChar char="-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D:\Documents and Settings\Archie\Рабочий стол\Солнце\space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39688"/>
            <a:ext cx="6897688" cy="689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Заголовок 1"/>
          <p:cNvPicPr>
            <a:picLocks noGrp="1" noChangeArrowheads="1"/>
          </p:cNvPicPr>
          <p:nvPr>
            <p:ph type="ctrTitle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420688" y="3200400"/>
            <a:ext cx="6838950" cy="2444750"/>
          </a:xfrm>
        </p:spPr>
      </p:pic>
      <p:sp>
        <p:nvSpPr>
          <p:cNvPr id="7172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625" y="1071563"/>
            <a:ext cx="6480175" cy="1752600"/>
          </a:xfrm>
        </p:spPr>
        <p:txBody>
          <a:bodyPr/>
          <a:lstStyle/>
          <a:p>
            <a:pPr eaLnBrk="1" hangingPunct="1"/>
            <a:r>
              <a:rPr lang="ru-RU" dirty="0" smtClean="0"/>
              <a:t>5 класс</a:t>
            </a:r>
          </a:p>
          <a:p>
            <a:pPr eaLnBrk="1" hangingPunct="1"/>
            <a:r>
              <a:rPr lang="ru-RU" dirty="0" smtClean="0"/>
              <a:t>Учитель </a:t>
            </a:r>
            <a:r>
              <a:rPr lang="ru-RU" dirty="0" err="1" smtClean="0"/>
              <a:t>Дельмухаметова</a:t>
            </a:r>
            <a:r>
              <a:rPr lang="ru-RU" dirty="0" smtClean="0"/>
              <a:t> Л.И.</a:t>
            </a:r>
          </a:p>
          <a:p>
            <a:pPr eaLnBrk="1" hangingPunct="1"/>
            <a:r>
              <a:rPr lang="ru-RU" dirty="0" smtClean="0"/>
              <a:t>МАОУ СОШ №11, г. Калининград</a:t>
            </a: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Значение Солнца</a:t>
            </a:r>
          </a:p>
        </p:txBody>
      </p:sp>
      <p:sp>
        <p:nvSpPr>
          <p:cNvPr id="1638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6388" name="Picture 2" descr="D:\Documents and Settings\Archie\Рабочий стол\Солнце\Gingko-Blaett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75" y="1714500"/>
            <a:ext cx="6508750" cy="488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Гимн Солнцу</a:t>
            </a:r>
          </a:p>
        </p:txBody>
      </p:sp>
      <p:sp>
        <p:nvSpPr>
          <p:cNvPr id="17411" name="Содержимое 2"/>
          <p:cNvSpPr>
            <a:spLocks noGrp="1"/>
          </p:cNvSpPr>
          <p:nvPr>
            <p:ph idx="1"/>
          </p:nvPr>
        </p:nvSpPr>
        <p:spPr>
          <a:xfrm>
            <a:off x="3857625" y="1600200"/>
            <a:ext cx="4714875" cy="4900613"/>
          </a:xfrm>
        </p:spPr>
        <p:txBody>
          <a:bodyPr/>
          <a:lstStyle/>
          <a:p>
            <a:pPr marL="3175" indent="357188" eaLnBrk="1" hangingPunct="1">
              <a:buFont typeface="Wingdings 2" pitchFamily="18" charset="2"/>
              <a:buNone/>
            </a:pPr>
            <a:r>
              <a:rPr lang="ru-RU" dirty="0" smtClean="0"/>
              <a:t>Восходит - и все оживает,</a:t>
            </a:r>
          </a:p>
          <a:p>
            <a:pPr marL="3175" indent="357188" eaLnBrk="1" hangingPunct="1">
              <a:buFont typeface="Wingdings 2" pitchFamily="18" charset="2"/>
              <a:buNone/>
            </a:pPr>
            <a:r>
              <a:rPr lang="ru-RU" dirty="0" smtClean="0"/>
              <a:t>Заходит и все умирает.</a:t>
            </a:r>
          </a:p>
          <a:p>
            <a:pPr marL="3175" indent="357188" eaLnBrk="1" hangingPunct="1">
              <a:buFont typeface="Wingdings 2" pitchFamily="18" charset="2"/>
              <a:buNone/>
            </a:pPr>
            <a:r>
              <a:rPr lang="ru-RU" dirty="0" smtClean="0"/>
              <a:t>Ты - жизни мерило и первопричина ее...</a:t>
            </a:r>
          </a:p>
        </p:txBody>
      </p:sp>
      <p:pic>
        <p:nvPicPr>
          <p:cNvPr id="17412" name="Picture 2" descr="D:\Documents and Settings\Archie\Рабочий стол\Солнце\509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3" y="1714500"/>
            <a:ext cx="3571875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Значение Солнца</a:t>
            </a:r>
          </a:p>
        </p:txBody>
      </p:sp>
      <p:sp>
        <p:nvSpPr>
          <p:cNvPr id="1843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Стр. 49</a:t>
            </a:r>
          </a:p>
          <a:p>
            <a:pPr eaLnBrk="1" hangingPunct="1"/>
            <a:r>
              <a:rPr lang="ru-RU" dirty="0" smtClean="0"/>
              <a:t>Выписать, какую роль играет Солнце в жизни нашей планеты.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Значение Солнца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Солнце - главный источник энергии (света и тепла) на Земле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ru-RU" dirty="0" smtClean="0"/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Энергия Солнца приводит в движение огромные массы воздуха (образование ветра)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ru-RU" dirty="0" smtClean="0"/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Энергия Солнца вызывает круговорот воды в природе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ru-RU" dirty="0" smtClean="0"/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Смена времен года и климат обусловлены распределением солнечной энергии на земном шаре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ru-RU" dirty="0" smtClean="0"/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Благодаря Солнцу развиваются и живут организмы</a:t>
            </a:r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err="1" smtClean="0"/>
              <a:t>Синквейн</a:t>
            </a:r>
            <a:endParaRPr lang="ru-RU" dirty="0" smtClean="0"/>
          </a:p>
        </p:txBody>
      </p:sp>
      <p:sp>
        <p:nvSpPr>
          <p:cNvPr id="2048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50863" indent="-514350" eaLnBrk="1" hangingPunct="1">
              <a:buFont typeface="Franklin Gothic Book" pitchFamily="34" charset="0"/>
              <a:buAutoNum type="arabicPeriod"/>
            </a:pPr>
            <a:r>
              <a:rPr lang="ru-RU" dirty="0" smtClean="0"/>
              <a:t>1 существительное</a:t>
            </a:r>
          </a:p>
          <a:p>
            <a:pPr marL="550863" indent="-514350" eaLnBrk="1" hangingPunct="1">
              <a:buFont typeface="Franklin Gothic Book" pitchFamily="34" charset="0"/>
              <a:buAutoNum type="arabicPeriod"/>
            </a:pPr>
            <a:r>
              <a:rPr lang="ru-RU" dirty="0" smtClean="0"/>
              <a:t>2 прилагательных</a:t>
            </a:r>
          </a:p>
          <a:p>
            <a:pPr marL="550863" indent="-514350" eaLnBrk="1" hangingPunct="1">
              <a:buFont typeface="Franklin Gothic Book" pitchFamily="34" charset="0"/>
              <a:buAutoNum type="arabicPeriod"/>
            </a:pPr>
            <a:r>
              <a:rPr lang="ru-RU" dirty="0" smtClean="0"/>
              <a:t>3 глагола</a:t>
            </a:r>
          </a:p>
          <a:p>
            <a:pPr marL="550863" indent="-514350" eaLnBrk="1" hangingPunct="1">
              <a:buFont typeface="Franklin Gothic Book" pitchFamily="34" charset="0"/>
              <a:buAutoNum type="arabicPeriod"/>
            </a:pPr>
            <a:r>
              <a:rPr lang="ru-RU" dirty="0" smtClean="0"/>
              <a:t>1 предложение</a:t>
            </a:r>
          </a:p>
          <a:p>
            <a:pPr marL="550863" indent="-514350" eaLnBrk="1" hangingPunct="1">
              <a:buFont typeface="Franklin Gothic Book" pitchFamily="34" charset="0"/>
              <a:buAutoNum type="arabicPeriod"/>
            </a:pPr>
            <a:r>
              <a:rPr lang="ru-RU" dirty="0" smtClean="0"/>
              <a:t>1 существительное</a:t>
            </a:r>
          </a:p>
          <a:p>
            <a:pPr marL="550863" indent="-514350" eaLnBrk="1" hangingPunct="1">
              <a:buFont typeface="Wingdings 2" pitchFamily="18" charset="2"/>
              <a:buNone/>
            </a:pPr>
            <a:r>
              <a:rPr lang="ru-RU" dirty="0" smtClean="0"/>
              <a:t>  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3143250" y="3429000"/>
            <a:ext cx="2143125" cy="20716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Остались ли вопросы, на которые вы не нашли ответ в учебнике?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ru-RU" dirty="0" smtClean="0"/>
          </a:p>
          <a:p>
            <a:pPr marL="420624" indent="-384048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0000" dirty="0" smtClean="0">
                <a:latin typeface="Book Antiqua" pitchFamily="18" charset="0"/>
              </a:rPr>
              <a:t>?</a:t>
            </a:r>
            <a:endParaRPr lang="ru-RU" sz="20000" dirty="0">
              <a:latin typeface="Book Antiqua" pitchFamily="18" charset="0"/>
            </a:endParaRPr>
          </a:p>
        </p:txBody>
      </p:sp>
      <p:sp>
        <p:nvSpPr>
          <p:cNvPr id="2150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Хочу узнать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Солнце и планеты</a:t>
            </a:r>
          </a:p>
        </p:txBody>
      </p:sp>
      <p:sp>
        <p:nvSpPr>
          <p:cNvPr id="2253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2532" name="Picture 2" descr="C:\Users\HP\Desktop\Новая папка\1255179736_10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25" y="1857375"/>
            <a:ext cx="9037638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75"/>
            <a:ext cx="74676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Размеры звезд. Солнце – карлик.</a:t>
            </a:r>
            <a:endParaRPr lang="ru-RU" dirty="0"/>
          </a:p>
        </p:txBody>
      </p:sp>
      <p:sp>
        <p:nvSpPr>
          <p:cNvPr id="2355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3556" name="Picture 2" descr="C:\Users\HP\Desktop\Новая папка\1255179744_10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38" y="1285875"/>
            <a:ext cx="7888287" cy="550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Мир звезд. За страницами учебника</a:t>
            </a:r>
            <a:endParaRPr lang="ru-RU" dirty="0"/>
          </a:p>
        </p:txBody>
      </p:sp>
      <p:sp>
        <p:nvSpPr>
          <p:cNvPr id="2457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eaLnBrk="1" hangingPunct="1"/>
            <a:r>
              <a:rPr lang="ru-RU" dirty="0" smtClean="0"/>
              <a:t>Расстояние от Солнца до Земли 150 000000 (150 млн.) км.</a:t>
            </a:r>
          </a:p>
          <a:p>
            <a:pPr algn="just" eaLnBrk="1" hangingPunct="1"/>
            <a:r>
              <a:rPr lang="ru-RU" dirty="0" smtClean="0"/>
              <a:t>Расстояние между звездами неудобно измерять в километрах, поэтому астрономы придумали единицу длины «световой год». Это путь, который проходит свет за один год.</a:t>
            </a:r>
          </a:p>
          <a:p>
            <a:pPr algn="just" eaLnBrk="1" hangingPunct="1"/>
            <a:r>
              <a:rPr lang="ru-RU" dirty="0" smtClean="0"/>
              <a:t>Скорость света – 300 000 км в секунду.</a:t>
            </a: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Мир звезд</a:t>
            </a:r>
          </a:p>
        </p:txBody>
      </p:sp>
      <p:sp>
        <p:nvSpPr>
          <p:cNvPr id="2560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eaLnBrk="1" hangingPunct="1"/>
            <a:r>
              <a:rPr lang="ru-RU" dirty="0" smtClean="0"/>
              <a:t>За год свет преодолевает 10 000000000000 (10 триллионов)  километров. Это и есть световой год.</a:t>
            </a:r>
          </a:p>
          <a:p>
            <a:pPr algn="just" eaLnBrk="1" hangingPunct="1"/>
            <a:r>
              <a:rPr lang="ru-RU" dirty="0" smtClean="0"/>
              <a:t>Свет от Солнца до Земли доходит за 8 минут.</a:t>
            </a:r>
          </a:p>
          <a:p>
            <a:pPr algn="just" eaLnBrk="1" hangingPunct="1"/>
            <a:r>
              <a:rPr lang="ru-RU" dirty="0" smtClean="0"/>
              <a:t>Стр. 49</a:t>
            </a:r>
          </a:p>
        </p:txBody>
      </p:sp>
      <p:pic>
        <p:nvPicPr>
          <p:cNvPr id="25604" name="Picture 2" descr="C:\Users\HP\Desktop\Новая папка\874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0" y="3643313"/>
            <a:ext cx="4143375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Организационный момент</a:t>
            </a:r>
          </a:p>
        </p:txBody>
      </p:sp>
      <p:sp>
        <p:nvSpPr>
          <p:cNvPr id="819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175" indent="536575" eaLnBrk="1" hangingPunct="1">
              <a:buFont typeface="Wingdings 2" pitchFamily="18" charset="2"/>
              <a:buNone/>
            </a:pPr>
            <a:endParaRPr lang="ru-RU" dirty="0" smtClean="0"/>
          </a:p>
          <a:p>
            <a:pPr marL="3175" indent="536575" eaLnBrk="1" hangingPunct="1">
              <a:buFont typeface="Wingdings 2" pitchFamily="18" charset="2"/>
              <a:buNone/>
            </a:pPr>
            <a:r>
              <a:rPr lang="ru-RU" dirty="0" smtClean="0"/>
              <a:t>Если все под рукой, работа движется рекой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Солнечное затмение</a:t>
            </a:r>
          </a:p>
        </p:txBody>
      </p:sp>
      <p:pic>
        <p:nvPicPr>
          <p:cNvPr id="26627" name="Picture 2" descr="C:\Users\HP\Desktop\Новая папка\Solnc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50" y="1357313"/>
            <a:ext cx="4808538" cy="350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3" descr="C:\Users\HP\Desktop\Новая папка\солнечное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3500" y="1357313"/>
            <a:ext cx="3833813" cy="323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4" descr="C:\Users\HP\Desktop\Новая папка\i1308107611555118164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3500" y="4643438"/>
            <a:ext cx="3859213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Лунное затмение</a:t>
            </a:r>
          </a:p>
        </p:txBody>
      </p:sp>
      <p:pic>
        <p:nvPicPr>
          <p:cNvPr id="27651" name="Picture 2" descr="C:\Users\HP\Desktop\Новая папка\1002081_0534_0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50" y="1285875"/>
            <a:ext cx="6786563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Picture 3" descr="C:\Users\HP\Desktop\Новая папка\унное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07113" y="4143375"/>
            <a:ext cx="3036887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Задача</a:t>
            </a:r>
          </a:p>
        </p:txBody>
      </p:sp>
      <p:sp>
        <p:nvSpPr>
          <p:cNvPr id="2867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eaLnBrk="1" hangingPunct="1"/>
            <a:r>
              <a:rPr lang="ru-RU" dirty="0" smtClean="0"/>
              <a:t>Сколько лет понадобилось бы человеку, чтобы пешком дойти до Солнца?</a:t>
            </a:r>
          </a:p>
        </p:txBody>
      </p:sp>
      <p:pic>
        <p:nvPicPr>
          <p:cNvPr id="28676" name="Picture 2" descr="C:\Users\HP\Desktop\Новая папка\0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8" y="3143250"/>
            <a:ext cx="4649787" cy="341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трелка влево 5"/>
          <p:cNvSpPr/>
          <p:nvPr/>
        </p:nvSpPr>
        <p:spPr>
          <a:xfrm>
            <a:off x="3286125" y="4357688"/>
            <a:ext cx="1571625" cy="11430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12-конечная звезда 6"/>
          <p:cNvSpPr/>
          <p:nvPr/>
        </p:nvSpPr>
        <p:spPr>
          <a:xfrm>
            <a:off x="571500" y="3929063"/>
            <a:ext cx="2286000" cy="2143125"/>
          </a:xfrm>
          <a:prstGeom prst="star12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Дополнительные данные</a:t>
            </a:r>
          </a:p>
        </p:txBody>
      </p:sp>
      <p:sp>
        <p:nvSpPr>
          <p:cNvPr id="2969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Скорость пешехода – 5 км/ч</a:t>
            </a:r>
          </a:p>
          <a:p>
            <a:pPr eaLnBrk="1" hangingPunct="1"/>
            <a:r>
              <a:rPr lang="ru-RU" dirty="0" smtClean="0"/>
              <a:t>Человек двигается 8 часов в сутки</a:t>
            </a:r>
          </a:p>
          <a:p>
            <a:pPr eaLnBrk="1" hangingPunct="1"/>
            <a:r>
              <a:rPr lang="ru-RU" dirty="0" smtClean="0"/>
              <a:t>В году 365 дней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У каждой звезды своя история</a:t>
            </a:r>
            <a:endParaRPr lang="ru-RU" dirty="0"/>
          </a:p>
        </p:txBody>
      </p:sp>
      <p:sp>
        <p:nvSpPr>
          <p:cNvPr id="3072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2471738" cy="4525963"/>
          </a:xfrm>
        </p:spPr>
        <p:txBody>
          <a:bodyPr/>
          <a:lstStyle/>
          <a:p>
            <a:pPr eaLnBrk="1" hangingPunct="1"/>
            <a:r>
              <a:rPr lang="ru-RU" dirty="0" smtClean="0"/>
              <a:t>Стр. 48-50</a:t>
            </a:r>
          </a:p>
          <a:p>
            <a:pPr eaLnBrk="1" hangingPunct="1"/>
            <a:r>
              <a:rPr lang="ru-RU" dirty="0" smtClean="0"/>
              <a:t>Легенда</a:t>
            </a:r>
          </a:p>
          <a:p>
            <a:pPr eaLnBrk="1" hangingPunct="1"/>
            <a:r>
              <a:rPr lang="ru-RU" dirty="0" smtClean="0"/>
              <a:t>Задача?</a:t>
            </a:r>
          </a:p>
        </p:txBody>
      </p:sp>
      <p:pic>
        <p:nvPicPr>
          <p:cNvPr id="30724" name="Picture 2" descr="C:\Users\HP\Desktop\Новая папка\282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500" y="1500188"/>
            <a:ext cx="6253163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174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1748" name="Picture 2" descr="C:\Users\HP\Desktop\Новая папка\heic0514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800100"/>
            <a:ext cx="9572625" cy="765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15300" cy="1143000"/>
          </a:xfrm>
        </p:spPr>
        <p:txBody>
          <a:bodyPr/>
          <a:lstStyle/>
          <a:p>
            <a:pPr eaLnBrk="1" hangingPunct="1"/>
            <a:r>
              <a:rPr lang="ru-RU" dirty="0" smtClean="0"/>
              <a:t>Без повторения нет глубины</a:t>
            </a:r>
          </a:p>
        </p:txBody>
      </p:sp>
      <p:sp>
        <p:nvSpPr>
          <p:cNvPr id="9219" name="Содержимое 2"/>
          <p:cNvSpPr>
            <a:spLocks noGrp="1"/>
          </p:cNvSpPr>
          <p:nvPr>
            <p:ph idx="1"/>
          </p:nvPr>
        </p:nvSpPr>
        <p:spPr>
          <a:xfrm>
            <a:off x="428625" y="1785938"/>
            <a:ext cx="7467600" cy="4383087"/>
          </a:xfrm>
        </p:spPr>
        <p:txBody>
          <a:bodyPr/>
          <a:lstStyle/>
          <a:p>
            <a:pPr marL="550863" indent="-514350" eaLnBrk="1" hangingPunct="1">
              <a:buFont typeface="Franklin Gothic Book" pitchFamily="34" charset="0"/>
              <a:buAutoNum type="arabicPeriod"/>
            </a:pPr>
            <a:r>
              <a:rPr lang="ru-RU" dirty="0" smtClean="0"/>
              <a:t>Что объединяет этих людей?</a:t>
            </a:r>
          </a:p>
          <a:p>
            <a:pPr marL="550863" indent="-514350" eaLnBrk="1" hangingPunct="1">
              <a:buFont typeface="Wingdings 2" pitchFamily="18" charset="2"/>
              <a:buNone/>
            </a:pPr>
            <a:endParaRPr lang="ru-RU" dirty="0" smtClean="0"/>
          </a:p>
        </p:txBody>
      </p:sp>
      <p:sp>
        <p:nvSpPr>
          <p:cNvPr id="9220" name="TextBox 3"/>
          <p:cNvSpPr txBox="1">
            <a:spLocks noChangeArrowheads="1"/>
          </p:cNvSpPr>
          <p:nvPr/>
        </p:nvSpPr>
        <p:spPr bwMode="auto">
          <a:xfrm>
            <a:off x="6500813" y="1214438"/>
            <a:ext cx="26431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/>
              <a:t>Г. Ландау</a:t>
            </a:r>
          </a:p>
        </p:txBody>
      </p:sp>
      <p:pic>
        <p:nvPicPr>
          <p:cNvPr id="9221" name="Picture 2" descr="D:\Documents and Settings\Archie\Рабочий стол\Солнце\img5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52563" y="2357438"/>
            <a:ext cx="1762125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3" descr="D:\Documents and Settings\Archie\Рабочий стол\Солнце\img7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14938" y="2357438"/>
            <a:ext cx="1366837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3" name="TextBox 6"/>
          <p:cNvSpPr txBox="1">
            <a:spLocks noChangeArrowheads="1"/>
          </p:cNvSpPr>
          <p:nvPr/>
        </p:nvSpPr>
        <p:spPr bwMode="auto">
          <a:xfrm>
            <a:off x="1571625" y="4429125"/>
            <a:ext cx="17145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Аристотель</a:t>
            </a:r>
          </a:p>
        </p:txBody>
      </p:sp>
      <p:sp>
        <p:nvSpPr>
          <p:cNvPr id="9224" name="TextBox 7"/>
          <p:cNvSpPr txBox="1">
            <a:spLocks noChangeArrowheads="1"/>
          </p:cNvSpPr>
          <p:nvPr/>
        </p:nvSpPr>
        <p:spPr bwMode="auto">
          <a:xfrm>
            <a:off x="5286375" y="4429125"/>
            <a:ext cx="17145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Птолемей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Wingdings 2" pitchFamily="18" charset="2"/>
              <a:buNone/>
              <a:tabLst>
                <a:tab pos="623888" algn="l"/>
              </a:tabLst>
            </a:pPr>
            <a:r>
              <a:rPr lang="ru-RU" sz="2400" dirty="0" smtClean="0">
                <a:solidFill>
                  <a:srgbClr val="54899A"/>
                </a:solidFill>
              </a:rPr>
              <a:t>2.       </a:t>
            </a:r>
            <a:r>
              <a:rPr lang="ru-RU" sz="2800" dirty="0" smtClean="0"/>
              <a:t>На пьедестале памятника Копернику в Варшаве высечены слова: «Остановивший Солнце, сдвинувший Землю». Объясните фразу.</a:t>
            </a:r>
            <a:endParaRPr lang="ru-RU" sz="2800" dirty="0" smtClean="0">
              <a:solidFill>
                <a:srgbClr val="54899A"/>
              </a:solidFill>
            </a:endParaRPr>
          </a:p>
        </p:txBody>
      </p:sp>
      <p:pic>
        <p:nvPicPr>
          <p:cNvPr id="10244" name="Picture 2" descr="D:\Documents and Settings\Archie\Рабочий стол\Солнце\img9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38" y="3071813"/>
            <a:ext cx="2774950" cy="307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2400" dirty="0" smtClean="0">
                <a:solidFill>
                  <a:srgbClr val="54899A"/>
                </a:solidFill>
              </a:rPr>
              <a:t>3</a:t>
            </a:r>
            <a:r>
              <a:rPr lang="ru-RU" sz="2800" dirty="0" smtClean="0">
                <a:solidFill>
                  <a:srgbClr val="54899A"/>
                </a:solidFill>
              </a:rPr>
              <a:t>.       </a:t>
            </a:r>
            <a:r>
              <a:rPr lang="ru-RU" sz="3200" dirty="0" smtClean="0"/>
              <a:t>Кто сказал такие слова: «Каждая звезда – обширный мир, подобный солнечному, со своими планетами, на которых обитают разумные существа»?</a:t>
            </a:r>
            <a:endParaRPr lang="ru-RU" sz="3200" dirty="0" smtClean="0">
              <a:solidFill>
                <a:srgbClr val="54899A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endParaRPr lang="ru-RU" dirty="0" smtClean="0"/>
          </a:p>
        </p:txBody>
      </p:sp>
      <p:pic>
        <p:nvPicPr>
          <p:cNvPr id="11268" name="Picture 2" descr="C:\Users\HP\Desktop\Новая папка\77246869_3937309_3_obcy_1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0" y="3643313"/>
            <a:ext cx="4175125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1229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endParaRPr lang="ru-RU" smtClean="0"/>
          </a:p>
        </p:txBody>
      </p:sp>
      <p:pic>
        <p:nvPicPr>
          <p:cNvPr id="12292" name="Picture 2" descr="D:\Documents and Settings\Archie\Рабочий стол\Солнце\muzhchina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42875"/>
            <a:ext cx="91440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Солнечная система</a:t>
            </a:r>
          </a:p>
        </p:txBody>
      </p:sp>
      <p:grpSp>
        <p:nvGrpSpPr>
          <p:cNvPr id="13315" name="Group 2"/>
          <p:cNvGrpSpPr>
            <a:grpSpLocks/>
          </p:cNvGrpSpPr>
          <p:nvPr/>
        </p:nvGrpSpPr>
        <p:grpSpPr bwMode="auto">
          <a:xfrm>
            <a:off x="500063" y="2143125"/>
            <a:ext cx="8208962" cy="2879725"/>
            <a:chOff x="1305" y="1674"/>
            <a:chExt cx="7449" cy="2154"/>
          </a:xfrm>
        </p:grpSpPr>
        <p:sp>
          <p:nvSpPr>
            <p:cNvPr id="13316" name="Rectangle 3"/>
            <p:cNvSpPr>
              <a:spLocks noChangeArrowheads="1"/>
            </p:cNvSpPr>
            <p:nvPr/>
          </p:nvSpPr>
          <p:spPr bwMode="auto">
            <a:xfrm>
              <a:off x="1341" y="1674"/>
              <a:ext cx="2520" cy="486"/>
            </a:xfrm>
            <a:prstGeom prst="rect">
              <a:avLst/>
            </a:prstGeom>
            <a:solidFill>
              <a:srgbClr val="CCCC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ru-RU" sz="2000" b="1">
                  <a:solidFill>
                    <a:schemeClr val="bg2"/>
                  </a:solidFill>
                </a:rPr>
                <a:t>Облако газа и пыли</a:t>
              </a:r>
            </a:p>
          </p:txBody>
        </p:sp>
        <p:sp>
          <p:nvSpPr>
            <p:cNvPr id="13317" name="Rectangle 4"/>
            <p:cNvSpPr>
              <a:spLocks noChangeArrowheads="1"/>
            </p:cNvSpPr>
            <p:nvPr/>
          </p:nvSpPr>
          <p:spPr bwMode="auto">
            <a:xfrm>
              <a:off x="4635" y="1680"/>
              <a:ext cx="4119" cy="516"/>
            </a:xfrm>
            <a:prstGeom prst="rect">
              <a:avLst/>
            </a:prstGeom>
            <a:solidFill>
              <a:srgbClr val="CCCC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ru-RU" sz="2000" b="1">
                  <a:solidFill>
                    <a:schemeClr val="bg2"/>
                  </a:solidFill>
                </a:rPr>
                <a:t>космический «строительный мусор»</a:t>
              </a:r>
            </a:p>
          </p:txBody>
        </p:sp>
        <p:sp>
          <p:nvSpPr>
            <p:cNvPr id="13318" name="Rectangle 5"/>
            <p:cNvSpPr>
              <a:spLocks noChangeArrowheads="1"/>
            </p:cNvSpPr>
            <p:nvPr/>
          </p:nvSpPr>
          <p:spPr bwMode="auto">
            <a:xfrm>
              <a:off x="1305" y="2520"/>
              <a:ext cx="1149" cy="501"/>
            </a:xfrm>
            <a:prstGeom prst="rect">
              <a:avLst/>
            </a:prstGeom>
            <a:solidFill>
              <a:srgbClr val="CCCC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r>
                <a:rPr lang="ru-RU" b="1">
                  <a:solidFill>
                    <a:schemeClr val="bg2"/>
                  </a:solidFill>
                </a:rPr>
                <a:t>Солнце</a:t>
              </a:r>
            </a:p>
          </p:txBody>
        </p:sp>
        <p:sp>
          <p:nvSpPr>
            <p:cNvPr id="13319" name="Rectangle 6"/>
            <p:cNvSpPr>
              <a:spLocks noChangeArrowheads="1"/>
            </p:cNvSpPr>
            <p:nvPr/>
          </p:nvSpPr>
          <p:spPr bwMode="auto">
            <a:xfrm>
              <a:off x="2760" y="2565"/>
              <a:ext cx="1179" cy="486"/>
            </a:xfrm>
            <a:prstGeom prst="rect">
              <a:avLst/>
            </a:prstGeom>
            <a:solidFill>
              <a:srgbClr val="CCCC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ru-RU" sz="2000" b="1">
                  <a:solidFill>
                    <a:schemeClr val="bg2"/>
                  </a:solidFill>
                </a:rPr>
                <a:t>планеты</a:t>
              </a:r>
            </a:p>
          </p:txBody>
        </p:sp>
        <p:sp>
          <p:nvSpPr>
            <p:cNvPr id="13320" name="Rectangle 7"/>
            <p:cNvSpPr>
              <a:spLocks noChangeArrowheads="1"/>
            </p:cNvSpPr>
            <p:nvPr/>
          </p:nvSpPr>
          <p:spPr bwMode="auto">
            <a:xfrm>
              <a:off x="5148" y="2517"/>
              <a:ext cx="1164" cy="486"/>
            </a:xfrm>
            <a:prstGeom prst="rect">
              <a:avLst/>
            </a:prstGeom>
            <a:solidFill>
              <a:srgbClr val="CCCC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ru-RU" sz="2000" b="1">
                  <a:solidFill>
                    <a:schemeClr val="bg2"/>
                  </a:solidFill>
                </a:rPr>
                <a:t>кометы</a:t>
              </a:r>
            </a:p>
          </p:txBody>
        </p:sp>
        <p:sp>
          <p:nvSpPr>
            <p:cNvPr id="13321" name="Line 8"/>
            <p:cNvSpPr>
              <a:spLocks noChangeShapeType="1"/>
            </p:cNvSpPr>
            <p:nvPr/>
          </p:nvSpPr>
          <p:spPr bwMode="auto">
            <a:xfrm>
              <a:off x="3990" y="1905"/>
              <a:ext cx="564" cy="6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22" name="Rectangle 9"/>
            <p:cNvSpPr>
              <a:spLocks noChangeArrowheads="1"/>
            </p:cNvSpPr>
            <p:nvPr/>
          </p:nvSpPr>
          <p:spPr bwMode="auto">
            <a:xfrm>
              <a:off x="7101" y="2574"/>
              <a:ext cx="1440" cy="486"/>
            </a:xfrm>
            <a:prstGeom prst="rect">
              <a:avLst/>
            </a:prstGeom>
            <a:solidFill>
              <a:srgbClr val="CCCC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ru-RU" sz="2000" b="1">
                  <a:solidFill>
                    <a:schemeClr val="bg2"/>
                  </a:solidFill>
                </a:rPr>
                <a:t>астероиды</a:t>
              </a:r>
            </a:p>
          </p:txBody>
        </p:sp>
        <p:sp>
          <p:nvSpPr>
            <p:cNvPr id="13323" name="Rectangle 10"/>
            <p:cNvSpPr>
              <a:spLocks noChangeArrowheads="1"/>
            </p:cNvSpPr>
            <p:nvPr/>
          </p:nvSpPr>
          <p:spPr bwMode="auto">
            <a:xfrm>
              <a:off x="5013" y="3342"/>
              <a:ext cx="1278" cy="486"/>
            </a:xfrm>
            <a:prstGeom prst="rect">
              <a:avLst/>
            </a:prstGeom>
            <a:solidFill>
              <a:srgbClr val="CCCCFF"/>
            </a:solidFill>
            <a:ln w="9525">
              <a:solidFill>
                <a:srgbClr val="CCCCFF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ru-RU" sz="2000" b="1">
                  <a:solidFill>
                    <a:schemeClr val="bg2"/>
                  </a:solidFill>
                </a:rPr>
                <a:t>метеоры</a:t>
              </a:r>
            </a:p>
          </p:txBody>
        </p:sp>
        <p:sp>
          <p:nvSpPr>
            <p:cNvPr id="13324" name="Rectangle 11"/>
            <p:cNvSpPr>
              <a:spLocks noChangeArrowheads="1"/>
            </p:cNvSpPr>
            <p:nvPr/>
          </p:nvSpPr>
          <p:spPr bwMode="auto">
            <a:xfrm>
              <a:off x="7113" y="3342"/>
              <a:ext cx="1517" cy="486"/>
            </a:xfrm>
            <a:prstGeom prst="rect">
              <a:avLst/>
            </a:prstGeom>
            <a:solidFill>
              <a:srgbClr val="CCCC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ru-RU" sz="2000" b="1">
                  <a:solidFill>
                    <a:schemeClr val="bg2"/>
                  </a:solidFill>
                </a:rPr>
                <a:t>метеориты</a:t>
              </a:r>
            </a:p>
          </p:txBody>
        </p:sp>
        <p:sp>
          <p:nvSpPr>
            <p:cNvPr id="13325" name="Line 12"/>
            <p:cNvSpPr>
              <a:spLocks noChangeShapeType="1"/>
            </p:cNvSpPr>
            <p:nvPr/>
          </p:nvSpPr>
          <p:spPr bwMode="auto">
            <a:xfrm flipH="1">
              <a:off x="1899" y="2205"/>
              <a:ext cx="546" cy="261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26" name="Line 13"/>
            <p:cNvSpPr>
              <a:spLocks noChangeShapeType="1"/>
            </p:cNvSpPr>
            <p:nvPr/>
          </p:nvSpPr>
          <p:spPr bwMode="auto">
            <a:xfrm>
              <a:off x="2940" y="2235"/>
              <a:ext cx="354" cy="291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27" name="Line 14"/>
            <p:cNvSpPr>
              <a:spLocks noChangeShapeType="1"/>
            </p:cNvSpPr>
            <p:nvPr/>
          </p:nvSpPr>
          <p:spPr bwMode="auto">
            <a:xfrm flipH="1">
              <a:off x="5718" y="2265"/>
              <a:ext cx="987" cy="147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28" name="Line 15"/>
            <p:cNvSpPr>
              <a:spLocks noChangeShapeType="1"/>
            </p:cNvSpPr>
            <p:nvPr/>
          </p:nvSpPr>
          <p:spPr bwMode="auto">
            <a:xfrm>
              <a:off x="6885" y="2280"/>
              <a:ext cx="879" cy="186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29" name="Line 16"/>
            <p:cNvSpPr>
              <a:spLocks noChangeShapeType="1"/>
            </p:cNvSpPr>
            <p:nvPr/>
          </p:nvSpPr>
          <p:spPr bwMode="auto">
            <a:xfrm>
              <a:off x="5691" y="3024"/>
              <a:ext cx="6" cy="282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30" name="Line 17"/>
            <p:cNvSpPr>
              <a:spLocks noChangeShapeType="1"/>
            </p:cNvSpPr>
            <p:nvPr/>
          </p:nvSpPr>
          <p:spPr bwMode="auto">
            <a:xfrm>
              <a:off x="7926" y="3066"/>
              <a:ext cx="6" cy="282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Солнце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0" y="2105025"/>
          <a:ext cx="6096000" cy="3235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Знаю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Хочу узнать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Узнал</a:t>
                      </a:r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…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Читаем и понимаем даже то, что не написано!</a:t>
            </a:r>
            <a:endParaRPr lang="ru-RU" dirty="0"/>
          </a:p>
        </p:txBody>
      </p:sp>
      <p:sp>
        <p:nvSpPr>
          <p:cNvPr id="15363" name="Содержимое 2"/>
          <p:cNvSpPr>
            <a:spLocks noGrp="1"/>
          </p:cNvSpPr>
          <p:nvPr>
            <p:ph idx="1"/>
          </p:nvPr>
        </p:nvSpPr>
        <p:spPr>
          <a:xfrm>
            <a:off x="457200" y="1974850"/>
            <a:ext cx="7467600" cy="4525963"/>
          </a:xfrm>
        </p:spPr>
        <p:txBody>
          <a:bodyPr/>
          <a:lstStyle/>
          <a:p>
            <a:pPr eaLnBrk="1" hangingPunct="1"/>
            <a:r>
              <a:rPr lang="ru-RU" dirty="0" smtClean="0"/>
              <a:t>Стр. 48 до слов «Мир звезд необычайно разнообразен…».</a:t>
            </a:r>
          </a:p>
          <a:p>
            <a:pPr eaLnBrk="1" hangingPunct="1"/>
            <a:r>
              <a:rPr lang="ru-RU" dirty="0" smtClean="0"/>
              <a:t>Заполняем третью колонку текста.</a:t>
            </a: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208</TotalTime>
  <Words>821</Words>
  <Application>Microsoft Office PowerPoint</Application>
  <PresentationFormat>Екран (4:3)</PresentationFormat>
  <Paragraphs>204</Paragraphs>
  <Slides>25</Slides>
  <Notes>23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25</vt:i4>
      </vt:variant>
    </vt:vector>
  </HeadingPairs>
  <TitlesOfParts>
    <vt:vector size="26" baseType="lpstr">
      <vt:lpstr>Техническая</vt:lpstr>
      <vt:lpstr>Презентація PowerPoint</vt:lpstr>
      <vt:lpstr>Организационный момент</vt:lpstr>
      <vt:lpstr>Без повторения нет глубины</vt:lpstr>
      <vt:lpstr>Презентація PowerPoint</vt:lpstr>
      <vt:lpstr>Презентація PowerPoint</vt:lpstr>
      <vt:lpstr>Презентація PowerPoint</vt:lpstr>
      <vt:lpstr>Солнечная система</vt:lpstr>
      <vt:lpstr>Солнце</vt:lpstr>
      <vt:lpstr>Читаем и понимаем даже то, что не написано!</vt:lpstr>
      <vt:lpstr>Значение Солнца</vt:lpstr>
      <vt:lpstr>Гимн Солнцу</vt:lpstr>
      <vt:lpstr>Значение Солнца</vt:lpstr>
      <vt:lpstr>Значение Солнца</vt:lpstr>
      <vt:lpstr>Синквейн</vt:lpstr>
      <vt:lpstr>Хочу узнать</vt:lpstr>
      <vt:lpstr>Солнце и планеты</vt:lpstr>
      <vt:lpstr>Размеры звезд. Солнце – карлик.</vt:lpstr>
      <vt:lpstr>Мир звезд. За страницами учебника</vt:lpstr>
      <vt:lpstr>Мир звезд</vt:lpstr>
      <vt:lpstr>Солнечное затмение</vt:lpstr>
      <vt:lpstr>Лунное затмение</vt:lpstr>
      <vt:lpstr>Задача</vt:lpstr>
      <vt:lpstr>Дополнительные данные</vt:lpstr>
      <vt:lpstr>У каждой звезды своя история</vt:lpstr>
      <vt:lpstr>Презентація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Солнце</dc:title>
  <dc:creator>Archie</dc:creator>
  <cp:lastModifiedBy>LEGION</cp:lastModifiedBy>
  <cp:revision>37</cp:revision>
  <dcterms:created xsi:type="dcterms:W3CDTF">2011-10-17T14:07:22Z</dcterms:created>
  <dcterms:modified xsi:type="dcterms:W3CDTF">2015-01-13T07:41:30Z</dcterms:modified>
</cp:coreProperties>
</file>