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5" r:id="rId2"/>
    <p:sldId id="258" r:id="rId3"/>
    <p:sldId id="259" r:id="rId4"/>
    <p:sldId id="281" r:id="rId5"/>
    <p:sldId id="260" r:id="rId6"/>
    <p:sldId id="278" r:id="rId7"/>
    <p:sldId id="262" r:id="rId8"/>
    <p:sldId id="279" r:id="rId9"/>
    <p:sldId id="263" r:id="rId10"/>
    <p:sldId id="283" r:id="rId11"/>
    <p:sldId id="282" r:id="rId12"/>
    <p:sldId id="264" r:id="rId13"/>
    <p:sldId id="265" r:id="rId14"/>
    <p:sldId id="284" r:id="rId15"/>
    <p:sldId id="268" r:id="rId16"/>
    <p:sldId id="285" r:id="rId17"/>
    <p:sldId id="286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7" autoAdjust="0"/>
    <p:restoredTop sz="46328" autoAdjust="0"/>
  </p:normalViewPr>
  <p:slideViewPr>
    <p:cSldViewPr>
      <p:cViewPr varScale="1">
        <p:scale>
          <a:sx n="53" d="100"/>
          <a:sy n="53" d="100"/>
        </p:scale>
        <p:origin x="-217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075EE7E-96E3-4933-9496-6C376A7D454C}" type="datetimeFigureOut">
              <a:rPr lang="ru-RU"/>
              <a:pPr>
                <a:defRPr/>
              </a:pPr>
              <a:t>13.01.2015</a:t>
            </a:fld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0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18FAA6A-7D38-41C8-8D03-18958C498BA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907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МАЛЫЕ ТЕЛА СОЛНЕЧНОЙ СИСТЕМЫ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8FAA6A-7D38-41C8-8D03-18958C498BA7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418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ru-RU" sz="1200" b="1" dirty="0" smtClean="0">
                <a:solidFill>
                  <a:schemeClr val="bg1"/>
                </a:solidFill>
              </a:rPr>
              <a:t>В СУТКИ НА ЗЕМЛЮ ПАДАЕТ</a:t>
            </a:r>
          </a:p>
          <a:p>
            <a:pPr>
              <a:spcBef>
                <a:spcPct val="50000"/>
              </a:spcBef>
            </a:pPr>
            <a:r>
              <a:rPr lang="ru-RU" sz="1200" b="1" dirty="0" smtClean="0">
                <a:solidFill>
                  <a:schemeClr val="bg1"/>
                </a:solidFill>
              </a:rPr>
              <a:t> 5-6 ТОНН МЕТЕОРИТОВ, </a:t>
            </a:r>
          </a:p>
          <a:p>
            <a:pPr>
              <a:spcBef>
                <a:spcPct val="50000"/>
              </a:spcBef>
            </a:pPr>
            <a:r>
              <a:rPr lang="ru-RU" sz="1200" b="1" dirty="0" smtClean="0">
                <a:solidFill>
                  <a:schemeClr val="bg1"/>
                </a:solidFill>
              </a:rPr>
              <a:t>ИЛИ 2 ТЫС. ТОНН В ГОД.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8FAA6A-7D38-41C8-8D03-18958C498BA7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5298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КОМЕТЫ (ОТ ДР.- ГРЕЧ. «ВОЛОСАТЫЙ»,»КОСМАТЫЙ») – НЕБОЛЬШОЕ НЕБЕСНОЕ ТЕЛО, ДВИЖУЩЕЕСЯ В МЕЖПЛАНЕТНОМ ПРСТРАНСТВЕ И ОБИЛЬНО ВЫДЕЛЯЮЩЕЕ ГАЗ ПРИ СБЛИЖЕНИИ С СОЛНЦЕМ.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8FAA6A-7D38-41C8-8D03-18958C498BA7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5548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2800" dirty="0" smtClean="0">
                <a:latin typeface="Calibri" pitchFamily="34" charset="0"/>
              </a:rPr>
              <a:t>ЯДРО КОМЕТЫ</a:t>
            </a:r>
            <a:endParaRPr lang="ru-RU" sz="2800" dirty="0" smtClean="0"/>
          </a:p>
          <a:p>
            <a:r>
              <a:rPr lang="ru-RU" b="1" dirty="0" smtClean="0"/>
              <a:t>НА БОЛЬШОМ РАССТОЯНИИ ОТ СОЛНЦА КОМЕТА ПРЕДСТАВЛЯЕТ СОБОЙ ГОЛОЕ ЯДРО -  КОМ КОСМИЧЕСКОЙ ПЫЛИ, КАМНЕЙ, ЗАМЕРЗШИХ ГАЗОВ (ВОДА, МЕТАН, АММИАК). </a:t>
            </a:r>
            <a:r>
              <a:rPr lang="ru-RU" b="1" smtClean="0"/>
              <a:t>РАЗМЕРЫ ЯДРА ПО КОСМИЧЕСКИМ МАСШТАБАМ НЕВЕЛИКИ – КИЛОМЕТРЫ ИЛИ ДЕСЯТКИ КИЛОМЕТРОВ. </a:t>
            </a:r>
            <a:endParaRPr lang="ru-RU" b="1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8FAA6A-7D38-41C8-8D03-18958C498BA7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4664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Calibri" pitchFamily="34" charset="0"/>
              </a:rPr>
              <a:t>ПРАВИЛО ТИЦИУСА - БОДЭ</a:t>
            </a:r>
          </a:p>
          <a:p>
            <a:pPr>
              <a:lnSpc>
                <a:spcPct val="150000"/>
              </a:lnSpc>
            </a:pPr>
            <a:r>
              <a:rPr lang="ru-RU" sz="2800" dirty="0" smtClean="0"/>
              <a:t>К каждому элементу последовательности           прибавляется 4, затем результат делится на 10. Полученное число считается расстоянием до Солнца в астрономических единицах. То есть,</a:t>
            </a:r>
          </a:p>
          <a:p>
            <a:pPr lvl="1" eaLnBrk="0" hangingPunct="0">
              <a:lnSpc>
                <a:spcPct val="150000"/>
              </a:lnSpc>
            </a:pPr>
            <a:r>
              <a:rPr lang="ru-RU" sz="2800" dirty="0" smtClean="0"/>
              <a:t>  </a:t>
            </a:r>
          </a:p>
          <a:p>
            <a:pPr eaLnBrk="0" hangingPunct="0"/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8FAA6A-7D38-41C8-8D03-18958C498BA7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4230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АСТЕРОИД – НЕБОЛЬШОЕ ПЛАНЕТООБРАЗНОЕ НЕБЕСНОЕ ТЕЛО СОЛНЕЧНОЙ СИСТЕМЫ, ДВИЖУЩЕЕСЯ ПО ОРБИТЕ ВОКРУГ СОЛНЦА.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8FAA6A-7D38-41C8-8D03-18958C498BA7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363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spcBef>
                <a:spcPct val="50000"/>
              </a:spcBef>
            </a:pPr>
            <a:r>
              <a:rPr lang="ru-RU" sz="1200" dirty="0" smtClean="0"/>
              <a:t>В 2006Г.БЫЛА ОТНЕСЕНА КАРЛИКОВЫМ ПЛАНЕТАМ.</a:t>
            </a:r>
            <a:endParaRPr lang="ru-RU" sz="1200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8FAA6A-7D38-41C8-8D03-18958C498BA7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5072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dirty="0" smtClean="0">
                <a:latin typeface="Calibri" pitchFamily="34" charset="0"/>
              </a:rPr>
              <a:t>ГОБА (Намибия)</a:t>
            </a:r>
            <a:r>
              <a:rPr lang="ru-RU" sz="1200" dirty="0" smtClean="0">
                <a:latin typeface="Calibri" pitchFamily="34" charset="0"/>
              </a:rPr>
              <a:t>— крупнейший из найденных метеоритов. Также является самым большим на Земле куском железа природного происхождения. Масса около 60 тонн.</a:t>
            </a:r>
            <a:endParaRPr lang="ru-RU" sz="1200" dirty="0">
              <a:latin typeface="Calibri" pitchFamily="34" charset="0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8FAA6A-7D38-41C8-8D03-18958C498BA7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1514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1200" b="1" dirty="0" smtClean="0">
                <a:latin typeface="Calibri" pitchFamily="34" charset="0"/>
              </a:rPr>
              <a:t>Метеорит </a:t>
            </a:r>
            <a:r>
              <a:rPr lang="ru-RU" sz="1200" b="1" dirty="0" err="1" smtClean="0">
                <a:latin typeface="Calibri" pitchFamily="34" charset="0"/>
              </a:rPr>
              <a:t>Вилламетт</a:t>
            </a:r>
            <a:r>
              <a:rPr lang="ru-RU" sz="1200" b="1" dirty="0" smtClean="0">
                <a:latin typeface="Calibri" pitchFamily="34" charset="0"/>
              </a:rPr>
              <a:t> (масса 15 500кг)</a:t>
            </a:r>
          </a:p>
          <a:p>
            <a:pPr algn="ctr"/>
            <a:r>
              <a:rPr lang="ru-RU" sz="1200" b="1" dirty="0" smtClean="0">
                <a:latin typeface="Calibri" pitchFamily="34" charset="0"/>
              </a:rPr>
              <a:t>Самый большой из найденных на территории США.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8FAA6A-7D38-41C8-8D03-18958C498BA7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1630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/>
              <a:t>АРИЗОНСКИЙ МЕТЕОРИТНЫЙ КРАТЕР. </a:t>
            </a:r>
            <a:r>
              <a:rPr lang="ru-RU" sz="1200" b="1" dirty="0" smtClean="0"/>
              <a:t>Представляет собой гигантскую земляную чашу диаметром 1200 метров и глубиной 180 метров. Кратер возник около 50 тысяч лет назад после падения 50 метрового метеорита, весившего 300 тысяч тонн и летевшего со скоростью 45—60 тысяч км/ч. 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8FAA6A-7D38-41C8-8D03-18958C498BA7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7884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/>
              <a:t>ВИД НА КРАТЕР ИЗ КОСМОСА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8FAA6A-7D38-41C8-8D03-18958C498BA7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809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2CBDC-1079-4239-B79D-19D59287FD34}" type="datetime1">
              <a:rPr lang="ru-RU" smtClean="0"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0BF36-0F0C-4645-98AB-35D62CDC6414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EE513-BC3F-4A18-950F-E68EE4B425E9}" type="datetime1">
              <a:rPr lang="ru-RU" smtClean="0"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B6218-3406-468C-85D7-3EE8AEA173AC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30847-229B-4B89-B5B1-CE1BAB4AC8AD}" type="datetime1">
              <a:rPr lang="ru-RU" smtClean="0"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62618-2F99-42CD-9A3E-60A6D6984A95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E5518-B7A1-49BF-9F70-E07B0CBBA5A3}" type="datetime1">
              <a:rPr lang="ru-RU" smtClean="0"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7688-16BF-4AB1-AF3E-3363548925D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312FA-0FD6-4E82-B367-A36EB56D92D4}" type="datetime1">
              <a:rPr lang="ru-RU" smtClean="0"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E2318-3732-4E38-9400-521E45B5E9C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D8068-78C5-4A79-B186-99BDDD2FB829}" type="datetime1">
              <a:rPr lang="ru-RU" smtClean="0"/>
              <a:t>13.01.2015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64F28-79F5-4421-9547-42BD1DAECB9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E6364-6434-468C-B5C1-85E012901799}" type="datetime1">
              <a:rPr lang="ru-RU" smtClean="0"/>
              <a:t>13.01.2015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996D6-E6F7-4283-AE8D-F704D4165254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0DA29-2B23-4E5D-BB61-5CA8ACFDEB04}" type="datetime1">
              <a:rPr lang="ru-RU" smtClean="0"/>
              <a:t>13.01.2015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E6F63-6EF9-470F-9C53-6AB0A07409B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D6415-A9CF-4783-83CB-A6178891F41C}" type="datetime1">
              <a:rPr lang="ru-RU" smtClean="0"/>
              <a:t>13.01.2015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5F3DF-E4BF-4DA6-94DE-422624AF5145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DCE52-2A23-41DD-BAE1-CEC68ABFC193}" type="datetime1">
              <a:rPr lang="ru-RU" smtClean="0"/>
              <a:t>13.01.2015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1F2C3-71F5-491A-A11C-DF7EDD954C9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06FA2-B3CA-4C37-B1AB-19DC9E791C4B}" type="datetime1">
              <a:rPr lang="ru-RU" smtClean="0"/>
              <a:t>13.01.2015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EB022-5ED0-48F3-A710-CE09A52F373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7800764-FE4C-4BC1-80BD-4E39BCB7655E}" type="datetime1">
              <a:rPr lang="ru-RU" smtClean="0"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1C20B27-FD20-4BB1-B08F-E94B963CC5C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E%D0%BF%D0%B8%D1%82%D0%B5%D1%80_(%D0%BF%D0%BB%D0%B0%D0%BD%D0%B5%D1%82%D0%B0)" TargetMode="External"/><Relationship Id="rId13" Type="http://schemas.openxmlformats.org/officeDocument/2006/relationships/hyperlink" Target="http://ru.wikipedia.org/wiki/%D0%AD%D1%80%D0%B8%D0%B4%D0%B0_(%D0%BA%D0%B0%D1%80%D0%BB%D0%B8%D0%BA%D0%BE%D0%B2%D0%B0%D1%8F_%D0%BF%D0%BB%D0%B0%D0%BD%D0%B5%D1%82%D0%B0)" TargetMode="External"/><Relationship Id="rId3" Type="http://schemas.openxmlformats.org/officeDocument/2006/relationships/hyperlink" Target="http://ru.wikipedia.org/wiki/%D0%9C%D0%B5%D1%80%D0%BA%D1%83%D1%80%D0%B8%D0%B9_(%D0%BF%D0%BB%D0%B0%D0%BD%D0%B5%D1%82%D0%B0)" TargetMode="External"/><Relationship Id="rId7" Type="http://schemas.openxmlformats.org/officeDocument/2006/relationships/hyperlink" Target="http://ru.wikipedia.org/wiki/%D0%9F%D0%BE%D1%8F%D1%81_%D0%B0%D1%81%D1%82%D0%B5%D1%80%D0%BE%D0%B8%D0%B4%D0%BE%D0%B2" TargetMode="External"/><Relationship Id="rId12" Type="http://schemas.openxmlformats.org/officeDocument/2006/relationships/hyperlink" Target="http://ru.wikipedia.org/wiki/%D0%9F%D0%BB%D1%83%D1%82%D0%BE%D0%BD_(%D0%BF%D0%BB%D0%B0%D0%BD%D0%B5%D1%82%D0%B0)" TargetMode="External"/><Relationship Id="rId2" Type="http://schemas.openxmlformats.org/officeDocument/2006/relationships/hyperlink" Target="http://ru.wikipedia.org/wiki/%D0%90%D1%81%D1%82%D1%80%D0%BE%D0%BD%D0%BE%D0%BC%D0%B8%D1%87%D0%B5%D1%81%D0%BA%D0%B0%D1%8F_%D0%B5%D0%B4%D0%B8%D0%BD%D0%B8%D1%86%D0%B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C%D0%B0%D1%80%D1%81_(%D0%BF%D0%BB%D0%B0%D0%BD%D0%B5%D1%82%D0%B0)" TargetMode="External"/><Relationship Id="rId11" Type="http://schemas.openxmlformats.org/officeDocument/2006/relationships/hyperlink" Target="http://ru.wikipedia.org/wiki/%D0%9D%D0%B5%D0%BF%D1%82%D1%83%D0%BD_(%D0%BF%D0%BB%D0%B0%D0%BD%D0%B5%D1%82%D0%B0)" TargetMode="External"/><Relationship Id="rId5" Type="http://schemas.openxmlformats.org/officeDocument/2006/relationships/hyperlink" Target="http://ru.wikipedia.org/wiki/%D0%97%D0%B5%D0%BC%D0%BB%D1%8F" TargetMode="External"/><Relationship Id="rId15" Type="http://schemas.openxmlformats.org/officeDocument/2006/relationships/image" Target="../media/image5.png"/><Relationship Id="rId10" Type="http://schemas.openxmlformats.org/officeDocument/2006/relationships/hyperlink" Target="http://ru.wikipedia.org/wiki/%D0%A3%D1%80%D0%B0%D0%BD_(%D0%BF%D0%BB%D0%B0%D0%BD%D0%B5%D1%82%D0%B0)" TargetMode="External"/><Relationship Id="rId4" Type="http://schemas.openxmlformats.org/officeDocument/2006/relationships/hyperlink" Target="http://ru.wikipedia.org/wiki/%D0%92%D0%B5%D0%BD%D0%B5%D1%80%D0%B0_(%D0%BF%D0%BB%D0%B0%D0%BD%D0%B5%D1%82%D0%B0)" TargetMode="External"/><Relationship Id="rId9" Type="http://schemas.openxmlformats.org/officeDocument/2006/relationships/hyperlink" Target="http://ru.wikipedia.org/wiki/%D0%A1%D0%B0%D1%82%D1%83%D1%80%D0%BD_(%D0%BF%D0%BB%D0%B0%D0%BD%D0%B5%D1%82%D0%B0)" TargetMode="External"/><Relationship Id="rId1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dirty="0">
                <a:solidFill>
                  <a:schemeClr val="bg1"/>
                </a:solidFill>
              </a:rPr>
              <a:t>МАЛЫЕ ТЕЛА СОЛНЕЧНОЙ СИСТЕМЫ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Box 3"/>
          <p:cNvSpPr txBox="1">
            <a:spLocks noChangeArrowheads="1"/>
          </p:cNvSpPr>
          <p:nvPr/>
        </p:nvSpPr>
        <p:spPr bwMode="auto">
          <a:xfrm>
            <a:off x="0" y="5734050"/>
            <a:ext cx="9144000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Calibri" pitchFamily="34" charset="0"/>
              </a:rPr>
              <a:t>СИХОТЭ-АЛИНСКИЙ МЕТЕОРИТ</a:t>
            </a:r>
          </a:p>
          <a:p>
            <a:pPr algn="ctr"/>
            <a:r>
              <a:rPr lang="ru-RU" sz="3600" b="1">
                <a:latin typeface="Calibri" pitchFamily="34" charset="0"/>
              </a:rPr>
              <a:t>ОБЩАЯ МАССА ОСКОЛКОВ 60-100 ТОНН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3" y="0"/>
            <a:ext cx="475297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5118100"/>
            <a:ext cx="9144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latin typeface="Calibri" pitchFamily="34" charset="0"/>
              </a:rPr>
              <a:t>Метеорит </a:t>
            </a:r>
            <a:r>
              <a:rPr lang="ru-RU" sz="3600" b="1" dirty="0" err="1">
                <a:latin typeface="Calibri" pitchFamily="34" charset="0"/>
              </a:rPr>
              <a:t>Вилламетт</a:t>
            </a:r>
            <a:r>
              <a:rPr lang="ru-RU" sz="3600" b="1" dirty="0">
                <a:latin typeface="Calibri" pitchFamily="34" charset="0"/>
              </a:rPr>
              <a:t> (масса 15 500кг)</a:t>
            </a:r>
          </a:p>
          <a:p>
            <a:pPr algn="ctr"/>
            <a:r>
              <a:rPr lang="ru-RU" sz="3600" b="1" dirty="0">
                <a:latin typeface="Calibri" pitchFamily="34" charset="0"/>
              </a:rPr>
              <a:t>Самый большой из найденных на территории США.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 Box 3"/>
          <p:cNvSpPr txBox="1">
            <a:spLocks noChangeArrowheads="1"/>
          </p:cNvSpPr>
          <p:nvPr/>
        </p:nvSpPr>
        <p:spPr bwMode="auto">
          <a:xfrm>
            <a:off x="0" y="5254625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АРИЗОНСКИЙ МЕТЕОРИТНЫЙ КРАТЕР. </a:t>
            </a:r>
            <a:r>
              <a:rPr lang="ru-RU" sz="2000" b="1" dirty="0"/>
              <a:t>Представляет собой гигантскую земляную чашу диаметром 1200 метров и глубиной 180 метров. Кратер возник около 50 тысяч лет назад после падения 50 метрового метеорита, весившего 300 тысяч тонн и летевшего со скоростью 45—60 тысяч км/ч. 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0"/>
            <a:ext cx="5429250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 Box 3"/>
          <p:cNvSpPr txBox="1">
            <a:spLocks noChangeArrowheads="1"/>
          </p:cNvSpPr>
          <p:nvPr/>
        </p:nvSpPr>
        <p:spPr bwMode="auto">
          <a:xfrm>
            <a:off x="0" y="63817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/>
              <a:t>ВИД НА КРАТЕР ИЗ КОСМОСА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ext Box 5"/>
          <p:cNvSpPr txBox="1">
            <a:spLocks noChangeArrowheads="1"/>
          </p:cNvSpPr>
          <p:nvPr/>
        </p:nvSpPr>
        <p:spPr bwMode="auto">
          <a:xfrm>
            <a:off x="323850" y="260350"/>
            <a:ext cx="882015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>
                <a:solidFill>
                  <a:schemeClr val="bg1"/>
                </a:solidFill>
              </a:rPr>
              <a:t>В СУТКИ НА ЗЕМЛЮ ПАДАЕТ</a:t>
            </a:r>
          </a:p>
          <a:p>
            <a:pPr>
              <a:spcBef>
                <a:spcPct val="50000"/>
              </a:spcBef>
            </a:pPr>
            <a:r>
              <a:rPr lang="ru-RU" sz="4400" b="1" dirty="0">
                <a:solidFill>
                  <a:schemeClr val="bg1"/>
                </a:solidFill>
              </a:rPr>
              <a:t> 5-6 ТОНН МЕТЕОРИТОВ, </a:t>
            </a:r>
          </a:p>
          <a:p>
            <a:pPr>
              <a:spcBef>
                <a:spcPct val="50000"/>
              </a:spcBef>
            </a:pPr>
            <a:r>
              <a:rPr lang="ru-RU" sz="4400" b="1" dirty="0">
                <a:solidFill>
                  <a:schemeClr val="bg1"/>
                </a:solidFill>
              </a:rPr>
              <a:t>ИЛИ 2 ТЫС. ТОНН В ГОД.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solidFill>
                  <a:schemeClr val="bg1"/>
                </a:solidFill>
              </a:rPr>
              <a:t>КОМЕТЫ (ОТ ДР.- ГРЕЧ. «ВОЛОСАТЫЙ»,»КОСМАТЫЙ») – НЕБОЛЬШОЕ НЕБЕСНОЕ ТЕЛО, ДВИЖУЩЕЕСЯ В МЕЖПЛАНЕТНОМ ПРСТРАНСТВЕ И ОБИЛЬНО ВЫДЕЛЯЮЩЕЕ ГАЗ ПРИ СБЛИЖЕНИИ С СОЛНЦЕМ.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Box 2"/>
          <p:cNvSpPr txBox="1">
            <a:spLocks noChangeArrowheads="1"/>
          </p:cNvSpPr>
          <p:nvPr/>
        </p:nvSpPr>
        <p:spPr bwMode="auto">
          <a:xfrm>
            <a:off x="0" y="4941888"/>
            <a:ext cx="9144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dirty="0">
                <a:latin typeface="Calibri" pitchFamily="34" charset="0"/>
              </a:rPr>
              <a:t>ЯДРО КОМЕТЫ</a:t>
            </a:r>
            <a:endParaRPr lang="ru-RU" sz="4000" dirty="0"/>
          </a:p>
          <a:p>
            <a:r>
              <a:rPr lang="ru-RU" b="1" dirty="0"/>
              <a:t>НА БОЛЬШОМ РАССТОЯНИИ ОТ СОЛНЦА КОМЕТА ПРЕДСТАВЛЯЕТ СОБОЙ ГОЛОЕ ЯДРО -  КОМ КОСМИЧЕСКОЙ ПЫЛИ, КАМНЕЙ, ЗАМЕРЗШИХ ГАЗОВ (ВОДА, МЕТАН, АММИАК). РАЗМЕРЫ ЯДРА ПО КОСМИЧЕСКИМ МАСШТАБАМ НЕВЕЛИКИ – КИЛОМЕТРЫ ИЛИ ДЕСЯТКИ КИЛОМЕТРОВ. 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0"/>
            <a:ext cx="22860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3429000"/>
            <a:ext cx="22860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6500813" y="2428875"/>
            <a:ext cx="2428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Calibri" pitchFamily="34" charset="0"/>
              </a:rPr>
              <a:t>И.ТИЦИУС</a:t>
            </a: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6858000" y="6072188"/>
            <a:ext cx="2286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Calibri" pitchFamily="34" charset="0"/>
              </a:rPr>
              <a:t>И. БОДЕ</a:t>
            </a:r>
          </a:p>
        </p:txBody>
      </p:sp>
      <p:sp>
        <p:nvSpPr>
          <p:cNvPr id="15365" name="Rectangle 4"/>
          <p:cNvSpPr>
            <a:spLocks noChangeArrowheads="1"/>
          </p:cNvSpPr>
          <p:nvPr/>
        </p:nvSpPr>
        <p:spPr bwMode="auto">
          <a:xfrm>
            <a:off x="214313" y="1071563"/>
            <a:ext cx="6357937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/>
              <a:t>К каждому элементу последовательности           прибавляется 4, затем результат делится на 10. Полученное число считается расстоянием до Солнца в астрономических единицах. То есть,</a:t>
            </a:r>
          </a:p>
          <a:p>
            <a:pPr lvl="1" eaLnBrk="0" hangingPunct="0">
              <a:lnSpc>
                <a:spcPct val="150000"/>
              </a:lnSpc>
            </a:pPr>
            <a:r>
              <a:rPr lang="ru-RU" sz="2800" dirty="0"/>
              <a:t>  </a:t>
            </a:r>
          </a:p>
          <a:p>
            <a:pPr eaLnBrk="0" hangingPunct="0"/>
            <a:endParaRPr lang="ru-RU" dirty="0"/>
          </a:p>
        </p:txBody>
      </p:sp>
      <p:pic>
        <p:nvPicPr>
          <p:cNvPr id="15366" name="Picture 5" descr="D_i= 0, 3, 6, 12, \dots 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8" y="1857375"/>
            <a:ext cx="2357437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6" descr=" R_i = {D_i + 4 \over 10} 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" y="5072063"/>
            <a:ext cx="1892300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TextBox 8"/>
          <p:cNvSpPr txBox="1">
            <a:spLocks noChangeArrowheads="1"/>
          </p:cNvSpPr>
          <p:nvPr/>
        </p:nvSpPr>
        <p:spPr bwMode="auto">
          <a:xfrm>
            <a:off x="357188" y="214313"/>
            <a:ext cx="65008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dirty="0">
                <a:latin typeface="Calibri" pitchFamily="34" charset="0"/>
              </a:rPr>
              <a:t>ПРАВИЛО ТИЦИУСА - БОДЭ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813" y="714375"/>
          <a:ext cx="7143798" cy="59854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1266"/>
                <a:gridCol w="2381266"/>
                <a:gridCol w="2381266"/>
              </a:tblGrid>
              <a:tr h="460422">
                <a:tc rowSpan="2">
                  <a:txBody>
                    <a:bodyPr/>
                    <a:lstStyle/>
                    <a:p>
                      <a:r>
                        <a:rPr lang="ru-RU" dirty="0"/>
                        <a:t>Планета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r>
                        <a:rPr lang="ru-RU" dirty="0"/>
                        <a:t>Радиус орбиты (</a:t>
                      </a:r>
                      <a:r>
                        <a:rPr lang="ru-RU" dirty="0">
                          <a:hlinkClick r:id="rId2" tooltip="Астрономическая единица"/>
                        </a:rPr>
                        <a:t>а. е.</a:t>
                      </a:r>
                      <a:r>
                        <a:rPr lang="ru-RU" dirty="0"/>
                        <a:t>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04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/>
                        <a:t>по правилу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фактический</a:t>
                      </a:r>
                    </a:p>
                  </a:txBody>
                  <a:tcPr anchor="ctr"/>
                </a:tc>
              </a:tr>
              <a:tr h="460422">
                <a:tc>
                  <a:txBody>
                    <a:bodyPr/>
                    <a:lstStyle/>
                    <a:p>
                      <a:pPr algn="l"/>
                      <a:r>
                        <a:rPr lang="ru-RU">
                          <a:hlinkClick r:id="rId3" tooltip="Меркурий (планета)"/>
                        </a:rPr>
                        <a:t>Меркурий</a:t>
                      </a:r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0,4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0,39</a:t>
                      </a:r>
                    </a:p>
                  </a:txBody>
                  <a:tcPr anchor="ctr"/>
                </a:tc>
              </a:tr>
              <a:tr h="460422">
                <a:tc>
                  <a:txBody>
                    <a:bodyPr/>
                    <a:lstStyle/>
                    <a:p>
                      <a:pPr algn="l"/>
                      <a:r>
                        <a:rPr lang="ru-RU">
                          <a:hlinkClick r:id="rId4" tooltip="Венера (планета)"/>
                        </a:rPr>
                        <a:t>Венера</a:t>
                      </a:r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0,7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0,72</a:t>
                      </a:r>
                    </a:p>
                  </a:txBody>
                  <a:tcPr anchor="ctr"/>
                </a:tc>
              </a:tr>
              <a:tr h="460422">
                <a:tc>
                  <a:txBody>
                    <a:bodyPr/>
                    <a:lstStyle/>
                    <a:p>
                      <a:pPr algn="l"/>
                      <a:r>
                        <a:rPr lang="ru-RU">
                          <a:hlinkClick r:id="rId5" tooltip="Земля"/>
                        </a:rPr>
                        <a:t>Земля</a:t>
                      </a:r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1,0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1,00</a:t>
                      </a:r>
                    </a:p>
                  </a:txBody>
                  <a:tcPr anchor="ctr"/>
                </a:tc>
              </a:tr>
              <a:tr h="460422">
                <a:tc>
                  <a:txBody>
                    <a:bodyPr/>
                    <a:lstStyle/>
                    <a:p>
                      <a:pPr algn="l"/>
                      <a:r>
                        <a:rPr lang="ru-RU">
                          <a:hlinkClick r:id="rId6" tooltip="Марс (планета)"/>
                        </a:rPr>
                        <a:t>Марс</a:t>
                      </a:r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1,6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1,52</a:t>
                      </a:r>
                    </a:p>
                  </a:txBody>
                  <a:tcPr anchor="ctr"/>
                </a:tc>
              </a:tr>
              <a:tr h="460422">
                <a:tc>
                  <a:txBody>
                    <a:bodyPr/>
                    <a:lstStyle/>
                    <a:p>
                      <a:pPr algn="l"/>
                      <a:r>
                        <a:rPr lang="ru-RU">
                          <a:hlinkClick r:id="rId7" tooltip="Пояс астероидов"/>
                        </a:rPr>
                        <a:t>Пояс астероидов</a:t>
                      </a:r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2,8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 сред. 2,2—3,6</a:t>
                      </a:r>
                    </a:p>
                  </a:txBody>
                  <a:tcPr anchor="ctr"/>
                </a:tc>
              </a:tr>
              <a:tr h="460422">
                <a:tc>
                  <a:txBody>
                    <a:bodyPr/>
                    <a:lstStyle/>
                    <a:p>
                      <a:pPr algn="l"/>
                      <a:r>
                        <a:rPr lang="ru-RU">
                          <a:hlinkClick r:id="rId8" tooltip="Юпитер (планета)"/>
                        </a:rPr>
                        <a:t>Юпитер</a:t>
                      </a:r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5,2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5,20</a:t>
                      </a:r>
                    </a:p>
                  </a:txBody>
                  <a:tcPr anchor="ctr"/>
                </a:tc>
              </a:tr>
              <a:tr h="460422">
                <a:tc>
                  <a:txBody>
                    <a:bodyPr/>
                    <a:lstStyle/>
                    <a:p>
                      <a:pPr algn="l"/>
                      <a:r>
                        <a:rPr lang="ru-RU">
                          <a:hlinkClick r:id="rId9" tooltip="Сатурн (планета)"/>
                        </a:rPr>
                        <a:t>Сатурн</a:t>
                      </a:r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10,0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9,54</a:t>
                      </a:r>
                    </a:p>
                  </a:txBody>
                  <a:tcPr anchor="ctr"/>
                </a:tc>
              </a:tr>
              <a:tr h="460422">
                <a:tc>
                  <a:txBody>
                    <a:bodyPr/>
                    <a:lstStyle/>
                    <a:p>
                      <a:pPr algn="l"/>
                      <a:r>
                        <a:rPr lang="ru-RU">
                          <a:hlinkClick r:id="rId10" tooltip="Уран (планета)"/>
                        </a:rPr>
                        <a:t>Уран</a:t>
                      </a:r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19,6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19,22</a:t>
                      </a:r>
                    </a:p>
                  </a:txBody>
                  <a:tcPr anchor="ctr"/>
                </a:tc>
              </a:tr>
              <a:tr h="460422">
                <a:tc>
                  <a:txBody>
                    <a:bodyPr/>
                    <a:lstStyle/>
                    <a:p>
                      <a:pPr algn="l"/>
                      <a:r>
                        <a:rPr lang="ru-RU">
                          <a:hlinkClick r:id="rId11" tooltip="Нептун (планета)"/>
                        </a:rPr>
                        <a:t>Нептун</a:t>
                      </a:r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выпадает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30,06</a:t>
                      </a:r>
                    </a:p>
                  </a:txBody>
                  <a:tcPr anchor="ctr"/>
                </a:tc>
              </a:tr>
              <a:tr h="460422">
                <a:tc>
                  <a:txBody>
                    <a:bodyPr/>
                    <a:lstStyle/>
                    <a:p>
                      <a:pPr algn="l"/>
                      <a:r>
                        <a:rPr lang="ru-RU">
                          <a:hlinkClick r:id="rId12" tooltip="Плутон (планета)"/>
                        </a:rPr>
                        <a:t>Плутон</a:t>
                      </a:r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38,8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39,5</a:t>
                      </a:r>
                    </a:p>
                  </a:txBody>
                  <a:tcPr anchor="ctr"/>
                </a:tc>
              </a:tr>
              <a:tr h="460422">
                <a:tc>
                  <a:txBody>
                    <a:bodyPr/>
                    <a:lstStyle/>
                    <a:p>
                      <a:pPr algn="l"/>
                      <a:r>
                        <a:rPr lang="ru-RU">
                          <a:hlinkClick r:id="rId13" tooltip="Эрида (карликовая планета)"/>
                        </a:rPr>
                        <a:t>Эрида</a:t>
                      </a:r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77,2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67,7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6444" name="Picture 5" descr="D_i= 0, 3, 6, 12, \dots 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42938" y="142875"/>
            <a:ext cx="2357437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45" name="Picture 6" descr=" R_i = {D_i + 4 \over 10} 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857625" y="0"/>
            <a:ext cx="1893888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0" y="2374900"/>
            <a:ext cx="914400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dirty="0">
                <a:solidFill>
                  <a:schemeClr val="bg1"/>
                </a:solidFill>
              </a:rPr>
              <a:t>АСТЕРОИД – НЕБОЛЬШОЕ ПЛАНЕТООБРАЗНОЕ НЕБЕСНОЕ ТЕЛО СОЛНЕЧНОЙ СИСТЕМЫ, ДВИЖУЩЕЕСЯ ПО ОРБИТЕ ВОКРУГ СОЛНЦА.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2675" y="0"/>
            <a:ext cx="2981325" cy="378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6545263" y="4005263"/>
            <a:ext cx="25987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ДЖУЗЕППЕ</a:t>
            </a:r>
            <a:endParaRPr lang="ru-RU" sz="3200" b="1"/>
          </a:p>
          <a:p>
            <a:r>
              <a:rPr lang="ru-RU" sz="3200" b="1">
                <a:latin typeface="Calibri" pitchFamily="34" charset="0"/>
              </a:rPr>
              <a:t> ПИАЦЦИ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1432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2924175"/>
            <a:ext cx="305911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 dirty="0">
                <a:latin typeface="Calibri" pitchFamily="34" charset="0"/>
              </a:rPr>
              <a:t>ЦЕРЕРА</a:t>
            </a:r>
            <a:endParaRPr lang="ru-RU" sz="2800" b="1" dirty="0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0" y="5546725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dirty="0"/>
              <a:t>В 2006Г.БЫЛА ОТНЕСЕНА КАРЛИКОВЫМ ПЛАНЕТАМ.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3132138" y="1125538"/>
            <a:ext cx="23034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/>
              <a:t>1 ЯНВАРЯ 1801Г</a:t>
            </a:r>
            <a:r>
              <a:rPr lang="ru-RU"/>
              <a:t>.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1835150" y="3789363"/>
            <a:ext cx="3851275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/>
              <a:t>ДИАМЕТР 590 КМ</a:t>
            </a:r>
          </a:p>
          <a:p>
            <a:pPr algn="ctr">
              <a:spcBef>
                <a:spcPct val="50000"/>
              </a:spcBef>
            </a:pPr>
            <a:r>
              <a:rPr lang="ru-RU" sz="2800" b="1"/>
              <a:t>МАССА 9,43</a:t>
            </a:r>
            <a:r>
              <a:rPr lang="ru-RU" sz="2800" b="1">
                <a:cs typeface="Arial" charset="0"/>
              </a:rPr>
              <a:t>∙10</a:t>
            </a:r>
            <a:r>
              <a:rPr lang="ru-RU" sz="2800" b="1" baseline="30000">
                <a:cs typeface="Arial" charset="0"/>
              </a:rPr>
              <a:t>20 </a:t>
            </a:r>
            <a:r>
              <a:rPr lang="ru-RU" sz="2800" b="1">
                <a:cs typeface="Arial" charset="0"/>
              </a:rPr>
              <a:t>КГ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5" grpId="0"/>
      <p:bldP spid="17413" grpId="0"/>
      <p:bldP spid="17416" grpId="0"/>
      <p:bldP spid="174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 cstate="print"/>
          <a:srcRect t="12032" r="37000" b="9760"/>
          <a:stretch>
            <a:fillRect/>
          </a:stretch>
        </p:blipFill>
        <p:spPr bwMode="auto">
          <a:xfrm>
            <a:off x="0" y="0"/>
            <a:ext cx="3000375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TextBox 5"/>
          <p:cNvSpPr txBox="1">
            <a:spLocks noChangeArrowheads="1"/>
          </p:cNvSpPr>
          <p:nvPr/>
        </p:nvSpPr>
        <p:spPr bwMode="auto">
          <a:xfrm>
            <a:off x="0" y="2852738"/>
            <a:ext cx="29162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tx2"/>
                </a:solidFill>
                <a:latin typeface="Calibri" pitchFamily="34" charset="0"/>
              </a:rPr>
              <a:t>ПАЛЛАДА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2916238" y="0"/>
            <a:ext cx="32400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tx2"/>
                </a:solidFill>
              </a:rPr>
              <a:t>28 МАРТА 1802Г</a:t>
            </a:r>
            <a:r>
              <a:rPr lang="ru-RU" sz="2800" b="1"/>
              <a:t>.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0" y="5546725"/>
            <a:ext cx="43561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/>
              <a:t> </a:t>
            </a:r>
            <a:r>
              <a:rPr lang="ru-RU" sz="4000">
                <a:solidFill>
                  <a:schemeClr val="tx2"/>
                </a:solidFill>
              </a:rPr>
              <a:t>БОЛЬШОЙ АСТЕРОИД</a:t>
            </a:r>
          </a:p>
        </p:txBody>
      </p:sp>
      <p:sp>
        <p:nvSpPr>
          <p:cNvPr id="35850" name="TextBox 2"/>
          <p:cNvSpPr txBox="1">
            <a:spLocks noChangeArrowheads="1"/>
          </p:cNvSpPr>
          <p:nvPr/>
        </p:nvSpPr>
        <p:spPr bwMode="auto">
          <a:xfrm>
            <a:off x="6732588" y="2852738"/>
            <a:ext cx="17859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folHlink"/>
                </a:solidFill>
                <a:latin typeface="Calibri" pitchFamily="34" charset="0"/>
              </a:rPr>
              <a:t>ВЕСТА</a:t>
            </a:r>
          </a:p>
        </p:txBody>
      </p:sp>
      <p:pic>
        <p:nvPicPr>
          <p:cNvPr id="35852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0"/>
            <a:ext cx="2843212" cy="284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Text Box 13"/>
          <p:cNvSpPr txBox="1">
            <a:spLocks noChangeArrowheads="1"/>
          </p:cNvSpPr>
          <p:nvPr/>
        </p:nvSpPr>
        <p:spPr bwMode="auto">
          <a:xfrm>
            <a:off x="3348038" y="2205038"/>
            <a:ext cx="3095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3203575" y="2133600"/>
            <a:ext cx="3600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folHlink"/>
                </a:solidFill>
              </a:rPr>
              <a:t>29 МАРТА 1807Г.</a:t>
            </a:r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5076825" y="5546725"/>
            <a:ext cx="464343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chemeClr val="folHlink"/>
                </a:solidFill>
              </a:rPr>
              <a:t>МАССИВНЫЙ АСТЕРОИД</a:t>
            </a:r>
          </a:p>
        </p:txBody>
      </p:sp>
      <p:sp>
        <p:nvSpPr>
          <p:cNvPr id="35856" name="Text Box 16"/>
          <p:cNvSpPr txBox="1">
            <a:spLocks noChangeArrowheads="1"/>
          </p:cNvSpPr>
          <p:nvPr/>
        </p:nvSpPr>
        <p:spPr bwMode="auto">
          <a:xfrm>
            <a:off x="0" y="47244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/>
              <a:t>С 2006Г. САМЫЙ</a:t>
            </a:r>
          </a:p>
        </p:txBody>
      </p:sp>
      <p:sp>
        <p:nvSpPr>
          <p:cNvPr id="20491" name="Text Box 17"/>
          <p:cNvSpPr txBox="1">
            <a:spLocks noChangeArrowheads="1"/>
          </p:cNvSpPr>
          <p:nvPr/>
        </p:nvSpPr>
        <p:spPr bwMode="auto">
          <a:xfrm>
            <a:off x="0" y="3644900"/>
            <a:ext cx="4427538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ДИАМЕТР 532 КМ</a:t>
            </a:r>
          </a:p>
          <a:p>
            <a:pPr>
              <a:spcBef>
                <a:spcPct val="50000"/>
              </a:spcBef>
            </a:pPr>
            <a:r>
              <a:rPr lang="ru-RU" sz="2800" b="1"/>
              <a:t>МАССА 2,06</a:t>
            </a:r>
            <a:r>
              <a:rPr lang="ru-RU" sz="2800" b="1">
                <a:cs typeface="Arial" charset="0"/>
              </a:rPr>
              <a:t>∙10</a:t>
            </a:r>
            <a:r>
              <a:rPr lang="ru-RU" sz="2800" b="1" baseline="30000">
                <a:cs typeface="Arial" charset="0"/>
              </a:rPr>
              <a:t>20</a:t>
            </a:r>
            <a:r>
              <a:rPr lang="ru-RU" sz="2800" b="1">
                <a:cs typeface="Arial" charset="0"/>
              </a:rPr>
              <a:t> КГ</a:t>
            </a:r>
          </a:p>
        </p:txBody>
      </p:sp>
      <p:sp>
        <p:nvSpPr>
          <p:cNvPr id="35859" name="Text Box 19"/>
          <p:cNvSpPr txBox="1">
            <a:spLocks noChangeArrowheads="1"/>
          </p:cNvSpPr>
          <p:nvPr/>
        </p:nvSpPr>
        <p:spPr bwMode="auto">
          <a:xfrm>
            <a:off x="0" y="3644900"/>
            <a:ext cx="4427538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tx2"/>
                </a:solidFill>
              </a:rPr>
              <a:t>ДИАМЕТР 532 КМ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tx2"/>
                </a:solidFill>
              </a:rPr>
              <a:t>МАССА 2,06</a:t>
            </a:r>
            <a:r>
              <a:rPr lang="ru-RU" sz="2800" b="1">
                <a:solidFill>
                  <a:schemeClr val="tx2"/>
                </a:solidFill>
                <a:cs typeface="Arial" charset="0"/>
              </a:rPr>
              <a:t>∙10</a:t>
            </a:r>
            <a:r>
              <a:rPr lang="ru-RU" sz="2800" b="1" baseline="30000">
                <a:solidFill>
                  <a:schemeClr val="tx2"/>
                </a:solidFill>
                <a:cs typeface="Arial" charset="0"/>
              </a:rPr>
              <a:t>20</a:t>
            </a:r>
            <a:r>
              <a:rPr lang="ru-RU" sz="2800" b="1">
                <a:solidFill>
                  <a:schemeClr val="tx2"/>
                </a:solidFill>
                <a:cs typeface="Arial" charset="0"/>
              </a:rPr>
              <a:t> КГ</a:t>
            </a:r>
          </a:p>
        </p:txBody>
      </p:sp>
      <p:sp>
        <p:nvSpPr>
          <p:cNvPr id="35861" name="Text Box 21"/>
          <p:cNvSpPr txBox="1">
            <a:spLocks noChangeArrowheads="1"/>
          </p:cNvSpPr>
          <p:nvPr/>
        </p:nvSpPr>
        <p:spPr bwMode="auto">
          <a:xfrm>
            <a:off x="5076825" y="3716338"/>
            <a:ext cx="40671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folHlink"/>
                </a:solidFill>
              </a:rPr>
              <a:t>ДИАМЕТР 530 КМ</a:t>
            </a:r>
          </a:p>
          <a:p>
            <a:r>
              <a:rPr lang="ru-RU" sz="2800" b="1">
                <a:solidFill>
                  <a:schemeClr val="folHlink"/>
                </a:solidFill>
              </a:rPr>
              <a:t>МАССА 2,75∙10</a:t>
            </a:r>
            <a:r>
              <a:rPr lang="ru-RU" sz="2800" b="1" baseline="30000">
                <a:solidFill>
                  <a:schemeClr val="folHlink"/>
                </a:solidFill>
              </a:rPr>
              <a:t>20</a:t>
            </a:r>
            <a:r>
              <a:rPr lang="ru-RU" sz="2800" b="1">
                <a:solidFill>
                  <a:schemeClr val="folHlink"/>
                </a:solidFill>
              </a:rPr>
              <a:t> КГ</a:t>
            </a:r>
            <a:endParaRPr lang="ru-RU" sz="2800">
              <a:solidFill>
                <a:schemeClr val="folHlink"/>
              </a:solidFill>
            </a:endParaRP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  <p:bldP spid="35847" grpId="0"/>
      <p:bldP spid="35850" grpId="0"/>
      <p:bldP spid="35854" grpId="0"/>
      <p:bldP spid="35855" grpId="0"/>
      <p:bldP spid="35856" grpId="0"/>
      <p:bldP spid="35859" grpId="0"/>
      <p:bldP spid="358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0"/>
            <a:ext cx="310515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TextBox 7"/>
          <p:cNvSpPr txBox="1">
            <a:spLocks noChangeArrowheads="1"/>
          </p:cNvSpPr>
          <p:nvPr/>
        </p:nvSpPr>
        <p:spPr bwMode="auto">
          <a:xfrm>
            <a:off x="1042988" y="4292600"/>
            <a:ext cx="3429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latin typeface="Calibri" pitchFamily="34" charset="0"/>
              </a:rPr>
              <a:t>ЮНОНА</a:t>
            </a:r>
          </a:p>
        </p:txBody>
      </p:sp>
      <p:sp>
        <p:nvSpPr>
          <p:cNvPr id="19464" name="TextBox 8"/>
          <p:cNvSpPr txBox="1">
            <a:spLocks noChangeArrowheads="1"/>
          </p:cNvSpPr>
          <p:nvPr/>
        </p:nvSpPr>
        <p:spPr bwMode="auto">
          <a:xfrm>
            <a:off x="4427538" y="2781300"/>
            <a:ext cx="4716462" cy="33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latin typeface="Calibri" pitchFamily="34" charset="0"/>
              </a:rPr>
              <a:t>ИДА</a:t>
            </a:r>
          </a:p>
          <a:p>
            <a:pPr algn="ctr"/>
            <a:r>
              <a:rPr lang="ru-RU" sz="3600" b="1">
                <a:latin typeface="Calibri" pitchFamily="34" charset="0"/>
              </a:rPr>
              <a:t>(59,8</a:t>
            </a:r>
            <a:r>
              <a:rPr lang="ru-RU" sz="2400" b="1">
                <a:latin typeface="Calibri" pitchFamily="34" charset="0"/>
              </a:rPr>
              <a:t>Х</a:t>
            </a:r>
            <a:r>
              <a:rPr lang="ru-RU" sz="3600" b="1">
                <a:latin typeface="Calibri" pitchFamily="34" charset="0"/>
              </a:rPr>
              <a:t>25,4</a:t>
            </a:r>
            <a:r>
              <a:rPr lang="ru-RU" sz="2400" b="1">
                <a:latin typeface="Calibri" pitchFamily="34" charset="0"/>
              </a:rPr>
              <a:t>Х</a:t>
            </a:r>
            <a:r>
              <a:rPr lang="ru-RU" sz="3600" b="1">
                <a:latin typeface="Calibri" pitchFamily="34" charset="0"/>
              </a:rPr>
              <a:t>18,6КМ)</a:t>
            </a:r>
          </a:p>
          <a:p>
            <a:pPr algn="ctr"/>
            <a:r>
              <a:rPr lang="ru-RU" sz="4800" b="1">
                <a:latin typeface="Calibri" pitchFamily="34" charset="0"/>
              </a:rPr>
              <a:t> </a:t>
            </a:r>
            <a:r>
              <a:rPr lang="ru-RU" sz="3600" b="1">
                <a:latin typeface="Calibri" pitchFamily="34" charset="0"/>
              </a:rPr>
              <a:t>И СПУТНИК</a:t>
            </a:r>
            <a:r>
              <a:rPr lang="ru-RU" sz="4800" b="1">
                <a:latin typeface="Calibri" pitchFamily="34" charset="0"/>
              </a:rPr>
              <a:t> ДАКТИЛЬ</a:t>
            </a:r>
          </a:p>
          <a:p>
            <a:pPr algn="ctr"/>
            <a:r>
              <a:rPr lang="ru-RU" sz="3600" b="1">
                <a:latin typeface="Calibri" pitchFamily="34" charset="0"/>
              </a:rPr>
              <a:t>(1,6</a:t>
            </a:r>
            <a:r>
              <a:rPr lang="ru-RU" sz="2400" b="1">
                <a:latin typeface="Calibri" pitchFamily="34" charset="0"/>
              </a:rPr>
              <a:t>Х</a:t>
            </a:r>
            <a:r>
              <a:rPr lang="ru-RU" sz="3600" b="1">
                <a:latin typeface="Calibri" pitchFamily="34" charset="0"/>
              </a:rPr>
              <a:t>1,4</a:t>
            </a:r>
            <a:r>
              <a:rPr lang="ru-RU" sz="2400" b="1">
                <a:latin typeface="Calibri" pitchFamily="34" charset="0"/>
              </a:rPr>
              <a:t>Х</a:t>
            </a:r>
            <a:r>
              <a:rPr lang="ru-RU" sz="3600" b="1">
                <a:latin typeface="Calibri" pitchFamily="34" charset="0"/>
              </a:rPr>
              <a:t>1,2КМ)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755650" y="4868863"/>
            <a:ext cx="3708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1 СЕНТЯБРЯ 1804Г.</a:t>
            </a:r>
          </a:p>
        </p:txBody>
      </p:sp>
      <p:sp>
        <p:nvSpPr>
          <p:cNvPr id="21509" name="Text Box 11"/>
          <p:cNvSpPr txBox="1">
            <a:spLocks noChangeArrowheads="1"/>
          </p:cNvSpPr>
          <p:nvPr/>
        </p:nvSpPr>
        <p:spPr bwMode="auto">
          <a:xfrm>
            <a:off x="539750" y="5445125"/>
            <a:ext cx="30241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755650" y="5373688"/>
            <a:ext cx="3708400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ДИАМЕТР 233,92КМ</a:t>
            </a:r>
          </a:p>
          <a:p>
            <a:pPr>
              <a:spcBef>
                <a:spcPct val="50000"/>
              </a:spcBef>
            </a:pPr>
            <a:r>
              <a:rPr lang="ru-RU" sz="2800" b="1"/>
              <a:t>МАССА 2,82</a:t>
            </a:r>
            <a:r>
              <a:rPr lang="ru-RU" sz="2800" b="1">
                <a:cs typeface="Arial" charset="0"/>
              </a:rPr>
              <a:t>∙10</a:t>
            </a:r>
            <a:r>
              <a:rPr lang="ru-RU" sz="2800" b="1" baseline="30000">
                <a:cs typeface="Arial" charset="0"/>
              </a:rPr>
              <a:t>19</a:t>
            </a:r>
            <a:r>
              <a:rPr lang="ru-RU" sz="2800" b="1">
                <a:cs typeface="Arial" charset="0"/>
              </a:rPr>
              <a:t> КГ</a:t>
            </a:r>
          </a:p>
        </p:txBody>
      </p:sp>
      <p:pic>
        <p:nvPicPr>
          <p:cNvPr id="19469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6350" y="0"/>
            <a:ext cx="4057650" cy="279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  <p:bldP spid="19464" grpId="0"/>
      <p:bldP spid="19466" grpId="0"/>
      <p:bldP spid="194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0"/>
            <a:ext cx="8569325" cy="465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4816475"/>
            <a:ext cx="91440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ГОБА (Намибия)</a:t>
            </a:r>
            <a:r>
              <a:rPr lang="ru-RU" sz="3200" dirty="0">
                <a:latin typeface="Calibri" pitchFamily="34" charset="0"/>
              </a:rPr>
              <a:t>— крупнейший из найденных метеоритов. Также является самым большим на Земле куском железа природного происхождения. Масса около 60 тонн.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629</Words>
  <Application>Microsoft Office PowerPoint</Application>
  <PresentationFormat>Екран (4:3)</PresentationFormat>
  <Paragraphs>130</Paragraphs>
  <Slides>17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17</vt:i4>
      </vt:variant>
    </vt:vector>
  </HeadingPairs>
  <TitlesOfParts>
    <vt:vector size="18" baseType="lpstr"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>MultiDVD Team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LEGION</cp:lastModifiedBy>
  <cp:revision>35</cp:revision>
  <dcterms:created xsi:type="dcterms:W3CDTF">2011-01-19T14:49:40Z</dcterms:created>
  <dcterms:modified xsi:type="dcterms:W3CDTF">2015-01-13T07:52:32Z</dcterms:modified>
</cp:coreProperties>
</file>