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1582" autoAdjust="0"/>
  </p:normalViewPr>
  <p:slideViewPr>
    <p:cSldViewPr>
      <p:cViewPr varScale="1">
        <p:scale>
          <a:sx n="71" d="100"/>
          <a:sy n="71" d="100"/>
        </p:scale>
        <p:origin x="-16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AA744-D0CD-4D52-8E85-EE6D18311EA3}" type="datetimeFigureOut">
              <a:rPr lang="uk-UA" smtClean="0"/>
              <a:t>13.01.2015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A935C6-6438-41F6-AA2F-3B462FF9F07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8218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Астероиды. Кометы.</a:t>
            </a:r>
            <a:endParaRPr lang="ru-RU" sz="12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935C6-6438-41F6-AA2F-3B462FF9F078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0799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Астероид</a:t>
            </a:r>
            <a:r>
              <a:rPr lang="ru-RU" sz="11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– небольшое </a:t>
            </a:r>
            <a:r>
              <a:rPr lang="ru-RU" sz="12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планетоподобное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 небесное тело Солнечной системы, движущееся вокруг Солнца между орбитами Марса и Юпитера.</a:t>
            </a:r>
            <a:endParaRPr lang="en-US" sz="1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atin typeface="+mn-lt"/>
                <a:cs typeface="+mn-cs"/>
              </a:rPr>
              <a:t>Иногда астероидами называют все малые планеты, в таком случае пояс астероидов именуют «главным» поясом астероидов. </a:t>
            </a:r>
            <a:endParaRPr lang="ru-RU" dirty="0" smtClean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935C6-6438-41F6-AA2F-3B462FF9F078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8753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spc="-150" dirty="0" smtClean="0"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Arial" pitchFamily="34" charset="0"/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lang="ru-RU" b="1" dirty="0" smtClean="0"/>
              <a:t>По цвету и другим параметрам астероиды делятся на три класса - углеродистые (C-типа), кремнистые (S-типа) и металлические (M-типа).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lang="ru-RU" b="1" dirty="0" smtClean="0"/>
              <a:t>Астероиды C-типа содержат много углерода, поэтому они имеют сравнительно темную поверхность (около 75% всех астероидов).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lang="ru-RU" b="1" dirty="0" smtClean="0"/>
              <a:t>Астероиды S-типа состоят из смеси железоникелевой руды и силикатов, и, наоборот, очень яркие (около 7% всех астероидов).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lang="ru-RU" b="1" dirty="0" smtClean="0"/>
              <a:t>Остальные же астероиды представляют собой M-тип и состоят в основном из железа и никеля.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935C6-6438-41F6-AA2F-3B462FF9F078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1042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spc="-150" dirty="0" smtClean="0"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Arial" pitchFamily="34" charset="0"/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lang="ru-RU" b="1" dirty="0" smtClean="0"/>
              <a:t>На настоящий момент в Солнечной системе обнаружены сотни тысяч астероидов. 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lang="ru-RU" b="1" dirty="0" smtClean="0"/>
              <a:t>Большинство известных на данный момент астероидов сосредоточено в пределах пояса астероидов, расположенного между орбитами Марса и Юпитера.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935C6-6438-41F6-AA2F-3B462FF9F078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809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spc="-150" dirty="0" smtClean="0"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Arial" pitchFamily="34" charset="0"/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lang="ru-RU" b="1" dirty="0" smtClean="0"/>
              <a:t>Первый из открытых и самый крупный астероид - Церера, единственный астероид сферической формы, его экваториальный диаметр равен 975 км. 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lang="ru-RU" b="1" dirty="0" smtClean="0"/>
              <a:t>Крупнейшие астероиды - Веста, Паллада, </a:t>
            </a:r>
            <a:r>
              <a:rPr lang="ru-RU" b="1" dirty="0" err="1" smtClean="0"/>
              <a:t>Гигея</a:t>
            </a:r>
            <a:r>
              <a:rPr lang="ru-RU" b="1" dirty="0" smtClean="0"/>
              <a:t>, Сильвия, Давида, Камилла, </a:t>
            </a:r>
            <a:r>
              <a:rPr lang="ru-RU" b="1" dirty="0" err="1" smtClean="0"/>
              <a:t>Интерамния</a:t>
            </a:r>
            <a:r>
              <a:rPr lang="ru-RU" b="1" dirty="0" smtClean="0"/>
              <a:t>, Европа и другие. 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lang="ru-RU" b="1" dirty="0" smtClean="0"/>
              <a:t>Известно несколько десятков астероидов, по размерам превосходящим 100 км.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935C6-6438-41F6-AA2F-3B462FF9F078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0855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u="sng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Комета</a:t>
            </a:r>
            <a:r>
              <a:rPr lang="ru-RU" sz="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 (от др. греческого – «волосатый, косматый») – небольшое небесное тело, имеющее туманный вид, обращающееся вокруг Солнца обычно по вытянутым орбитам.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935C6-6438-41F6-AA2F-3B462FF9F078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4677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spc="-150" dirty="0" smtClean="0"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Arial" pitchFamily="34" charset="0"/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lang="ru-RU" b="1" dirty="0" smtClean="0"/>
              <a:t>Как правило, кометы состоят из ядра и окружающей его светлой туманной оболочки (комы). 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lang="ru-RU" b="1" dirty="0" smtClean="0"/>
              <a:t>У ярких комет с приближением к Солнцу образуется «хвост» - слабая светящаяся полоса, которая чаще всего направлена в противоположную от нашего светила сторону.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lang="ru-RU" b="1" dirty="0" smtClean="0"/>
              <a:t>Ядро представляет собой </a:t>
            </a:r>
            <a:r>
              <a:rPr lang="ru-RU" b="1" dirty="0" err="1" smtClean="0"/>
              <a:t>ледянистое</a:t>
            </a:r>
            <a:r>
              <a:rPr lang="ru-RU" b="1" dirty="0" smtClean="0"/>
              <a:t> тело - конгломерат замерзших газов и частиц пыли. Хвост кометы состоит из улетучивающихся из ядра под действием солнечных лучей газов и частиц пыли.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935C6-6438-41F6-AA2F-3B462FF9F078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86878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600" kern="1200" spc="-150" dirty="0" smtClean="0"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Arial" pitchFamily="34" charset="0"/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lang="ru-RU" b="1" dirty="0" smtClean="0"/>
              <a:t>Хвосты небесных странниц комет различаются длиной и формой. У некоторых комет они тянутся через всё небо.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lang="ru-RU" b="1" dirty="0" smtClean="0"/>
              <a:t>Например, хвост кометы, появившейся в 1944 году, был длиной 20 млн. км. А комета C/1680 V1 имела хвост, протянувшийся на 240 млн. км. </a:t>
            </a:r>
            <a:endParaRPr lang="ru-RU"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935C6-6438-41F6-AA2F-3B462FF9F078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44322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kern="1200" spc="-150" dirty="0" smtClean="0">
              <a:solidFill>
                <a:schemeClr val="tx1"/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Arial" pitchFamily="34" charset="0"/>
            </a:endParaRPr>
          </a:p>
          <a:p>
            <a:pPr eaLnBrk="1" hangingPunct="1"/>
            <a:r>
              <a:rPr lang="en-US" smtClean="0">
                <a:cs typeface="Arial" charset="0"/>
              </a:rPr>
              <a:t>http://ru.wikipedia.org/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935C6-6438-41F6-AA2F-3B462FF9F078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1340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8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Rectangle 39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Rectangle 40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Rectangle 41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Rectangle 57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Rectangle 58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Rectangle 59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Rectangle 60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Rectangle 61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33400" y="464504"/>
            <a:ext cx="8153400" cy="774192"/>
          </a:xfrm>
        </p:spPr>
        <p:txBody>
          <a:bodyPr/>
          <a:lstStyle>
            <a:lvl1pPr marR="9144" algn="ctr" latinLnBrk="0">
              <a:defRPr lang="ru-RU" sz="3800">
                <a:solidFill>
                  <a:schemeClr val="tx1"/>
                </a:solidFill>
                <a:latin typeface="+mj-lt"/>
                <a:cs typeface="Arial" pitchFamily="34" charset="0"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838381" y="1371600"/>
            <a:ext cx="3848419" cy="457200"/>
          </a:xfrm>
        </p:spPr>
        <p:txBody>
          <a:bodyPr tIns="0"/>
          <a:lstStyle>
            <a:lvl1pPr marL="0" indent="0" algn="r" latinLnBrk="0">
              <a:spcBef>
                <a:spcPts val="0"/>
              </a:spcBef>
              <a:buNone/>
              <a:defRPr lang="ru-RU"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ru-RU">
                <a:latin typeface="+mn-lt"/>
                <a:cs typeface="Arial" pitchFamily="34" charset="0"/>
              </a:defRPr>
            </a:lvl1pPr>
            <a:extLst/>
          </a:lstStyle>
          <a:p>
            <a:pPr>
              <a:defRPr/>
            </a:pPr>
            <a:r>
              <a:rPr lang="uk-UA" smtClean="0"/>
              <a:t>24.12.2012</a:t>
            </a:r>
            <a:endParaRPr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9F025F-524C-408A-ACE8-808DD1151164}" type="slidenum">
              <a:rPr/>
              <a:pPr>
                <a:defRPr/>
              </a:pPr>
              <a:t>‹№›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 latinLnBrk="0">
              <a:defRPr lang="ru-RU">
                <a:solidFill>
                  <a:schemeClr val="tx1"/>
                </a:solidFill>
                <a:latin typeface="+mj-lt"/>
                <a:cs typeface="Arial" pitchFamily="34" charset="0"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latinLnBrk="0">
              <a:defRPr lang="ru-RU">
                <a:latin typeface="+mn-lt"/>
              </a:defRPr>
            </a:lvl1pPr>
            <a:lvl2pPr>
              <a:defRPr lang="ru-RU">
                <a:latin typeface="+mn-lt"/>
              </a:defRPr>
            </a:lvl2pPr>
            <a:lvl3pPr>
              <a:defRPr lang="ru-RU">
                <a:latin typeface="+mn-lt"/>
              </a:defRPr>
            </a:lvl3pPr>
            <a:lvl4pPr>
              <a:defRPr lang="ru-RU">
                <a:latin typeface="+mn-lt"/>
              </a:defRPr>
            </a:lvl4pPr>
            <a:lvl5pPr>
              <a:defRPr lang="ru-RU">
                <a:latin typeface="+mn-lt"/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uk-UA" smtClean="0"/>
              <a:t>24.12.2012</a:t>
            </a:r>
            <a:endParaRPr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0FAE6-3593-4F68-8884-A69745E65DEA}" type="slidenum">
              <a:rPr/>
              <a:pPr>
                <a:defRPr/>
              </a:pPr>
              <a:t>‹№›</a:t>
            </a:fld>
            <a:endParaRPr/>
          </a:p>
        </p:txBody>
      </p:sp>
    </p:spTree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352800"/>
            <a:ext cx="7772400" cy="1974059"/>
          </a:xfrm>
        </p:spPr>
        <p:txBody>
          <a:bodyPr anchor="b">
            <a:scene3d>
              <a:camera prst="orthographicFront">
                <a:rot lat="0" lon="0" rev="0"/>
              </a:camera>
              <a:lightRig rig="contrasting" dir="t">
                <a:rot lat="0" lon="0" rev="7500000"/>
              </a:lightRig>
            </a:scene3d>
            <a:sp3d contourW="6350" prstMaterial="metal">
              <a:bevelT w="13081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l" latinLnBrk="0">
              <a:buNone/>
              <a:defRPr lang="ru-RU" sz="4000" b="1" cap="all">
                <a:ln/>
                <a:solidFill>
                  <a:schemeClr val="tx1"/>
                </a:solidFill>
                <a:effectLst>
                  <a:reflection blurRad="12700" stA="50000" endPos="50000" dir="5400000" sy="-100000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334000"/>
            <a:ext cx="7772400" cy="1052512"/>
          </a:xfrm>
        </p:spPr>
        <p:txBody>
          <a:bodyPr/>
          <a:lstStyle>
            <a:lvl1pPr marL="374904" latinLnBrk="0">
              <a:buNone/>
              <a:defRPr lang="ru-RU" sz="2000">
                <a:solidFill>
                  <a:schemeClr val="tx2"/>
                </a:solidFill>
              </a:defRPr>
            </a:lvl1pPr>
            <a:lvl2pPr>
              <a:buNone/>
              <a:defRPr lang="ru-RU"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lang="ru-RU"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lang="ru-RU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uk-UA" smtClean="0"/>
              <a:t>24.12.2012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5BEF7D-93A6-4FF7-928D-3963E400C8AE}" type="slidenum">
              <a:rPr/>
              <a:pPr>
                <a:defRPr/>
              </a:pPr>
              <a:t>‹№›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550"/>
            <a:ext cx="8229600" cy="1295400"/>
          </a:xfrm>
        </p:spPr>
        <p:txBody>
          <a:bodyPr anchor="ctr"/>
          <a:lstStyle>
            <a:lvl1pPr latinLnBrk="0">
              <a:defRPr lang="ru-RU">
                <a:solidFill>
                  <a:schemeClr val="bg2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600200"/>
            <a:ext cx="4038600" cy="4525963"/>
          </a:xfrm>
        </p:spPr>
        <p:txBody>
          <a:bodyPr/>
          <a:lstStyle>
            <a:lvl1pPr marL="0" indent="0" latinLnBrk="0">
              <a:buFontTx/>
              <a:buNone/>
              <a:defRPr lang="ru-RU" sz="2000">
                <a:solidFill>
                  <a:schemeClr val="bg1"/>
                </a:solidFill>
              </a:defRPr>
            </a:lvl1pPr>
            <a:lvl2pPr>
              <a:defRPr lang="ru-RU" sz="2400"/>
            </a:lvl2pPr>
            <a:lvl3pPr>
              <a:defRPr lang="ru-RU" sz="2000"/>
            </a:lvl3pPr>
            <a:lvl4pPr>
              <a:defRPr lang="ru-RU" sz="1800"/>
            </a:lvl4pPr>
            <a:lvl5pPr>
              <a:defRPr lang="ru-RU"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600200"/>
            <a:ext cx="4038600" cy="4525963"/>
          </a:xfrm>
        </p:spPr>
        <p:txBody>
          <a:bodyPr/>
          <a:lstStyle>
            <a:lvl1pPr latinLnBrk="0">
              <a:defRPr lang="ru-RU" sz="2800">
                <a:solidFill>
                  <a:schemeClr val="bg1"/>
                </a:solidFill>
              </a:defRPr>
            </a:lvl1pPr>
            <a:lvl2pPr>
              <a:defRPr lang="ru-RU" sz="2400">
                <a:solidFill>
                  <a:schemeClr val="bg1"/>
                </a:solidFill>
              </a:defRPr>
            </a:lvl2pPr>
            <a:lvl3pPr>
              <a:defRPr lang="ru-RU" sz="2000">
                <a:solidFill>
                  <a:schemeClr val="bg1"/>
                </a:solidFill>
              </a:defRPr>
            </a:lvl3pPr>
            <a:lvl4pPr>
              <a:defRPr lang="ru-RU" sz="1800">
                <a:solidFill>
                  <a:schemeClr val="bg1"/>
                </a:solidFill>
              </a:defRPr>
            </a:lvl4pPr>
            <a:lvl5pPr>
              <a:defRPr lang="ru-RU" sz="1800">
                <a:solidFill>
                  <a:schemeClr val="bg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ru-RU">
                <a:solidFill>
                  <a:schemeClr val="bg2"/>
                </a:solidFill>
              </a:defRPr>
            </a:lvl1pPr>
            <a:extLst/>
          </a:lstStyle>
          <a:p>
            <a:pPr>
              <a:defRPr/>
            </a:pPr>
            <a:r>
              <a:rPr lang="uk-UA" smtClean="0"/>
              <a:t>24.12.2012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ru-RU">
                <a:solidFill>
                  <a:schemeClr val="bg2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ru-RU">
                <a:solidFill>
                  <a:schemeClr val="bg2"/>
                </a:solidFill>
              </a:defRPr>
            </a:lvl1pPr>
            <a:extLst/>
          </a:lstStyle>
          <a:p>
            <a:pPr>
              <a:defRPr/>
            </a:pPr>
            <a:fld id="{DD3DCAC3-76FD-4809-83DD-08CE946F7541}" type="slidenum">
              <a:rPr/>
              <a:pPr>
                <a:defRPr/>
              </a:pPr>
              <a:t>‹№›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2"/>
          <p:cNvSpPr/>
          <p:nvPr/>
        </p:nvSpPr>
        <p:spPr>
          <a:xfrm>
            <a:off x="0" y="401638"/>
            <a:ext cx="8686800" cy="887412"/>
          </a:xfrm>
          <a:prstGeom prst="rect">
            <a:avLst/>
          </a:prstGeom>
          <a:solidFill>
            <a:schemeClr val="bg2">
              <a:alpha val="50000"/>
              <a:satMod val="18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Rectangle 15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Rectangle 16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Rectangle 17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Rectangle 18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Rectangle 19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Rectangle 20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Rectangle 21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Rectangle 28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Rectangle 29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 algn="ctr" latinLnBrk="0">
              <a:defRPr lang="ru-RU" sz="4000"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 latinLnBrk="0">
              <a:buNone/>
              <a:defRPr lang="ru-RU" sz="2400" b="1">
                <a:solidFill>
                  <a:schemeClr val="accent2"/>
                </a:solidFill>
              </a:defRPr>
            </a:lvl1pPr>
            <a:lvl2pPr>
              <a:buNone/>
              <a:defRPr lang="ru-RU" sz="2000" b="1"/>
            </a:lvl2pPr>
            <a:lvl3pPr>
              <a:buNone/>
              <a:defRPr lang="ru-RU" sz="1800" b="1"/>
            </a:lvl3pPr>
            <a:lvl4pPr>
              <a:buNone/>
              <a:defRPr lang="ru-RU" sz="1600" b="1"/>
            </a:lvl4pPr>
            <a:lvl5pPr>
              <a:buNone/>
              <a:defRPr lang="ru-RU"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 latinLnBrk="0">
              <a:buNone/>
              <a:defRPr lang="ru-RU" sz="2400" b="1">
                <a:solidFill>
                  <a:schemeClr val="accent2"/>
                </a:solidFill>
              </a:defRPr>
            </a:lvl1pPr>
            <a:lvl2pPr>
              <a:buNone/>
              <a:defRPr lang="ru-RU" sz="2000" b="1"/>
            </a:lvl2pPr>
            <a:lvl3pPr>
              <a:buNone/>
              <a:defRPr lang="ru-RU" sz="1800" b="1"/>
            </a:lvl3pPr>
            <a:lvl4pPr>
              <a:buNone/>
              <a:defRPr lang="ru-RU" sz="1600" b="1"/>
            </a:lvl4pPr>
            <a:lvl5pPr>
              <a:buNone/>
              <a:defRPr lang="ru-RU"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 latinLnBrk="0">
              <a:defRPr lang="ru-RU" sz="2400">
                <a:solidFill>
                  <a:schemeClr val="tx1"/>
                </a:solidFill>
              </a:defRPr>
            </a:lvl1pPr>
            <a:lvl2pPr>
              <a:defRPr lang="ru-RU" sz="2000">
                <a:solidFill>
                  <a:schemeClr val="tx1"/>
                </a:solidFill>
              </a:defRPr>
            </a:lvl2pPr>
            <a:lvl3pPr>
              <a:defRPr lang="ru-RU" sz="1800">
                <a:solidFill>
                  <a:schemeClr val="tx1"/>
                </a:solidFill>
              </a:defRPr>
            </a:lvl3pPr>
            <a:lvl4pPr>
              <a:defRPr lang="ru-RU" sz="1600">
                <a:solidFill>
                  <a:schemeClr val="tx1"/>
                </a:solidFill>
              </a:defRPr>
            </a:lvl4pPr>
            <a:lvl5pPr>
              <a:defRPr lang="ru-RU" sz="16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 latinLnBrk="0">
              <a:defRPr lang="ru-RU" sz="2400"/>
            </a:lvl1pPr>
            <a:lvl2pPr>
              <a:defRPr lang="ru-RU" sz="2000"/>
            </a:lvl2pPr>
            <a:lvl3pPr>
              <a:defRPr lang="ru-RU" sz="1800"/>
            </a:lvl3pPr>
            <a:lvl4pPr>
              <a:defRPr lang="ru-RU" sz="1600"/>
            </a:lvl4pPr>
            <a:lvl5pPr>
              <a:defRPr lang="ru-RU"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uk-UA" smtClean="0"/>
              <a:t>24.12.2012</a:t>
            </a:r>
            <a:endParaRPr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70CBDEB-9565-4347-A19B-68F9CF51FC1B}" type="slidenum">
              <a:rPr/>
              <a:pPr>
                <a:defRPr/>
              </a:pPr>
              <a:t>‹№›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 algn="ctr" latinLnBrk="0">
              <a:defRPr lang="ru-RU" sz="4000" cap="none" baseline="0"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uk-UA" smtClean="0"/>
              <a:t>24.12.2012</a:t>
            </a:r>
            <a:endParaRPr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12C6-1D3F-427E-A995-7125CB61E7DB}" type="slidenum">
              <a:rPr/>
              <a:pPr>
                <a:defRPr/>
              </a:pPr>
              <a:t>‹№›</a:t>
            </a:fld>
            <a:endParaRPr/>
          </a:p>
        </p:txBody>
      </p:sp>
    </p:spTree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uk-UA" smtClean="0"/>
              <a:t>24.12.2012</a:t>
            </a:r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1817-0621-46C8-989D-910274CFB6B5}" type="slidenum">
              <a:rPr/>
              <a:pPr>
                <a:defRPr/>
              </a:pPr>
              <a:t>‹№›</a:t>
            </a:fld>
            <a:endParaRPr/>
          </a:p>
        </p:txBody>
      </p:sp>
    </p:spTree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одержимо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ctr" latinLnBrk="0">
              <a:buNone/>
              <a:defRPr lang="ru-RU" sz="3600" b="0"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 latinLnBrk="0">
              <a:buNone/>
              <a:defRPr lang="ru-RU" sz="1800"/>
            </a:lvl1pPr>
            <a:lvl2pPr>
              <a:buNone/>
              <a:defRPr lang="ru-RU" sz="1200"/>
            </a:lvl2pPr>
            <a:lvl3pPr>
              <a:buNone/>
              <a:defRPr lang="ru-RU" sz="1000"/>
            </a:lvl3pPr>
            <a:lvl4pPr>
              <a:buNone/>
              <a:defRPr lang="ru-RU" sz="900"/>
            </a:lvl4pPr>
            <a:lvl5pPr>
              <a:buNone/>
              <a:defRPr lang="ru-RU"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 latinLnBrk="0">
              <a:defRPr lang="ru-RU" sz="3200"/>
            </a:lvl1pPr>
            <a:lvl2pPr>
              <a:defRPr lang="ru-RU" sz="2800"/>
            </a:lvl2pPr>
            <a:lvl3pPr>
              <a:defRPr lang="ru-RU" sz="2400"/>
            </a:lvl3pPr>
            <a:lvl4pPr>
              <a:defRPr lang="ru-RU" sz="2000"/>
            </a:lvl4pPr>
            <a:lvl5pPr>
              <a:defRPr lang="ru-RU"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uk-UA" smtClean="0"/>
              <a:t>24.12.2012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A6AAE6-45BE-47C2-AD8F-D0A024E1D0DA}" type="slidenum">
              <a:rPr/>
              <a:pPr>
                <a:defRPr/>
              </a:pPr>
              <a:t>‹№›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6858000" cy="914400"/>
          </a:xfrm>
        </p:spPr>
        <p:txBody>
          <a:bodyPr anchor="b"/>
          <a:lstStyle>
            <a:lvl1pPr algn="ctr" latinLnBrk="0">
              <a:buNone/>
              <a:defRPr lang="ru-RU" sz="2100" b="0">
                <a:solidFill>
                  <a:schemeClr val="tx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6712" y="1905000"/>
            <a:ext cx="8778240" cy="4960144"/>
          </a:xfrm>
        </p:spPr>
        <p:txBody>
          <a:bodyPr>
            <a:normAutofit/>
          </a:bodyPr>
          <a:lstStyle>
            <a:lvl1pPr latinLnBrk="0">
              <a:buNone/>
              <a:defRPr lang="ru-RU" sz="3200">
                <a:solidFill>
                  <a:schemeClr val="tx1"/>
                </a:solidFill>
              </a:defRPr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150144"/>
            <a:ext cx="6858000" cy="685800"/>
          </a:xfrm>
        </p:spPr>
        <p:txBody>
          <a:bodyPr/>
          <a:lstStyle>
            <a:lvl1pPr marL="27432" indent="0" latinLnBrk="0">
              <a:spcBef>
                <a:spcPts val="0"/>
              </a:spcBef>
              <a:buNone/>
              <a:defRPr lang="ru-RU" sz="1400">
                <a:solidFill>
                  <a:schemeClr val="tx1"/>
                </a:solidFill>
              </a:defRPr>
            </a:lvl1pPr>
            <a:lvl2pPr>
              <a:defRPr lang="ru-RU" sz="1200"/>
            </a:lvl2pPr>
            <a:lvl3pPr>
              <a:defRPr lang="ru-RU" sz="1000"/>
            </a:lvl3pPr>
            <a:lvl4pPr>
              <a:defRPr lang="ru-RU" sz="900"/>
            </a:lvl4pPr>
            <a:lvl5pPr>
              <a:defRPr lang="ru-RU"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uk-UA" smtClean="0"/>
              <a:t>24.12.2012</a:t>
            </a:r>
            <a:endParaRPr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304FB25-76D7-4DA2-8231-B6D3F844AD01}" type="slidenum">
              <a:rPr/>
              <a:pPr>
                <a:defRPr/>
              </a:pPr>
              <a:t>‹№›</a:t>
            </a:fld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3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Образцы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ru-RU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uk-UA" smtClean="0"/>
              <a:t>24.12.2012</a:t>
            </a:r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fontAlgn="auto" latinLnBrk="0">
              <a:spcBef>
                <a:spcPts val="0"/>
              </a:spcBef>
              <a:spcAft>
                <a:spcPts val="0"/>
              </a:spcAft>
              <a:defRPr lang="ru-RU" sz="11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 smtClean="0"/>
              <a:t>www.sliderpoint.org</a:t>
            </a:r>
            <a:endParaRPr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fontAlgn="auto" latinLnBrk="0">
              <a:spcBef>
                <a:spcPts val="0"/>
              </a:spcBef>
              <a:spcAft>
                <a:spcPts val="0"/>
              </a:spcAft>
              <a:defRPr lang="ru-RU" sz="120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DDB61DA-D218-4668-A2B4-4DDE77EA2815}" type="slidenum">
              <a:rPr/>
              <a:pPr>
                <a:defRPr/>
              </a:pPr>
              <a:t>‹№›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4" r:id="rId1"/>
    <p:sldLayoutId id="2147483691" r:id="rId2"/>
    <p:sldLayoutId id="2147483695" r:id="rId3"/>
    <p:sldLayoutId id="2147483696" r:id="rId4"/>
    <p:sldLayoutId id="2147483697" r:id="rId5"/>
    <p:sldLayoutId id="2147483692" r:id="rId6"/>
    <p:sldLayoutId id="2147483693" r:id="rId7"/>
    <p:sldLayoutId id="2147483698" r:id="rId8"/>
    <p:sldLayoutId id="2147483699" r:id="rId9"/>
  </p:sldLayoutIdLst>
  <p:transition>
    <p:plus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4000" kern="1200" spc="-15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 charset="0"/>
          <a:cs typeface="Arial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SzPct val="95000"/>
        <a:buFont typeface="Wingdings" pitchFamily="2" charset="2"/>
        <a:buChar char=""/>
        <a:defRPr lang="ru-RU" sz="30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lang="ru-RU" sz="260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lang="ru-RU"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B89A9A"/>
        </a:buClr>
        <a:buFont typeface="Wingdings 3" pitchFamily="18" charset="2"/>
        <a:buChar char=""/>
        <a:defRPr lang="ru-RU" sz="220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B89A9A"/>
        </a:buClr>
        <a:buFont typeface="Wingdings 2" pitchFamily="18" charset="2"/>
        <a:buChar char=""/>
        <a:defRPr lang="ru-RU"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lang="ru-RU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lang="ru-RU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lang="ru-RU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lang="ru-RU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214290"/>
            <a:ext cx="5929354" cy="21236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Астероиды. Кометы.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142852"/>
            <a:ext cx="8643998" cy="274909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u="sng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Астероид</a:t>
            </a: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– небольшое </a:t>
            </a:r>
            <a:r>
              <a:rPr lang="ru-RU" sz="32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планетоподобное</a:t>
            </a: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 небесное тело Солнечной системы, движущееся вокруг Солнца между орбитами Марса и Юпитера.</a:t>
            </a:r>
          </a:p>
        </p:txBody>
      </p:sp>
      <p:pic>
        <p:nvPicPr>
          <p:cNvPr id="7" name="Рисунок 6" descr="243_ida_cro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2928934"/>
            <a:ext cx="4761306" cy="307897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57158" y="3500438"/>
            <a:ext cx="3357586" cy="1938992"/>
          </a:xfrm>
          <a:prstGeom prst="rect">
            <a:avLst/>
          </a:prstGeom>
          <a:noFill/>
          <a:ln>
            <a:solidFill>
              <a:schemeClr val="tx1">
                <a:lumMod val="20000"/>
                <a:lumOff val="80000"/>
              </a:schemeClr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  <a:cs typeface="+mn-cs"/>
              </a:rPr>
              <a:t>Иногда астероидами называют все малые планеты, в таком случае пояс астероидов именуют «главным» поясом астероидов. </a:t>
            </a:r>
            <a:endParaRPr lang="ru-RU" dirty="0">
              <a:latin typeface="+mn-lt"/>
              <a:cs typeface="+mn-cs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214313"/>
            <a:ext cx="8715375" cy="6429375"/>
          </a:xfrm>
        </p:spPr>
        <p:txBody>
          <a:bodyPr>
            <a:normAutofit fontScale="92500"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b="1" dirty="0" smtClean="0"/>
              <a:t>По цвету и другим параметрам астероиды делятся на три класса - углеродистые (C-типа), кремнистые (S-типа) и металлические (M-типа).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b="1" dirty="0" smtClean="0"/>
              <a:t>Астероиды C-типа содержат много углерода, поэтому они имеют сравнительно темную поверхность (около 75% всех астероидов).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b="1" dirty="0" smtClean="0"/>
              <a:t>Астероиды S-типа состоят из смеси железоникелевой руды и силикатов, и, наоборот, очень яркие (около 7% всех астероидов).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b="1" dirty="0" smtClean="0"/>
              <a:t>Остальные же астероиды представляют собой M-тип и состоят в основном из железа и никеля.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285750"/>
            <a:ext cx="3786188" cy="6572250"/>
          </a:xfrm>
        </p:spPr>
        <p:txBody>
          <a:bodyPr>
            <a:normAutofit fontScale="92500" lnSpcReduction="20000"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b="1" dirty="0" smtClean="0"/>
              <a:t>На настоящий момент в Солнечной системе обнаружены сотни тысяч астероидов. 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b="1" dirty="0" smtClean="0"/>
              <a:t>Большинство известных на данный момент астероидов сосредоточено в пределах пояса астероидов, расположенного между орбитами Марса и Юпитера.</a:t>
            </a:r>
            <a:endParaRPr b="1" dirty="0"/>
          </a:p>
        </p:txBody>
      </p:sp>
      <p:pic>
        <p:nvPicPr>
          <p:cNvPr id="5" name="Рисунок 4" descr="600px-InnerSolarSystem_r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4" y="1000108"/>
            <a:ext cx="4786346" cy="47863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8786812" cy="3429000"/>
          </a:xfrm>
        </p:spPr>
        <p:txBody>
          <a:bodyPr>
            <a:normAutofit fontScale="92500" lnSpcReduction="20000"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b="1" dirty="0" smtClean="0"/>
              <a:t>Первый из открытых и самый крупный астероид - Церера, единственный астероид сферической формы, его экваториальный диаметр равен 975 км. 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b="1" dirty="0" smtClean="0"/>
              <a:t>Крупнейшие астероиды - Веста, Паллада, </a:t>
            </a:r>
            <a:r>
              <a:rPr b="1" dirty="0" err="1" smtClean="0"/>
              <a:t>Гигея</a:t>
            </a:r>
            <a:r>
              <a:rPr b="1" dirty="0" smtClean="0"/>
              <a:t>, Сильвия, Давида, </a:t>
            </a:r>
            <a:r>
              <a:rPr b="1" dirty="0" err="1" smtClean="0"/>
              <a:t>Камилла</a:t>
            </a:r>
            <a:r>
              <a:rPr b="1" dirty="0" smtClean="0"/>
              <a:t>, </a:t>
            </a:r>
            <a:r>
              <a:rPr b="1" dirty="0" err="1" smtClean="0"/>
              <a:t>Интерамния</a:t>
            </a:r>
            <a:r>
              <a:rPr b="1" dirty="0" smtClean="0"/>
              <a:t>, Европа и другие. 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b="1" dirty="0" smtClean="0"/>
              <a:t>Известно несколько десятков астероидов, по размерам превосходящим 100 км. </a:t>
            </a:r>
            <a:endParaRPr b="1" dirty="0"/>
          </a:p>
        </p:txBody>
      </p:sp>
      <p:pic>
        <p:nvPicPr>
          <p:cNvPr id="4" name="Рисунок 3" descr="церер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3857628"/>
            <a:ext cx="2428892" cy="24288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714375" y="6286500"/>
            <a:ext cx="1643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Церера </a:t>
            </a:r>
          </a:p>
        </p:txBody>
      </p:sp>
      <p:pic>
        <p:nvPicPr>
          <p:cNvPr id="6" name="Рисунок 5" descr="паллад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86116" y="3857628"/>
            <a:ext cx="2605994" cy="24757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2294" name="TextBox 6"/>
          <p:cNvSpPr txBox="1">
            <a:spLocks noChangeArrowheads="1"/>
          </p:cNvSpPr>
          <p:nvPr/>
        </p:nvSpPr>
        <p:spPr bwMode="auto">
          <a:xfrm>
            <a:off x="4000500" y="6357938"/>
            <a:ext cx="12382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/>
              <a:t>Паллада </a:t>
            </a:r>
          </a:p>
        </p:txBody>
      </p:sp>
      <p:pic>
        <p:nvPicPr>
          <p:cNvPr id="9" name="Рисунок 8" descr="вест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86512" y="3857628"/>
            <a:ext cx="2571768" cy="25003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2296" name="TextBox 9"/>
          <p:cNvSpPr txBox="1">
            <a:spLocks noChangeArrowheads="1"/>
          </p:cNvSpPr>
          <p:nvPr/>
        </p:nvSpPr>
        <p:spPr bwMode="auto">
          <a:xfrm>
            <a:off x="7072313" y="6357938"/>
            <a:ext cx="1071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Веста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42852"/>
            <a:ext cx="8572560" cy="261610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u="sng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Комета</a:t>
            </a: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 (от др. греческого – «волосатый, косматый») – небольшое небесное тело, имеющее туманный вид, обращающееся вокруг Солнца обычно по вытянутым орбитам.</a:t>
            </a:r>
          </a:p>
        </p:txBody>
      </p:sp>
      <p:pic>
        <p:nvPicPr>
          <p:cNvPr id="5" name="Рисунок 4" descr="Comet_Hale_Bop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7745" y="2643183"/>
            <a:ext cx="5458569" cy="37846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214313"/>
            <a:ext cx="8715375" cy="2714625"/>
          </a:xfrm>
        </p:spPr>
        <p:txBody>
          <a:bodyPr>
            <a:normAutofit fontScale="70000" lnSpcReduction="20000"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b="1" dirty="0" smtClean="0"/>
              <a:t>Как правило, кометы состоят из ядра и окружающей его светлой туманной оболочки (комы). 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b="1" dirty="0" smtClean="0"/>
              <a:t>У ярких комет с приближением к Солнцу образуется «хвост» - слабая светящаяся полоса, которая чаще всего направлена в противоположную от нашего светила сторону.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b="1" dirty="0" smtClean="0"/>
              <a:t>Ядро представляет собой </a:t>
            </a:r>
            <a:r>
              <a:rPr b="1" dirty="0" err="1" smtClean="0"/>
              <a:t>ледянистое</a:t>
            </a:r>
            <a:r>
              <a:rPr b="1" dirty="0" smtClean="0"/>
              <a:t> тело - конгломерат замерзших газов и частиц пыли. Хвост кометы состоит из улетучивающихся из ядра под действием солнечных лучей газов и частиц пыли.</a:t>
            </a:r>
          </a:p>
        </p:txBody>
      </p:sp>
      <p:pic>
        <p:nvPicPr>
          <p:cNvPr id="14339" name="Рисунок 4" descr="Рисунок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2792413"/>
            <a:ext cx="7143750" cy="406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8715375" cy="2714625"/>
          </a:xfrm>
        </p:spPr>
        <p:txBody>
          <a:bodyPr>
            <a:normAutofit fontScale="92500" lnSpcReduction="20000"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b="1" dirty="0" smtClean="0"/>
              <a:t>Хвосты небесных странниц комет различаются длиной и формой. У некоторых комет они тянутся через всё небо.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Blip>
                <a:blip r:embed="rId3"/>
              </a:buBlip>
              <a:defRPr/>
            </a:pPr>
            <a:r>
              <a:rPr b="1" dirty="0" smtClean="0"/>
              <a:t>Например, хвост кометы, появившейся в 1944 году, был длиной 20 млн. км. А комета C/1680 V1 имела хвост, протянувшийся на 240 млн. км. </a:t>
            </a:r>
            <a:endParaRPr dirty="0" smtClean="0"/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dirty="0"/>
          </a:p>
        </p:txBody>
      </p:sp>
      <p:pic>
        <p:nvPicPr>
          <p:cNvPr id="6" name="Рисунок 5" descr="622736_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3108" y="2857496"/>
            <a:ext cx="4697048" cy="37576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cs typeface="Arial" charset="0"/>
              </a:rPr>
              <a:t>http://ru.wikipedia.org/</a:t>
            </a:r>
            <a:endParaRPr dirty="0" smtClean="0"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8290" y="285728"/>
            <a:ext cx="7884238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Источники информации: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en-US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Школьная презентация">
  <a:themeElements>
    <a:clrScheme name="Custom 1">
      <a:dk1>
        <a:sysClr val="windowText" lastClr="000000"/>
      </a:dk1>
      <a:lt1>
        <a:srgbClr val="FFC000"/>
      </a:lt1>
      <a:dk2>
        <a:srgbClr val="262626"/>
      </a:dk2>
      <a:lt2>
        <a:srgbClr val="A5A1A1"/>
      </a:lt2>
      <a:accent1>
        <a:srgbClr val="92D050"/>
      </a:accent1>
      <a:accent2>
        <a:srgbClr val="FFE084"/>
      </a:accent2>
      <a:accent3>
        <a:srgbClr val="B89A9A"/>
      </a:accent3>
      <a:accent4>
        <a:srgbClr val="DE6B5C"/>
      </a:accent4>
      <a:accent5>
        <a:srgbClr val="8B7B57"/>
      </a:accent5>
      <a:accent6>
        <a:srgbClr val="D34817"/>
      </a:accent6>
      <a:hlink>
        <a:srgbClr val="0070C0"/>
      </a:hlink>
      <a:folHlink>
        <a:srgbClr val="FFFFF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ysClr val="windowText" lastClr="000000"/>
    </a:dk1>
    <a:lt1>
      <a:srgbClr val="FFC000"/>
    </a:lt1>
    <a:dk2>
      <a:srgbClr val="262626"/>
    </a:dk2>
    <a:lt2>
      <a:srgbClr val="A5A1A1"/>
    </a:lt2>
    <a:accent1>
      <a:srgbClr val="92D050"/>
    </a:accent1>
    <a:accent2>
      <a:srgbClr val="FFE084"/>
    </a:accent2>
    <a:accent3>
      <a:srgbClr val="B89A9A"/>
    </a:accent3>
    <a:accent4>
      <a:srgbClr val="DE6B5C"/>
    </a:accent4>
    <a:accent5>
      <a:srgbClr val="8B7B57"/>
    </a:accent5>
    <a:accent6>
      <a:srgbClr val="D34817"/>
    </a:accent6>
    <a:hlink>
      <a:srgbClr val="0070C0"/>
    </a:hlink>
    <a:folHlink>
      <a:srgbClr val="FFFF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30007916</Template>
  <TotalTime>58</TotalTime>
  <Words>578</Words>
  <Application>Microsoft Office PowerPoint</Application>
  <PresentationFormat>Екран (4:3)</PresentationFormat>
  <Paragraphs>66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Школьная презентация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LEGION</cp:lastModifiedBy>
  <cp:revision>9</cp:revision>
  <dcterms:created xsi:type="dcterms:W3CDTF">2010-10-10T11:13:54Z</dcterms:created>
  <dcterms:modified xsi:type="dcterms:W3CDTF">2015-01-13T12:33:32Z</dcterms:modified>
</cp:coreProperties>
</file>