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59" r:id="rId4"/>
    <p:sldId id="270" r:id="rId5"/>
    <p:sldId id="260" r:id="rId6"/>
    <p:sldId id="261" r:id="rId7"/>
    <p:sldId id="272" r:id="rId8"/>
    <p:sldId id="262" r:id="rId9"/>
    <p:sldId id="263" r:id="rId10"/>
    <p:sldId id="273" r:id="rId11"/>
    <p:sldId id="264" r:id="rId12"/>
    <p:sldId id="279" r:id="rId13"/>
    <p:sldId id="274" r:id="rId14"/>
    <p:sldId id="265" r:id="rId15"/>
    <p:sldId id="266" r:id="rId16"/>
    <p:sldId id="276" r:id="rId17"/>
    <p:sldId id="267" r:id="rId18"/>
    <p:sldId id="277" r:id="rId19"/>
    <p:sldId id="283" r:id="rId20"/>
    <p:sldId id="285" r:id="rId21"/>
    <p:sldId id="268" r:id="rId22"/>
    <p:sldId id="284" r:id="rId23"/>
    <p:sldId id="286" r:id="rId24"/>
    <p:sldId id="287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A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56497" autoAdjust="0"/>
  </p:normalViewPr>
  <p:slideViewPr>
    <p:cSldViewPr>
      <p:cViewPr>
        <p:scale>
          <a:sx n="119" d="100"/>
          <a:sy n="119" d="100"/>
        </p:scale>
        <p:origin x="-288" y="22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4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A1DBD-3BF2-4DCE-A0D5-F199A018A74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2513F8-0C1F-4AE7-A9AA-60FDD8FA2B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45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28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r"/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</a:rPr>
              <a:t>Выполнили студентки группы Т-911 </a:t>
            </a:r>
          </a:p>
          <a:p>
            <a:pPr algn="r"/>
            <a:r>
              <a:rPr lang="ru-RU" sz="1200" dirty="0" err="1" smtClean="0">
                <a:solidFill>
                  <a:schemeClr val="bg1">
                    <a:lumMod val="85000"/>
                  </a:schemeClr>
                </a:solidFill>
              </a:rPr>
              <a:t>Бочанова</a:t>
            </a:r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</a:rPr>
              <a:t> Мария и </a:t>
            </a:r>
          </a:p>
          <a:p>
            <a:pPr algn="r"/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</a:rPr>
              <a:t>Тюрина Дарья</a:t>
            </a:r>
          </a:p>
          <a:p>
            <a:pPr algn="r"/>
            <a:r>
              <a:rPr lang="ru-RU" sz="1200" dirty="0" smtClean="0">
                <a:solidFill>
                  <a:schemeClr val="bg1">
                    <a:lumMod val="85000"/>
                  </a:schemeClr>
                </a:solidFill>
              </a:rPr>
              <a:t>Преподаватель: Бровко З.И.</a:t>
            </a:r>
          </a:p>
          <a:p>
            <a:pPr algn="r"/>
            <a:endParaRPr lang="ru-RU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В следующую блокадную зиму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1942 — 1943 положение осажденного Ленинграда значительно улучшилось: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ходил общественный транспорт,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работали предприятия,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открылись школы, кинотеатры, действовали водопровод и канализация, 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работали городские бани и т.д.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4173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Обороной города руководил вначале </a:t>
            </a:r>
            <a:r>
              <a:rPr lang="ru-RU" sz="1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К.Е.Ворошилов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после его отстранения —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Жуков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Хозяйственной стороной занимался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Косыгин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который фактически заменил первого секретаря Ленинградского обкома ВКП(б) </a:t>
            </a:r>
            <a:r>
              <a:rPr lang="ru-RU" sz="1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А.А.Жданова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Именно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Косыгин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организовывал движение на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"Дороге жизни" </a:t>
            </a:r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улаживал разногласия гражданских и военных властей.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960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Снятие блокады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8543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Воспоминания</a:t>
            </a:r>
          </a:p>
          <a:p>
            <a:pPr>
              <a:buNone/>
            </a:pPr>
            <a:r>
              <a:rPr lang="ru-RU" b="1" dirty="0" smtClean="0"/>
              <a:t>«В этот день люди кричали от радости…»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Виктория </a:t>
            </a:r>
            <a:r>
              <a:rPr lang="ru-RU" dirty="0" err="1" smtClean="0"/>
              <a:t>Работнова</a:t>
            </a:r>
            <a:r>
              <a:rPr lang="ru-RU" dirty="0" smtClean="0"/>
              <a:t>, «Мой район»</a:t>
            </a:r>
          </a:p>
          <a:p>
            <a:pPr>
              <a:buNone/>
            </a:pPr>
            <a:r>
              <a:rPr lang="ru-RU" dirty="0" smtClean="0"/>
              <a:t>«После прорыва блокады нас послали на лесозаготовки – надо было обеспечить город топливом. Ну, а 27 января 1944 года мы встретили в Ленинграде. Не передать словами, что мы тогда чувствовали. Люди на улицах кричали от радости, обнимались, целовались, обменивались адресами». 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146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«Город - Герой»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Приказом Верховного Главнокомандующего от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мая 1945 года </a:t>
            </a:r>
            <a:r>
              <a:rPr lang="ru-RU" dirty="0" smtClean="0">
                <a:solidFill>
                  <a:srgbClr val="002060"/>
                </a:solidFill>
              </a:rPr>
              <a:t>Ленинград вместе с Москвой, Сталинградом, Севастополем и Одессой был назван городом-героем за героизм и мужество, проявленные жителями города во время блокады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8 мая 1965 </a:t>
            </a:r>
            <a:r>
              <a:rPr lang="ru-RU" dirty="0" smtClean="0">
                <a:solidFill>
                  <a:srgbClr val="002060"/>
                </a:solidFill>
              </a:rPr>
              <a:t>года Указом Президиума Верховного Совета СССР Город-герой Ленинград был награждён орденом Ленина и медалью «Золотая Звезда».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6784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778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работы: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Окружение Ленинграда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во время Блокады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Снятие блокады с города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Воспоминая</a:t>
            </a:r>
          </a:p>
          <a:p>
            <a:pPr>
              <a:buFont typeface="Wingdings" pitchFamily="2" charset="2"/>
              <a:buChar char="§"/>
            </a:pP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Таня Савичева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813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     С началом Великой Отечественной войны </a:t>
            </a: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июня 1941 </a:t>
            </a:r>
            <a:r>
              <a:rPr lang="ru-RU" sz="1200" dirty="0" smtClean="0">
                <a:solidFill>
                  <a:schemeClr val="tx1"/>
                </a:solidFill>
              </a:rPr>
              <a:t>удар в направлении Ленинграда был поручен группе немецких армий "Север", которые должны были уничтожить части Красной армии в Прибалтике, захватить военно-морские базы на Балтийском море и к </a:t>
            </a:r>
            <a:r>
              <a:rPr lang="ru-RU" sz="1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июля </a:t>
            </a:r>
            <a:r>
              <a:rPr lang="ru-RU" sz="1200" dirty="0" smtClean="0">
                <a:solidFill>
                  <a:schemeClr val="tx1"/>
                </a:solidFill>
              </a:rPr>
              <a:t>овладеть Ленинградом.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792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июля </a:t>
            </a:r>
            <a:r>
              <a:rPr lang="ru-RU" sz="1200" dirty="0" smtClean="0"/>
              <a:t>был захвачен Псков;</a:t>
            </a:r>
          </a:p>
          <a:p>
            <a:pPr>
              <a:buFont typeface="Wingdings" pitchFamily="2" charset="2"/>
              <a:buChar char="ü"/>
            </a:pPr>
            <a:r>
              <a:rPr lang="ru-RU" sz="1200" dirty="0" smtClean="0"/>
              <a:t>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июля </a:t>
            </a:r>
            <a:r>
              <a:rPr lang="ru-RU" sz="1200" dirty="0" smtClean="0"/>
              <a:t>немецкие части прорвали фронт и силами 4-я танковой группы армии «Север» вышли к реке Плюса и далее устремились к Луге;</a:t>
            </a:r>
          </a:p>
          <a:p>
            <a:pPr>
              <a:buFont typeface="Wingdings" pitchFamily="2" charset="2"/>
              <a:buChar char="ü"/>
            </a:pPr>
            <a:r>
              <a:rPr lang="ru-RU" sz="1200" dirty="0" smtClean="0"/>
              <a:t>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августа </a:t>
            </a:r>
            <a:r>
              <a:rPr lang="ru-RU" sz="1200" dirty="0" smtClean="0"/>
              <a:t>немцы заняли станцию Чудово, тем самым перерезав Октябрьскую железную дорогу;</a:t>
            </a:r>
          </a:p>
          <a:p>
            <a:pPr>
              <a:buFont typeface="Wingdings" pitchFamily="2" charset="2"/>
              <a:buChar char="ü"/>
            </a:pPr>
            <a:r>
              <a:rPr lang="ru-RU" sz="1200" dirty="0" smtClean="0"/>
              <a:t> через 8 дней овладели Тосно;</a:t>
            </a:r>
          </a:p>
          <a:p>
            <a:pPr>
              <a:buFont typeface="Wingdings" pitchFamily="2" charset="2"/>
              <a:buChar char="ü"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августа </a:t>
            </a:r>
            <a:r>
              <a:rPr lang="ru-RU" sz="1200" dirty="0" smtClean="0"/>
              <a:t>был захвачен крупный железнодорожный узел Мга;</a:t>
            </a:r>
          </a:p>
          <a:p>
            <a:pPr>
              <a:buFont typeface="Wingdings" pitchFamily="2" charset="2"/>
              <a:buChar char="ü"/>
            </a:pPr>
            <a:r>
              <a:rPr lang="ru-RU" sz="1200" dirty="0" smtClean="0"/>
              <a:t> С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</a:t>
            </a:r>
            <a:r>
              <a:rPr lang="ru-RU" sz="1200" dirty="0" smtClean="0"/>
              <a:t>, когда немцы захватили Шлиссельбург, началась 871-дневная блокада Ленинграда.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589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Город во время Блокады</a:t>
            </a:r>
            <a:br>
              <a:rPr lang="ru-RU" dirty="0" smtClean="0"/>
            </a:br>
            <a:endParaRPr lang="ru-RU" dirty="0" smtClean="0"/>
          </a:p>
          <a:p>
            <a:pPr algn="just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 окружение попало 2 млн. 544 тыс. гражданского населения города (включая приблизительно 400 тыс. детей), 343 тыс. войско, защищавшее город. Продовольствие и топливные запасы были ограничены (только на 1-2 месяца). </a:t>
            </a:r>
          </a:p>
          <a:p>
            <a:pPr algn="just"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 </a:t>
            </a:r>
            <a:r>
              <a:rPr lang="ru-RU" dirty="0" smtClean="0">
                <a:solidFill>
                  <a:schemeClr val="tx1"/>
                </a:solidFill>
              </a:rPr>
              <a:t>в результате авиационного налета и возникшего пожара сгорели продовольственные склады им. </a:t>
            </a:r>
            <a:r>
              <a:rPr lang="ru-RU" dirty="0" err="1" smtClean="0">
                <a:solidFill>
                  <a:schemeClr val="tx1"/>
                </a:solidFill>
              </a:rPr>
              <a:t>А.Е.Бадаева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2327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Все то время, когда шла блокада, не замолкало ленинградское радио, где выступали поэты и писатели. </a:t>
            </a:r>
            <a:r>
              <a:rPr lang="ru-RU" sz="1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июля 1942 года</a:t>
            </a:r>
            <a:r>
              <a:rPr lang="ru-RU" sz="1200" dirty="0" smtClean="0"/>
              <a:t> с Урала доставили партитуру 7-й симфонии Дмитрия Шостаковича, которая </a:t>
            </a:r>
            <a:r>
              <a:rPr lang="ru-RU" sz="1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августа 1942 </a:t>
            </a:r>
            <a:r>
              <a:rPr lang="ru-RU" sz="1200" dirty="0" smtClean="0"/>
              <a:t>была исполнена оркестром Радиокомитета в осажденном немцами Ленинграде.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7748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8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связи с прекращением связи с Большой землей особое значение приобрела дорога через Ладожское озеро, ставшая легендарной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"Дорогой Жизни"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Наступил ноябрь Ладога стала понемногу затягиваться льдом. К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толщина льда достигла 100 мм, что было недостаточно для открытия движения.</a:t>
            </a:r>
          </a:p>
          <a:p>
            <a:pPr algn="ctr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Все ждали морозов…</a:t>
            </a:r>
          </a:p>
          <a:p>
            <a:pPr algn="ctr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Работники дорожной службы ежедневно измеряли толщину льда на всём озере, но были не в силах ускорить его нарастание. </a:t>
            </a:r>
          </a:p>
          <a:p>
            <a:pPr algn="ctr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толщина льда достигла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180 мм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 лёд вышли конные обозы… </a:t>
            </a:r>
          </a:p>
          <a:p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268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марта 1942 </a:t>
            </a:r>
            <a:r>
              <a:rPr lang="ru-RU" dirty="0" smtClean="0"/>
              <a:t>было принято решение об очистке города от завалов снега, льда, грязи, трупов, и уже к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апреля </a:t>
            </a:r>
            <a:r>
              <a:rPr lang="ru-RU" dirty="0" smtClean="0"/>
              <a:t>город был приведен в порядок силами изможденных ленинградцев и солдат местного гарнизона.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2513F8-0C1F-4AE7-A9AA-60FDD8FA2B4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044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8EB4D-EBE1-4EA0-80DA-84BC51D9E7C3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4B931-67E9-4905-A6C4-C76166F81A44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5CDAD-AE67-4528-815C-3DD64488B8E4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FA267-460B-4A6F-9D2D-E6BB55E103FB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7033F-B92B-4D81-B62A-5D28A39AC1AE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5922E-0609-465C-9FA9-38A885D6DF0D}" type="datetime1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C8C15-6929-4A94-BD9C-1E8F78682A46}" type="datetime1">
              <a:rPr lang="ru-RU" smtClean="0"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D3C91-8099-46AA-B828-06160A6DAA24}" type="datetime1">
              <a:rPr lang="ru-RU" smtClean="0"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4C863-277B-4E3D-8484-CADBCDBA8DAE}" type="datetime1">
              <a:rPr lang="ru-RU" smtClean="0"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A27F0-0015-424D-9F13-81A97BFD91EE}" type="datetime1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4EB2E-A967-42BD-92F1-BC60E2E1138E}" type="datetime1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0BC01-7002-4326-8412-09B62A1431F0}" type="datetime1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50A09-3868-4C24-849E-C97CBBA3C42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62;&#1077;&#1079;&#1072;&#1088;&#1100;\&#1056;&#1072;&#1073;&#1086;&#1095;&#1080;&#1081;%20&#1089;&#1090;&#1086;&#1083;\&#1041;&#1083;&#1086;&#1082;&#1072;&#1076;&#1072;%20&#1051;&#1077;&#1085;&#1080;&#1085;&#1075;&#1088;&#1072;&#1076;&#1072;\&#1044;.&#1064;&#1086;&#1089;&#1090;&#1072;&#1082;&#1086;&#1074;&#1080;&#1095;____&#1048;&#1079;_7&#1081;_&#1057;&#1080;&#1084;&#1092;&#1086;&#1085;&#1080;&#1080;__&#1051;&#1077;&#1085;&#1080;&#1085;&#1075;&#1088;&#1072;&#1076;&#1089;&#1082;&#1086;&#1081;_.mp3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5000636"/>
            <a:ext cx="4429156" cy="1500198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</a:rPr>
              <a:t>Выполнили студентки группы Т-911 </a:t>
            </a:r>
          </a:p>
          <a:p>
            <a:pPr algn="r"/>
            <a:r>
              <a:rPr lang="ru-RU" sz="2000" dirty="0" err="1" smtClean="0">
                <a:solidFill>
                  <a:schemeClr val="bg1">
                    <a:lumMod val="85000"/>
                  </a:schemeClr>
                </a:solidFill>
              </a:rPr>
              <a:t>Бочанова</a:t>
            </a:r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</a:rPr>
              <a:t> Мария и </a:t>
            </a:r>
          </a:p>
          <a:p>
            <a:pPr algn="r"/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</a:rPr>
              <a:t>Тюрина Дарья</a:t>
            </a:r>
          </a:p>
          <a:p>
            <a:pPr algn="r"/>
            <a:r>
              <a:rPr lang="ru-RU" sz="2000" dirty="0" smtClean="0">
                <a:solidFill>
                  <a:schemeClr val="bg1">
                    <a:lumMod val="85000"/>
                  </a:schemeClr>
                </a:solidFill>
              </a:rPr>
              <a:t>Преподаватель: Бровко З.И.</a:t>
            </a:r>
          </a:p>
          <a:p>
            <a:pPr algn="r"/>
            <a:endParaRPr lang="ru-RU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4744" y="6534835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85000"/>
                  </a:schemeClr>
                </a:solidFill>
              </a:rPr>
              <a:t>Омск 2010</a:t>
            </a:r>
          </a:p>
          <a:p>
            <a:endParaRPr lang="ru-RU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2214554"/>
            <a:ext cx="8572592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Блокада Ленинграда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1941 - 27 января 1944 </a:t>
            </a:r>
            <a:endParaRPr lang="ru-RU" sz="44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7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42852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</a:rPr>
              <a:t>Федеральное агентство по образованию</a:t>
            </a:r>
            <a:br>
              <a:rPr lang="ru-RU" b="1" dirty="0" smtClean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</a:rPr>
              <a:t>государственное образовательное учреждение</a:t>
            </a:r>
            <a:br>
              <a:rPr lang="ru-RU" b="1" dirty="0" smtClean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</a:rPr>
              <a:t>Омский Государственный Педагогический Университет</a:t>
            </a:r>
            <a:br>
              <a:rPr lang="ru-RU" b="1" dirty="0" smtClean="0">
                <a:solidFill>
                  <a:schemeClr val="bg2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chemeClr val="bg2"/>
                </a:solidFill>
                <a:latin typeface="Times New Roman" pitchFamily="18" charset="0"/>
              </a:rPr>
              <a:t>Университетский Колледж</a:t>
            </a:r>
            <a:endParaRPr lang="ru-RU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343" y="0"/>
            <a:ext cx="897060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Д.Шостакович____Из_7й_Симфонии__Ленинградской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6072182"/>
            <a:ext cx="785818" cy="785818"/>
          </a:xfrm>
          <a:prstGeom prst="rect">
            <a:avLst/>
          </a:prstGeo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1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1"/>
            <a:ext cx="8715436" cy="2286016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связи с прекращением связи с Большой землей особое значение приобрела дорога через Ладожское озеро, ставшая легендарной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"Дорогой Жизни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''Дорога жизни''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54"/>
            <a:ext cx="9144000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solidFill>
            <a:schemeClr val="bg1">
              <a:lumMod val="8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Наступил ноябрь Ладога стала понемногу затягиваться льдом. К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 ноября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толщина льда достигла 100 мм, что было недостаточно для открытия движения.</a:t>
            </a:r>
          </a:p>
          <a:p>
            <a:pPr algn="ctr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Все ждали морозов…</a:t>
            </a:r>
          </a:p>
          <a:p>
            <a:pPr algn="ctr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Работники дорожной службы ежедневно измеряли толщину льда на всём озере, но были не в силах ускорить его нарастание. </a:t>
            </a:r>
          </a:p>
          <a:p>
            <a:pPr algn="ctr">
              <a:buNone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 ноября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толщина льда достигла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180 мм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 лёд вышли конные обозы… 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image"/>
          <p:cNvPicPr>
            <a:picLocks noChangeAspect="1" noChangeArrowheads="1"/>
          </p:cNvPicPr>
          <p:nvPr/>
        </p:nvPicPr>
        <p:blipFill>
          <a:blip r:embed="rId2">
            <a:lum bright="-12000" contrast="-18000"/>
          </a:blip>
          <a:srcRect/>
          <a:stretch>
            <a:fillRect/>
          </a:stretch>
        </p:blipFill>
        <p:spPr bwMode="auto">
          <a:xfrm>
            <a:off x="285720" y="214290"/>
            <a:ext cx="8572528" cy="642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3571900" cy="6429420"/>
          </a:xfr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марта 1942 </a:t>
            </a:r>
            <a:r>
              <a:rPr lang="ru-RU" dirty="0"/>
              <a:t>было принято решение об </a:t>
            </a:r>
            <a:r>
              <a:rPr lang="ru-RU" dirty="0" smtClean="0"/>
              <a:t>очистке </a:t>
            </a:r>
            <a:r>
              <a:rPr lang="ru-RU" dirty="0"/>
              <a:t>города от завалов снега, льда, </a:t>
            </a:r>
            <a:r>
              <a:rPr lang="ru-RU" dirty="0" smtClean="0"/>
              <a:t>грязи, трупов</a:t>
            </a:r>
            <a:r>
              <a:rPr lang="ru-RU" dirty="0"/>
              <a:t>, и уже к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апреля </a:t>
            </a:r>
            <a:r>
              <a:rPr lang="ru-RU" dirty="0"/>
              <a:t>город был приведен в порядок силами изможденных ленинградцев и солдат местного гарнизона.</a:t>
            </a:r>
          </a:p>
        </p:txBody>
      </p:sp>
      <p:pic>
        <p:nvPicPr>
          <p:cNvPr id="4" name="Picture 3" descr="vo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3600473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Picture 2" descr="kladbish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86635" y="3071810"/>
            <a:ext cx="2457365" cy="350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Picture 5" descr="imag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4269514"/>
            <a:ext cx="4087344" cy="258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lum bright="-30000" contrast="-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В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следующую блокадную зиму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1942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1943 положение осажденного Ленинграда значительно улучшилось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ходил общественный транспорт,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работали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предприятия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открылись школы, кинотеатры, действовали водопровод и канализация,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работали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городские бани и т.д.</a:t>
            </a:r>
          </a:p>
          <a:p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lokada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lum bright="-20000" contrast="-40000"/>
          </a:blip>
          <a:srcRect/>
          <a:stretch>
            <a:fillRect/>
          </a:stretch>
        </p:blipFill>
        <p:spPr bwMode="auto">
          <a:xfrm>
            <a:off x="0" y="0"/>
            <a:ext cx="9358346" cy="689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Обороной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города руководил вначале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К.Е.Ворошилов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после его отстранения —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Жуков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Хозяйственной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стороной занимался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Косыгин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который фактически заменил первого секретаря Ленинградского обкома ВКП(б) </a:t>
            </a: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А.А.Жданова.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Именно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Косыгин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организовывал движение на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"Дороге жизни" </a:t>
            </a: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улаживал разногласия гражданских и военных властей.</a:t>
            </a:r>
          </a:p>
          <a:p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924175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357158" y="4429132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К.Е.Ворошилов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214554"/>
            <a:ext cx="300039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1" name="TextBox 10"/>
          <p:cNvSpPr txBox="1"/>
          <p:nvPr/>
        </p:nvSpPr>
        <p:spPr>
          <a:xfrm>
            <a:off x="6143636" y="5929330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Г.К.Жуков</a:t>
            </a:r>
            <a:endParaRPr lang="ru-RU" sz="2400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714356"/>
            <a:ext cx="2867028" cy="390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7" name="TextBox 16"/>
          <p:cNvSpPr txBox="1"/>
          <p:nvPr/>
        </p:nvSpPr>
        <p:spPr>
          <a:xfrm>
            <a:off x="3571868" y="442913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А.Н.Косыгин</a:t>
            </a:r>
            <a:endParaRPr lang="ru-RU" sz="2400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Снятие блокады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643051"/>
          <a:ext cx="8572560" cy="29260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286280"/>
                <a:gridCol w="4286280"/>
              </a:tblGrid>
              <a:tr h="25871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/>
                        </a:rPr>
                        <a:t>Жертвы Блокады Ленинграда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871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/>
                        </a:rPr>
                        <a:t>От голода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i="1" u="sng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640 тыс.человек</a:t>
                      </a:r>
                      <a:endParaRPr lang="ru-RU" sz="2400" b="1" i="1" u="sng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25871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/>
                        </a:rPr>
                        <a:t>От боевых действий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235 тыс.человек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122413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b="1" u="sng" dirty="0" smtClean="0">
                          <a:solidFill>
                            <a:schemeClr val="bg1"/>
                          </a:solidFill>
                          <a:effectLst/>
                        </a:rPr>
                        <a:t>27 января 1944г.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effectLst/>
                        </a:rPr>
                        <a:t> Блокада была окончательно прорвана. В городе к этому времени оставалось 500 тысяч жителей – в 5 раз меньше чем в начале блокады. Блокада Ленинграда стала самой кровопролитной осадой в истории человечества</a:t>
                      </a:r>
                      <a:endParaRPr lang="ru-RU" sz="24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2" y="4518034"/>
            <a:ext cx="3143238" cy="2339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643446"/>
            <a:ext cx="3123175" cy="200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709154"/>
            <a:ext cx="3048008" cy="2148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работы: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04351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Окружение Ленинграда</a:t>
            </a:r>
          </a:p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 во время Блокады</a:t>
            </a:r>
          </a:p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Снятие блокады с города</a:t>
            </a:r>
          </a:p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Воспоминая</a:t>
            </a:r>
          </a:p>
          <a:p>
            <a:pPr>
              <a:buFont typeface="Wingdings" pitchFamily="2" charset="2"/>
              <a:buChar char="§"/>
            </a:pP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Таня Савичева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Воспоминания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504351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«В этот день люди кричали от радости…»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Виктория </a:t>
            </a:r>
            <a:r>
              <a:rPr lang="ru-RU" dirty="0" err="1" smtClean="0"/>
              <a:t>Работнова</a:t>
            </a:r>
            <a:r>
              <a:rPr lang="ru-RU" dirty="0" smtClean="0"/>
              <a:t>, «Мой район»</a:t>
            </a:r>
          </a:p>
          <a:p>
            <a:pPr>
              <a:buNone/>
            </a:pPr>
            <a:r>
              <a:rPr lang="ru-RU" dirty="0" smtClean="0"/>
              <a:t>«После прорыва блокады нас послали на лесозаготовки – надо было обеспечить город топливом. Ну, а 27 января 1944 года мы встретили в Ленинграде. Не передать словами, что мы тогда чувствовали. Люди на улицах кричали от радости, обнимались, целовались, обменивались адресами». </a:t>
            </a:r>
          </a:p>
          <a:p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«Город - Герой»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043510"/>
          </a:xfrm>
          <a:solidFill>
            <a:schemeClr val="accent4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Приказом Верховного Главнокомандующего от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мая 1945 года </a:t>
            </a:r>
            <a:r>
              <a:rPr lang="ru-RU" dirty="0" smtClean="0">
                <a:solidFill>
                  <a:srgbClr val="002060"/>
                </a:solidFill>
              </a:rPr>
              <a:t>Ленинград вместе с Москвой, Сталинградом, Севастополем и Одессой был назван городом-героем за героизм и мужество, проявленные жителями города во время блокады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8 мая 1965 </a:t>
            </a:r>
            <a:r>
              <a:rPr lang="ru-RU" dirty="0" smtClean="0">
                <a:solidFill>
                  <a:srgbClr val="002060"/>
                </a:solidFill>
              </a:rPr>
              <a:t>года Указом Президиума Верховного Совета СССР Город-герой Ленинград был награждён орденом Ленина и медалью «Золотая Звезда».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0" y="1000108"/>
            <a:ext cx="5357818" cy="42862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85720" y="5357826"/>
            <a:ext cx="435771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Памятник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в честь разрыва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блокады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Ленинграда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! 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6811" y="1000108"/>
            <a:ext cx="4167189" cy="45005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5715008" y="5572140"/>
            <a:ext cx="3071802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Памятник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героическим защитникам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блокадного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Ленинграда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048125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214282" y="6000768"/>
            <a:ext cx="400052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 Ярославле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памятник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жертвам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блокадного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Ленинграда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14290"/>
            <a:ext cx="4143404" cy="57388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4857752" y="6000768"/>
            <a:ext cx="407196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Памятник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детям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блокадного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Ленинграда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(Ярославль).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2864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     С началом Великой Отечественной войны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июня 1941 </a:t>
            </a:r>
            <a:r>
              <a:rPr lang="ru-RU" sz="3600" dirty="0" smtClean="0">
                <a:solidFill>
                  <a:schemeClr val="tx1"/>
                </a:solidFill>
              </a:rPr>
              <a:t>удар в направлении Ленинграда был поручен группе немецких армий "Север", которые должны были уничтожить части Красной армии в Прибалтике, захватить военно-морские базы на Балтийском море и к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июля </a:t>
            </a:r>
            <a:r>
              <a:rPr lang="ru-RU" sz="3600" dirty="0" smtClean="0">
                <a:solidFill>
                  <a:schemeClr val="tx1"/>
                </a:solidFill>
              </a:rPr>
              <a:t>овладеть Ленинградом.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214290"/>
            <a:ext cx="8715436" cy="110799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dirty="0" smtClean="0"/>
              <a:t>Окружение Ленинграда</a:t>
            </a:r>
          </a:p>
          <a:p>
            <a:pPr algn="ctr"/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941_le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214290"/>
            <a:ext cx="6786610" cy="633440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282" y="214290"/>
            <a:ext cx="8715436" cy="60939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июля </a:t>
            </a:r>
            <a:r>
              <a:rPr lang="ru-RU" sz="3100" dirty="0" smtClean="0"/>
              <a:t>был захвачен Псков;</a:t>
            </a:r>
          </a:p>
          <a:p>
            <a:pPr>
              <a:buFont typeface="Wingdings" pitchFamily="2" charset="2"/>
              <a:buChar char="ü"/>
            </a:pPr>
            <a:r>
              <a:rPr lang="ru-RU" sz="3100" dirty="0" smtClean="0"/>
              <a:t>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июля </a:t>
            </a:r>
            <a:r>
              <a:rPr lang="ru-RU" sz="3100" dirty="0" smtClean="0"/>
              <a:t>немецкие части прорвали фронт и силами 4-я танковой группы армии «Север» вышли к реке Плюса и далее устремились к Луге;</a:t>
            </a:r>
          </a:p>
          <a:p>
            <a:pPr>
              <a:buFont typeface="Wingdings" pitchFamily="2" charset="2"/>
              <a:buChar char="ü"/>
            </a:pPr>
            <a:r>
              <a:rPr lang="ru-RU" sz="3100" dirty="0" smtClean="0"/>
              <a:t>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августа </a:t>
            </a:r>
            <a:r>
              <a:rPr lang="ru-RU" sz="3100" dirty="0" smtClean="0"/>
              <a:t>немцы заняли станцию Чудово, тем самым перерезав Октябрьскую железную дорогу;</a:t>
            </a:r>
          </a:p>
          <a:p>
            <a:pPr>
              <a:buFont typeface="Wingdings" pitchFamily="2" charset="2"/>
              <a:buChar char="ü"/>
            </a:pPr>
            <a:r>
              <a:rPr lang="ru-RU" sz="3100" dirty="0" smtClean="0"/>
              <a:t> через 8 дней овладели Тосно;</a:t>
            </a:r>
          </a:p>
          <a:p>
            <a:pPr>
              <a:buFont typeface="Wingdings" pitchFamily="2" charset="2"/>
              <a:buChar char="ü"/>
            </a:pP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августа </a:t>
            </a:r>
            <a:r>
              <a:rPr lang="ru-RU" sz="3100" dirty="0" smtClean="0"/>
              <a:t>был захвачен крупный железнодорожный узел Мга;</a:t>
            </a:r>
          </a:p>
          <a:p>
            <a:pPr>
              <a:buFont typeface="Wingdings" pitchFamily="2" charset="2"/>
              <a:buChar char="ü"/>
            </a:pPr>
            <a:r>
              <a:rPr lang="ru-RU" sz="3100" dirty="0" smtClean="0"/>
              <a:t> С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сентября 1941</a:t>
            </a:r>
            <a:r>
              <a:rPr lang="ru-RU" sz="3100" dirty="0" smtClean="0"/>
              <a:t>, когда немцы захватили Шлиссельбург, началась 871-дневная блокада Ленинграда.</a:t>
            </a:r>
          </a:p>
          <a:p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571504"/>
          </a:xfr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Город во время Блокады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4929222" cy="5786478"/>
          </a:xfr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just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окружение попало 2 млн. 544 тыс. гражданского населения города (включая </a:t>
            </a:r>
            <a:r>
              <a:rPr lang="ru-RU" dirty="0" smtClean="0">
                <a:solidFill>
                  <a:schemeClr val="tx1"/>
                </a:solidFill>
              </a:rPr>
              <a:t>приблизительно 400 </a:t>
            </a:r>
            <a:r>
              <a:rPr lang="ru-RU" dirty="0">
                <a:solidFill>
                  <a:schemeClr val="tx1"/>
                </a:solidFill>
              </a:rPr>
              <a:t>тыс. детей), 343 тыс. </a:t>
            </a:r>
            <a:r>
              <a:rPr lang="ru-RU" dirty="0" smtClean="0">
                <a:solidFill>
                  <a:schemeClr val="tx1"/>
                </a:solidFill>
              </a:rPr>
              <a:t>войско, защищавшее город. Продовольствие </a:t>
            </a:r>
            <a:r>
              <a:rPr lang="ru-RU" dirty="0">
                <a:solidFill>
                  <a:schemeClr val="tx1"/>
                </a:solidFill>
              </a:rPr>
              <a:t>и топливные запасы были ограничены (только на 1-2 месяца).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Ø"/>
            </a:pPr>
            <a:endParaRPr lang="ru-RU" dirty="0" smtClean="0">
              <a:solidFill>
                <a:schemeClr val="tx1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ru-RU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сентября 1941 </a:t>
            </a:r>
            <a:r>
              <a:rPr lang="ru-RU" dirty="0">
                <a:solidFill>
                  <a:schemeClr val="tx1"/>
                </a:solidFill>
              </a:rPr>
              <a:t>в результате </a:t>
            </a:r>
            <a:r>
              <a:rPr lang="ru-RU" dirty="0" smtClean="0">
                <a:solidFill>
                  <a:schemeClr val="tx1"/>
                </a:solidFill>
              </a:rPr>
              <a:t>авиационного </a:t>
            </a:r>
            <a:r>
              <a:rPr lang="ru-RU" dirty="0">
                <a:solidFill>
                  <a:schemeClr val="tx1"/>
                </a:solidFill>
              </a:rPr>
              <a:t>налета и возникшего пожара сгорели продовольственные склады им. </a:t>
            </a:r>
            <a:r>
              <a:rPr lang="ru-RU" dirty="0" err="1">
                <a:solidFill>
                  <a:schemeClr val="tx1"/>
                </a:solidFill>
              </a:rPr>
              <a:t>А.Е.Бадаева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071546"/>
            <a:ext cx="3548078" cy="505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1941_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0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  <a:softEdge rad="1270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500042"/>
            <a:ext cx="8715436" cy="175432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С </a:t>
            </a:r>
            <a:r>
              <a:rPr lang="ru-RU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октября </a:t>
            </a:r>
            <a:r>
              <a:rPr lang="ru-RU" sz="3600" dirty="0" smtClean="0"/>
              <a:t>рабочие и инженерно-технические работники стали получать по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400 г хлеба в сутки</a:t>
            </a:r>
            <a:r>
              <a:rPr lang="ru-RU" sz="3600" dirty="0" smtClean="0"/>
              <a:t>, все остальные по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 г</a:t>
            </a:r>
            <a:r>
              <a:rPr lang="ru-RU" sz="3600" dirty="0" smtClean="0"/>
              <a:t>. </a:t>
            </a:r>
            <a:endParaRPr lang="ru-RU" sz="36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3071810"/>
          <a:ext cx="7858180" cy="278608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929090"/>
                <a:gridCol w="3929090"/>
              </a:tblGrid>
              <a:tr h="773911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Норма хлеба для населения</a:t>
                      </a:r>
                      <a:endParaRPr lang="ru-RU" sz="2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0608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Взрослый</a:t>
                      </a:r>
                      <a:endParaRPr lang="ru-RU" sz="28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 грамм</a:t>
                      </a:r>
                      <a:endParaRPr lang="ru-RU" sz="2400" b="1" dirty="0">
                        <a:solidFill>
                          <a:srgbClr val="7030A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00608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Ребенок</a:t>
                      </a:r>
                      <a:endParaRPr lang="ru-RU" sz="2800" b="1" dirty="0">
                        <a:solidFill>
                          <a:srgbClr val="00B05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50грамм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4786346" cy="649408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Все </a:t>
            </a:r>
            <a:r>
              <a:rPr lang="ru-RU" sz="3200" dirty="0"/>
              <a:t>то время, когда шла блокада, не замолкало ленинградское радио, где выступали поэты и писатели. 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июля 1942 года</a:t>
            </a:r>
            <a:r>
              <a:rPr lang="ru-RU" sz="3200" dirty="0"/>
              <a:t> с Урала доставили партитуру 7-й симфонии Дмитрия Шостаковича, которая </a:t>
            </a:r>
            <a:r>
              <a:rPr lang="ru-RU" sz="32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 августа 1942 </a:t>
            </a:r>
            <a:r>
              <a:rPr lang="ru-RU" sz="3200" dirty="0"/>
              <a:t>была исполнена оркестром Радиокомитета в осажденном немцами </a:t>
            </a:r>
            <a:r>
              <a:rPr lang="ru-RU" sz="3200" dirty="0" smtClean="0"/>
              <a:t>Ленинграде.</a:t>
            </a:r>
            <a:endParaRPr lang="ru-RU" sz="3200" dirty="0"/>
          </a:p>
        </p:txBody>
      </p:sp>
      <p:pic>
        <p:nvPicPr>
          <p:cNvPr id="5" name="Picture 2" descr="shostakovic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596" y="214290"/>
            <a:ext cx="4143404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1305</Words>
  <Application>Microsoft Office PowerPoint</Application>
  <PresentationFormat>Екран (4:3)</PresentationFormat>
  <Paragraphs>173</Paragraphs>
  <Slides>25</Slides>
  <Notes>15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25</vt:i4>
      </vt:variant>
    </vt:vector>
  </HeadingPairs>
  <TitlesOfParts>
    <vt:vector size="26" baseType="lpstr">
      <vt:lpstr>Тема Office</vt:lpstr>
      <vt:lpstr>Презентація PowerPoint</vt:lpstr>
      <vt:lpstr>План работы:</vt:lpstr>
      <vt:lpstr>Презентація PowerPoint</vt:lpstr>
      <vt:lpstr>Презентація PowerPoint</vt:lpstr>
      <vt:lpstr>Презентація PowerPoint</vt:lpstr>
      <vt:lpstr> Город во время Блокады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Снятие блокады</vt:lpstr>
      <vt:lpstr>Воспоминания</vt:lpstr>
      <vt:lpstr>Презентація PowerPoint</vt:lpstr>
      <vt:lpstr>«Город - Герой»</vt:lpstr>
      <vt:lpstr>Памятники</vt:lpstr>
      <vt:lpstr>Презентація PowerPoint</vt:lpstr>
      <vt:lpstr>Презентація PowerPoint</vt:lpstr>
    </vt:vector>
  </TitlesOfParts>
  <Company>ммэри)))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ммэри)))</dc:creator>
  <cp:lastModifiedBy>LEGION</cp:lastModifiedBy>
  <cp:revision>31</cp:revision>
  <dcterms:created xsi:type="dcterms:W3CDTF">2010-05-17T15:01:37Z</dcterms:created>
  <dcterms:modified xsi:type="dcterms:W3CDTF">2015-01-14T09:45:54Z</dcterms:modified>
</cp:coreProperties>
</file>