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</p:sldMasterIdLst>
  <p:notesMasterIdLst>
    <p:notesMasterId r:id="rId19"/>
  </p:notesMasterIdLst>
  <p:handoutMasterIdLst>
    <p:handoutMasterId r:id="rId20"/>
  </p:handoutMasterIdLst>
  <p:sldIdLst>
    <p:sldId id="262" r:id="rId3"/>
    <p:sldId id="265" r:id="rId4"/>
    <p:sldId id="267" r:id="rId5"/>
    <p:sldId id="272" r:id="rId6"/>
    <p:sldId id="273" r:id="rId7"/>
    <p:sldId id="274" r:id="rId8"/>
    <p:sldId id="275" r:id="rId9"/>
    <p:sldId id="276" r:id="rId10"/>
    <p:sldId id="277" r:id="rId11"/>
    <p:sldId id="278" r:id="rId12"/>
    <p:sldId id="282" r:id="rId13"/>
    <p:sldId id="293" r:id="rId14"/>
    <p:sldId id="286" r:id="rId15"/>
    <p:sldId id="283" r:id="rId16"/>
    <p:sldId id="284" r:id="rId17"/>
    <p:sldId id="28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20000"/>
      </a:spcBef>
      <a:spcAft>
        <a:spcPct val="0"/>
      </a:spcAft>
      <a:buClr>
        <a:srgbClr val="F9F9F9"/>
      </a:buClr>
      <a:buSzPct val="65000"/>
      <a:buChar char="•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9F9F9"/>
      </a:buClr>
      <a:buSzPct val="65000"/>
      <a:buChar char="•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9F9F9"/>
      </a:buClr>
      <a:buSzPct val="65000"/>
      <a:buChar char="•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9F9F9"/>
      </a:buClr>
      <a:buSzPct val="65000"/>
      <a:buChar char="•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9F9F9"/>
      </a:buClr>
      <a:buSzPct val="65000"/>
      <a:buChar char="•"/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6600"/>
    <a:srgbClr val="333333"/>
    <a:srgbClr val="800000"/>
    <a:srgbClr val="336600"/>
    <a:srgbClr val="663300"/>
    <a:srgbClr val="F4F4C4"/>
    <a:srgbClr val="00999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6271" autoAdjust="0"/>
  </p:normalViewPr>
  <p:slideViewPr>
    <p:cSldViewPr>
      <p:cViewPr>
        <p:scale>
          <a:sx n="66" d="100"/>
          <a:sy n="66" d="100"/>
        </p:scale>
        <p:origin x="-181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BCC91A-B5E4-4A22-B10A-9F008DA0C382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38A7323F-B20F-4801-810E-4DE2E002A5A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Иго на Руси</a:t>
          </a:r>
        </a:p>
      </dgm:t>
    </dgm:pt>
    <dgm:pt modelId="{EBDB6FAD-563F-46C6-A329-681FD6F941CA}" type="parTrans" cxnId="{59F5FF76-4F85-4790-AB67-D0434B19BC4C}">
      <dgm:prSet/>
      <dgm:spPr/>
    </dgm:pt>
    <dgm:pt modelId="{C7B37D4F-D473-4DF3-90C9-99C4E7F42984}" type="sibTrans" cxnId="{59F5FF76-4F85-4790-AB67-D0434B19BC4C}">
      <dgm:prSet/>
      <dgm:spPr/>
    </dgm:pt>
    <dgm:pt modelId="{221ACE07-ECC8-4A61-8D64-5F940D6E70F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Политическая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зависимость</a:t>
          </a:r>
        </a:p>
      </dgm:t>
    </dgm:pt>
    <dgm:pt modelId="{B16CA501-7A77-4987-81AA-57BEC9B4299A}" type="parTrans" cxnId="{FA8302ED-5AA1-4FBD-9CAA-75992B467801}">
      <dgm:prSet/>
      <dgm:spPr/>
    </dgm:pt>
    <dgm:pt modelId="{34F8D9C4-0F68-430C-9FBD-A527D4684B9A}" type="sibTrans" cxnId="{FA8302ED-5AA1-4FBD-9CAA-75992B467801}">
      <dgm:prSet/>
      <dgm:spPr/>
    </dgm:pt>
    <dgm:pt modelId="{F4F1E7DB-26C1-4E68-BC8C-12CA480E3D82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Получение ханского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ярлыка на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княжение</a:t>
          </a: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</a:p>
      </dgm:t>
    </dgm:pt>
    <dgm:pt modelId="{6734AB37-1E49-4FDA-A2FC-44BBFA8783DC}" type="parTrans" cxnId="{D14F7B69-E59C-4C35-9837-6154A1C1D99A}">
      <dgm:prSet/>
      <dgm:spPr/>
    </dgm:pt>
    <dgm:pt modelId="{BAEE531F-20DD-4471-AA29-358319C02217}" type="sibTrans" cxnId="{D14F7B69-E59C-4C35-9837-6154A1C1D99A}">
      <dgm:prSet/>
      <dgm:spPr/>
    </dgm:pt>
    <dgm:pt modelId="{6CA9202F-2DB1-48C6-A155-5623431A18CA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Экономическая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 зависимость</a:t>
          </a:r>
        </a:p>
      </dgm:t>
    </dgm:pt>
    <dgm:pt modelId="{AD7DAB55-EE37-4169-BA54-8BF7D7C1C396}" type="parTrans" cxnId="{8C671F54-9F00-47EE-8FCF-DD19219F5A6F}">
      <dgm:prSet/>
      <dgm:spPr/>
    </dgm:pt>
    <dgm:pt modelId="{D67058D0-DCC2-4290-A7B9-59F315332FD5}" type="sibTrans" cxnId="{8C671F54-9F00-47EE-8FCF-DD19219F5A6F}">
      <dgm:prSet/>
      <dgm:spPr/>
    </dgm:pt>
    <dgm:pt modelId="{4FF0DC81-0452-43F7-87DB-E5DF9363D2BC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Выплата дани</a:t>
          </a:r>
        </a:p>
      </dgm:t>
    </dgm:pt>
    <dgm:pt modelId="{B25B031D-85DA-4D24-BEE0-42685C16E877}" type="parTrans" cxnId="{5B4A4D11-CF18-4891-AD3B-54C1E1AD0039}">
      <dgm:prSet/>
      <dgm:spPr/>
    </dgm:pt>
    <dgm:pt modelId="{10081CFB-1BDB-4E80-8F62-3D506CE3715A}" type="sibTrans" cxnId="{5B4A4D11-CF18-4891-AD3B-54C1E1AD0039}">
      <dgm:prSet/>
      <dgm:spPr/>
    </dgm:pt>
    <dgm:pt modelId="{32B6D383-B6C2-46CB-9E35-B78A264EB933}" type="pres">
      <dgm:prSet presAssocID="{D2BCC91A-B5E4-4A22-B10A-9F008DA0C382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93935750-7F5C-44B2-A45F-B04758A43AB0}" type="pres">
      <dgm:prSet presAssocID="{38A7323F-B20F-4801-810E-4DE2E002A5AA}" presName="hierRoot1" presStyleCnt="0">
        <dgm:presLayoutVars>
          <dgm:hierBranch/>
        </dgm:presLayoutVars>
      </dgm:prSet>
      <dgm:spPr/>
    </dgm:pt>
    <dgm:pt modelId="{9B9B7675-7022-405E-8C8C-A40EE424000C}" type="pres">
      <dgm:prSet presAssocID="{38A7323F-B20F-4801-810E-4DE2E002A5AA}" presName="rootComposite1" presStyleCnt="0"/>
      <dgm:spPr/>
    </dgm:pt>
    <dgm:pt modelId="{FD7E7ADB-C0DB-4AB5-A6E7-4814BB914CEA}" type="pres">
      <dgm:prSet presAssocID="{38A7323F-B20F-4801-810E-4DE2E002A5A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BAC44C7-9A8F-4DBF-B268-BD88329A9019}" type="pres">
      <dgm:prSet presAssocID="{38A7323F-B20F-4801-810E-4DE2E002A5AA}" presName="rootConnector1" presStyleLbl="node1" presStyleIdx="0" presStyleCnt="0"/>
      <dgm:spPr/>
      <dgm:t>
        <a:bodyPr/>
        <a:lstStyle/>
        <a:p>
          <a:endParaRPr lang="uk-UA"/>
        </a:p>
      </dgm:t>
    </dgm:pt>
    <dgm:pt modelId="{55BD458E-9BAB-4B0A-BD24-03B63AA9A1BF}" type="pres">
      <dgm:prSet presAssocID="{38A7323F-B20F-4801-810E-4DE2E002A5AA}" presName="hierChild2" presStyleCnt="0"/>
      <dgm:spPr/>
    </dgm:pt>
    <dgm:pt modelId="{AF34B9D7-9BD5-467D-ACA5-C5F3D9A5CDBC}" type="pres">
      <dgm:prSet presAssocID="{B16CA501-7A77-4987-81AA-57BEC9B4299A}" presName="Name35" presStyleLbl="parChTrans1D2" presStyleIdx="0" presStyleCnt="2"/>
      <dgm:spPr/>
    </dgm:pt>
    <dgm:pt modelId="{A3B6EE79-31BF-469C-A527-3CC050906B17}" type="pres">
      <dgm:prSet presAssocID="{221ACE07-ECC8-4A61-8D64-5F940D6E70F4}" presName="hierRoot2" presStyleCnt="0">
        <dgm:presLayoutVars>
          <dgm:hierBranch/>
        </dgm:presLayoutVars>
      </dgm:prSet>
      <dgm:spPr/>
    </dgm:pt>
    <dgm:pt modelId="{9EF98A7A-5108-435A-A95E-6866B52A3572}" type="pres">
      <dgm:prSet presAssocID="{221ACE07-ECC8-4A61-8D64-5F940D6E70F4}" presName="rootComposite" presStyleCnt="0"/>
      <dgm:spPr/>
    </dgm:pt>
    <dgm:pt modelId="{593724FB-F018-4F29-91D4-A69DCCDE4AD3}" type="pres">
      <dgm:prSet presAssocID="{221ACE07-ECC8-4A61-8D64-5F940D6E70F4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62798011-5ECF-47C0-BA48-C37FFF51F97D}" type="pres">
      <dgm:prSet presAssocID="{221ACE07-ECC8-4A61-8D64-5F940D6E70F4}" presName="rootConnector" presStyleLbl="node2" presStyleIdx="0" presStyleCnt="2"/>
      <dgm:spPr/>
      <dgm:t>
        <a:bodyPr/>
        <a:lstStyle/>
        <a:p>
          <a:endParaRPr lang="uk-UA"/>
        </a:p>
      </dgm:t>
    </dgm:pt>
    <dgm:pt modelId="{860A9FDD-5387-4542-8672-D8CA1DAD6755}" type="pres">
      <dgm:prSet presAssocID="{221ACE07-ECC8-4A61-8D64-5F940D6E70F4}" presName="hierChild4" presStyleCnt="0"/>
      <dgm:spPr/>
    </dgm:pt>
    <dgm:pt modelId="{D28DAA89-72B2-45BD-8E2B-326686211F8B}" type="pres">
      <dgm:prSet presAssocID="{6734AB37-1E49-4FDA-A2FC-44BBFA8783DC}" presName="Name35" presStyleLbl="parChTrans1D3" presStyleIdx="0" presStyleCnt="2"/>
      <dgm:spPr/>
    </dgm:pt>
    <dgm:pt modelId="{1071FA85-0940-4580-AB37-923DD11AE0BB}" type="pres">
      <dgm:prSet presAssocID="{F4F1E7DB-26C1-4E68-BC8C-12CA480E3D82}" presName="hierRoot2" presStyleCnt="0">
        <dgm:presLayoutVars>
          <dgm:hierBranch val="r"/>
        </dgm:presLayoutVars>
      </dgm:prSet>
      <dgm:spPr/>
    </dgm:pt>
    <dgm:pt modelId="{F376BF43-59C4-49CF-962A-6156F5B1E9D9}" type="pres">
      <dgm:prSet presAssocID="{F4F1E7DB-26C1-4E68-BC8C-12CA480E3D82}" presName="rootComposite" presStyleCnt="0"/>
      <dgm:spPr/>
    </dgm:pt>
    <dgm:pt modelId="{5DED5A5C-95D7-44D3-BCB8-3C2C043691DD}" type="pres">
      <dgm:prSet presAssocID="{F4F1E7DB-26C1-4E68-BC8C-12CA480E3D82}" presName="rootText" presStyleLbl="node3" presStyleIdx="0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69B9821-B863-4444-B3F7-D356D17E1108}" type="pres">
      <dgm:prSet presAssocID="{F4F1E7DB-26C1-4E68-BC8C-12CA480E3D82}" presName="rootConnector" presStyleLbl="node3" presStyleIdx="0" presStyleCnt="2"/>
      <dgm:spPr/>
      <dgm:t>
        <a:bodyPr/>
        <a:lstStyle/>
        <a:p>
          <a:endParaRPr lang="uk-UA"/>
        </a:p>
      </dgm:t>
    </dgm:pt>
    <dgm:pt modelId="{205C6629-E3BC-422A-8C4F-3DB3D41A7FDB}" type="pres">
      <dgm:prSet presAssocID="{F4F1E7DB-26C1-4E68-BC8C-12CA480E3D82}" presName="hierChild4" presStyleCnt="0"/>
      <dgm:spPr/>
    </dgm:pt>
    <dgm:pt modelId="{85219900-5552-4125-AC61-00962A5952AC}" type="pres">
      <dgm:prSet presAssocID="{F4F1E7DB-26C1-4E68-BC8C-12CA480E3D82}" presName="hierChild5" presStyleCnt="0"/>
      <dgm:spPr/>
    </dgm:pt>
    <dgm:pt modelId="{73B02DEE-C28F-4617-9F5E-63129AA7D474}" type="pres">
      <dgm:prSet presAssocID="{221ACE07-ECC8-4A61-8D64-5F940D6E70F4}" presName="hierChild5" presStyleCnt="0"/>
      <dgm:spPr/>
    </dgm:pt>
    <dgm:pt modelId="{DB6C9988-C6E9-4C5A-92F1-8C8913745470}" type="pres">
      <dgm:prSet presAssocID="{AD7DAB55-EE37-4169-BA54-8BF7D7C1C396}" presName="Name35" presStyleLbl="parChTrans1D2" presStyleIdx="1" presStyleCnt="2"/>
      <dgm:spPr/>
    </dgm:pt>
    <dgm:pt modelId="{942CE379-B9A9-48F5-9085-17733276A774}" type="pres">
      <dgm:prSet presAssocID="{6CA9202F-2DB1-48C6-A155-5623431A18CA}" presName="hierRoot2" presStyleCnt="0">
        <dgm:presLayoutVars>
          <dgm:hierBranch/>
        </dgm:presLayoutVars>
      </dgm:prSet>
      <dgm:spPr/>
    </dgm:pt>
    <dgm:pt modelId="{71DCA27F-1BB2-41EA-B558-10C5FCC63554}" type="pres">
      <dgm:prSet presAssocID="{6CA9202F-2DB1-48C6-A155-5623431A18CA}" presName="rootComposite" presStyleCnt="0"/>
      <dgm:spPr/>
    </dgm:pt>
    <dgm:pt modelId="{C5B35A19-A24D-4667-A47A-EAA5A202629B}" type="pres">
      <dgm:prSet presAssocID="{6CA9202F-2DB1-48C6-A155-5623431A18CA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773CE72F-BDD8-4E05-96C0-8276E9473257}" type="pres">
      <dgm:prSet presAssocID="{6CA9202F-2DB1-48C6-A155-5623431A18CA}" presName="rootConnector" presStyleLbl="node2" presStyleIdx="1" presStyleCnt="2"/>
      <dgm:spPr/>
      <dgm:t>
        <a:bodyPr/>
        <a:lstStyle/>
        <a:p>
          <a:endParaRPr lang="uk-UA"/>
        </a:p>
      </dgm:t>
    </dgm:pt>
    <dgm:pt modelId="{14051EAA-D17A-4BB4-8E49-90461778C23D}" type="pres">
      <dgm:prSet presAssocID="{6CA9202F-2DB1-48C6-A155-5623431A18CA}" presName="hierChild4" presStyleCnt="0"/>
      <dgm:spPr/>
    </dgm:pt>
    <dgm:pt modelId="{A2F0BA20-4672-487F-BC90-D3CA5030C04C}" type="pres">
      <dgm:prSet presAssocID="{B25B031D-85DA-4D24-BEE0-42685C16E877}" presName="Name35" presStyleLbl="parChTrans1D3" presStyleIdx="1" presStyleCnt="2"/>
      <dgm:spPr/>
    </dgm:pt>
    <dgm:pt modelId="{D52D07B4-3AFE-412A-8B4E-2C1422FF7A78}" type="pres">
      <dgm:prSet presAssocID="{4FF0DC81-0452-43F7-87DB-E5DF9363D2BC}" presName="hierRoot2" presStyleCnt="0">
        <dgm:presLayoutVars>
          <dgm:hierBranch val="r"/>
        </dgm:presLayoutVars>
      </dgm:prSet>
      <dgm:spPr/>
    </dgm:pt>
    <dgm:pt modelId="{8AD83CC4-6083-4E46-9D7B-678F036A6E73}" type="pres">
      <dgm:prSet presAssocID="{4FF0DC81-0452-43F7-87DB-E5DF9363D2BC}" presName="rootComposite" presStyleCnt="0"/>
      <dgm:spPr/>
    </dgm:pt>
    <dgm:pt modelId="{11943AC1-327E-419C-9743-BFE5CAAC901C}" type="pres">
      <dgm:prSet presAssocID="{4FF0DC81-0452-43F7-87DB-E5DF9363D2BC}" presName="rootText" presStyleLbl="node3" presStyleIdx="1" presStyleCnt="2">
        <dgm:presLayoutVars>
          <dgm:chPref val="3"/>
        </dgm:presLayoutVars>
      </dgm:prSet>
      <dgm:spPr/>
      <dgm:t>
        <a:bodyPr/>
        <a:lstStyle/>
        <a:p>
          <a:endParaRPr lang="uk-UA"/>
        </a:p>
      </dgm:t>
    </dgm:pt>
    <dgm:pt modelId="{A58488D0-F9F8-4895-9788-12762D634EA2}" type="pres">
      <dgm:prSet presAssocID="{4FF0DC81-0452-43F7-87DB-E5DF9363D2BC}" presName="rootConnector" presStyleLbl="node3" presStyleIdx="1" presStyleCnt="2"/>
      <dgm:spPr/>
      <dgm:t>
        <a:bodyPr/>
        <a:lstStyle/>
        <a:p>
          <a:endParaRPr lang="uk-UA"/>
        </a:p>
      </dgm:t>
    </dgm:pt>
    <dgm:pt modelId="{4FB06B2D-7C09-4105-A174-4D43064CE469}" type="pres">
      <dgm:prSet presAssocID="{4FF0DC81-0452-43F7-87DB-E5DF9363D2BC}" presName="hierChild4" presStyleCnt="0"/>
      <dgm:spPr/>
    </dgm:pt>
    <dgm:pt modelId="{B3CB3BE1-69EF-4370-BF95-8B9E53664ABF}" type="pres">
      <dgm:prSet presAssocID="{4FF0DC81-0452-43F7-87DB-E5DF9363D2BC}" presName="hierChild5" presStyleCnt="0"/>
      <dgm:spPr/>
    </dgm:pt>
    <dgm:pt modelId="{CA59AD9C-9478-4DC2-B5AD-7DFC46BCFD6A}" type="pres">
      <dgm:prSet presAssocID="{6CA9202F-2DB1-48C6-A155-5623431A18CA}" presName="hierChild5" presStyleCnt="0"/>
      <dgm:spPr/>
    </dgm:pt>
    <dgm:pt modelId="{805543FF-79FC-4BEE-866B-CCECC4CEFADC}" type="pres">
      <dgm:prSet presAssocID="{38A7323F-B20F-4801-810E-4DE2E002A5AA}" presName="hierChild3" presStyleCnt="0"/>
      <dgm:spPr/>
    </dgm:pt>
  </dgm:ptLst>
  <dgm:cxnLst>
    <dgm:cxn modelId="{D14F7B69-E59C-4C35-9837-6154A1C1D99A}" srcId="{221ACE07-ECC8-4A61-8D64-5F940D6E70F4}" destId="{F4F1E7DB-26C1-4E68-BC8C-12CA480E3D82}" srcOrd="0" destOrd="0" parTransId="{6734AB37-1E49-4FDA-A2FC-44BBFA8783DC}" sibTransId="{BAEE531F-20DD-4471-AA29-358319C02217}"/>
    <dgm:cxn modelId="{9A4A38E4-13CA-493A-90F0-61279D784C62}" type="presOf" srcId="{6CA9202F-2DB1-48C6-A155-5623431A18CA}" destId="{773CE72F-BDD8-4E05-96C0-8276E9473257}" srcOrd="1" destOrd="0" presId="urn:microsoft.com/office/officeart/2005/8/layout/orgChart1"/>
    <dgm:cxn modelId="{8C49E9FC-A638-4039-836B-4F889BFDB147}" type="presOf" srcId="{38A7323F-B20F-4801-810E-4DE2E002A5AA}" destId="{FD7E7ADB-C0DB-4AB5-A6E7-4814BB914CEA}" srcOrd="0" destOrd="0" presId="urn:microsoft.com/office/officeart/2005/8/layout/orgChart1"/>
    <dgm:cxn modelId="{77A64788-D6F7-44C5-AD3A-56ABF6D12C7C}" type="presOf" srcId="{6734AB37-1E49-4FDA-A2FC-44BBFA8783DC}" destId="{D28DAA89-72B2-45BD-8E2B-326686211F8B}" srcOrd="0" destOrd="0" presId="urn:microsoft.com/office/officeart/2005/8/layout/orgChart1"/>
    <dgm:cxn modelId="{59F5FF76-4F85-4790-AB67-D0434B19BC4C}" srcId="{D2BCC91A-B5E4-4A22-B10A-9F008DA0C382}" destId="{38A7323F-B20F-4801-810E-4DE2E002A5AA}" srcOrd="0" destOrd="0" parTransId="{EBDB6FAD-563F-46C6-A329-681FD6F941CA}" sibTransId="{C7B37D4F-D473-4DF3-90C9-99C4E7F42984}"/>
    <dgm:cxn modelId="{593267D4-8308-47A1-AF22-250F5143FFB4}" type="presOf" srcId="{D2BCC91A-B5E4-4A22-B10A-9F008DA0C382}" destId="{32B6D383-B6C2-46CB-9E35-B78A264EB933}" srcOrd="0" destOrd="0" presId="urn:microsoft.com/office/officeart/2005/8/layout/orgChart1"/>
    <dgm:cxn modelId="{CBAD79C7-324E-48D9-9374-F029A7E5433D}" type="presOf" srcId="{221ACE07-ECC8-4A61-8D64-5F940D6E70F4}" destId="{593724FB-F018-4F29-91D4-A69DCCDE4AD3}" srcOrd="0" destOrd="0" presId="urn:microsoft.com/office/officeart/2005/8/layout/orgChart1"/>
    <dgm:cxn modelId="{427D7D1A-2C4B-459B-A5F4-F12BB2B4CA74}" type="presOf" srcId="{B16CA501-7A77-4987-81AA-57BEC9B4299A}" destId="{AF34B9D7-9BD5-467D-ACA5-C5F3D9A5CDBC}" srcOrd="0" destOrd="0" presId="urn:microsoft.com/office/officeart/2005/8/layout/orgChart1"/>
    <dgm:cxn modelId="{694D9DE1-274B-48C6-A8B7-22D833938369}" type="presOf" srcId="{F4F1E7DB-26C1-4E68-BC8C-12CA480E3D82}" destId="{A69B9821-B863-4444-B3F7-D356D17E1108}" srcOrd="1" destOrd="0" presId="urn:microsoft.com/office/officeart/2005/8/layout/orgChart1"/>
    <dgm:cxn modelId="{FA8302ED-5AA1-4FBD-9CAA-75992B467801}" srcId="{38A7323F-B20F-4801-810E-4DE2E002A5AA}" destId="{221ACE07-ECC8-4A61-8D64-5F940D6E70F4}" srcOrd="0" destOrd="0" parTransId="{B16CA501-7A77-4987-81AA-57BEC9B4299A}" sibTransId="{34F8D9C4-0F68-430C-9FBD-A527D4684B9A}"/>
    <dgm:cxn modelId="{F3499A21-F9F6-4CFA-922C-BEF180094C6B}" type="presOf" srcId="{38A7323F-B20F-4801-810E-4DE2E002A5AA}" destId="{6BAC44C7-9A8F-4DBF-B268-BD88329A9019}" srcOrd="1" destOrd="0" presId="urn:microsoft.com/office/officeart/2005/8/layout/orgChart1"/>
    <dgm:cxn modelId="{1DF42234-9ACD-43C6-9B6C-66B0D0BDE2CD}" type="presOf" srcId="{6CA9202F-2DB1-48C6-A155-5623431A18CA}" destId="{C5B35A19-A24D-4667-A47A-EAA5A202629B}" srcOrd="0" destOrd="0" presId="urn:microsoft.com/office/officeart/2005/8/layout/orgChart1"/>
    <dgm:cxn modelId="{005F9314-3AE2-40C9-AA45-5778E76AC4A0}" type="presOf" srcId="{B25B031D-85DA-4D24-BEE0-42685C16E877}" destId="{A2F0BA20-4672-487F-BC90-D3CA5030C04C}" srcOrd="0" destOrd="0" presId="urn:microsoft.com/office/officeart/2005/8/layout/orgChart1"/>
    <dgm:cxn modelId="{5B4A4D11-CF18-4891-AD3B-54C1E1AD0039}" srcId="{6CA9202F-2DB1-48C6-A155-5623431A18CA}" destId="{4FF0DC81-0452-43F7-87DB-E5DF9363D2BC}" srcOrd="0" destOrd="0" parTransId="{B25B031D-85DA-4D24-BEE0-42685C16E877}" sibTransId="{10081CFB-1BDB-4E80-8F62-3D506CE3715A}"/>
    <dgm:cxn modelId="{2BED5E6B-8520-4743-91D9-6A838474D116}" type="presOf" srcId="{AD7DAB55-EE37-4169-BA54-8BF7D7C1C396}" destId="{DB6C9988-C6E9-4C5A-92F1-8C8913745470}" srcOrd="0" destOrd="0" presId="urn:microsoft.com/office/officeart/2005/8/layout/orgChart1"/>
    <dgm:cxn modelId="{8C671F54-9F00-47EE-8FCF-DD19219F5A6F}" srcId="{38A7323F-B20F-4801-810E-4DE2E002A5AA}" destId="{6CA9202F-2DB1-48C6-A155-5623431A18CA}" srcOrd="1" destOrd="0" parTransId="{AD7DAB55-EE37-4169-BA54-8BF7D7C1C396}" sibTransId="{D67058D0-DCC2-4290-A7B9-59F315332FD5}"/>
    <dgm:cxn modelId="{3C316C54-E846-47FF-B1EB-2AEE52E89B72}" type="presOf" srcId="{4FF0DC81-0452-43F7-87DB-E5DF9363D2BC}" destId="{11943AC1-327E-419C-9743-BFE5CAAC901C}" srcOrd="0" destOrd="0" presId="urn:microsoft.com/office/officeart/2005/8/layout/orgChart1"/>
    <dgm:cxn modelId="{52003CF3-04AF-4FAF-B720-54900D65E2DA}" type="presOf" srcId="{F4F1E7DB-26C1-4E68-BC8C-12CA480E3D82}" destId="{5DED5A5C-95D7-44D3-BCB8-3C2C043691DD}" srcOrd="0" destOrd="0" presId="urn:microsoft.com/office/officeart/2005/8/layout/orgChart1"/>
    <dgm:cxn modelId="{B1249D78-F616-413A-8C6D-16CA38F21BE6}" type="presOf" srcId="{4FF0DC81-0452-43F7-87DB-E5DF9363D2BC}" destId="{A58488D0-F9F8-4895-9788-12762D634EA2}" srcOrd="1" destOrd="0" presId="urn:microsoft.com/office/officeart/2005/8/layout/orgChart1"/>
    <dgm:cxn modelId="{AADDB6B4-CEF8-4E7A-9A58-BF81C9B8CF27}" type="presOf" srcId="{221ACE07-ECC8-4A61-8D64-5F940D6E70F4}" destId="{62798011-5ECF-47C0-BA48-C37FFF51F97D}" srcOrd="1" destOrd="0" presId="urn:microsoft.com/office/officeart/2005/8/layout/orgChart1"/>
    <dgm:cxn modelId="{6939E319-2303-41EC-BD99-6A49262D0D16}" type="presParOf" srcId="{32B6D383-B6C2-46CB-9E35-B78A264EB933}" destId="{93935750-7F5C-44B2-A45F-B04758A43AB0}" srcOrd="0" destOrd="0" presId="urn:microsoft.com/office/officeart/2005/8/layout/orgChart1"/>
    <dgm:cxn modelId="{53E62CE3-6A39-4799-8F8E-5DCE1C40A155}" type="presParOf" srcId="{93935750-7F5C-44B2-A45F-B04758A43AB0}" destId="{9B9B7675-7022-405E-8C8C-A40EE424000C}" srcOrd="0" destOrd="0" presId="urn:microsoft.com/office/officeart/2005/8/layout/orgChart1"/>
    <dgm:cxn modelId="{614306E8-F38B-4E53-A664-C640126AF14F}" type="presParOf" srcId="{9B9B7675-7022-405E-8C8C-A40EE424000C}" destId="{FD7E7ADB-C0DB-4AB5-A6E7-4814BB914CEA}" srcOrd="0" destOrd="0" presId="urn:microsoft.com/office/officeart/2005/8/layout/orgChart1"/>
    <dgm:cxn modelId="{382EB8A7-71E8-41E9-9D85-3F50100A0CE0}" type="presParOf" srcId="{9B9B7675-7022-405E-8C8C-A40EE424000C}" destId="{6BAC44C7-9A8F-4DBF-B268-BD88329A9019}" srcOrd="1" destOrd="0" presId="urn:microsoft.com/office/officeart/2005/8/layout/orgChart1"/>
    <dgm:cxn modelId="{F4621E40-1564-4203-88F3-B18AB4299E23}" type="presParOf" srcId="{93935750-7F5C-44B2-A45F-B04758A43AB0}" destId="{55BD458E-9BAB-4B0A-BD24-03B63AA9A1BF}" srcOrd="1" destOrd="0" presId="urn:microsoft.com/office/officeart/2005/8/layout/orgChart1"/>
    <dgm:cxn modelId="{AA6C9EC6-4758-4DAB-B652-90ADDAB652F3}" type="presParOf" srcId="{55BD458E-9BAB-4B0A-BD24-03B63AA9A1BF}" destId="{AF34B9D7-9BD5-467D-ACA5-C5F3D9A5CDBC}" srcOrd="0" destOrd="0" presId="urn:microsoft.com/office/officeart/2005/8/layout/orgChart1"/>
    <dgm:cxn modelId="{F1D4583E-C612-47A1-9ADC-9F12D7725A09}" type="presParOf" srcId="{55BD458E-9BAB-4B0A-BD24-03B63AA9A1BF}" destId="{A3B6EE79-31BF-469C-A527-3CC050906B17}" srcOrd="1" destOrd="0" presId="urn:microsoft.com/office/officeart/2005/8/layout/orgChart1"/>
    <dgm:cxn modelId="{99193802-3A52-4B5A-B6C8-19BE57B5F914}" type="presParOf" srcId="{A3B6EE79-31BF-469C-A527-3CC050906B17}" destId="{9EF98A7A-5108-435A-A95E-6866B52A3572}" srcOrd="0" destOrd="0" presId="urn:microsoft.com/office/officeart/2005/8/layout/orgChart1"/>
    <dgm:cxn modelId="{C3A39E71-791F-4352-9274-9579CD82C18F}" type="presParOf" srcId="{9EF98A7A-5108-435A-A95E-6866B52A3572}" destId="{593724FB-F018-4F29-91D4-A69DCCDE4AD3}" srcOrd="0" destOrd="0" presId="urn:microsoft.com/office/officeart/2005/8/layout/orgChart1"/>
    <dgm:cxn modelId="{3F981624-43CC-4DAD-A409-0EA29072E49C}" type="presParOf" srcId="{9EF98A7A-5108-435A-A95E-6866B52A3572}" destId="{62798011-5ECF-47C0-BA48-C37FFF51F97D}" srcOrd="1" destOrd="0" presId="urn:microsoft.com/office/officeart/2005/8/layout/orgChart1"/>
    <dgm:cxn modelId="{221CF78B-B35E-4F58-8BC6-330FDD00B506}" type="presParOf" srcId="{A3B6EE79-31BF-469C-A527-3CC050906B17}" destId="{860A9FDD-5387-4542-8672-D8CA1DAD6755}" srcOrd="1" destOrd="0" presId="urn:microsoft.com/office/officeart/2005/8/layout/orgChart1"/>
    <dgm:cxn modelId="{E4A3BC11-FE65-4741-8F3E-90F57D679A07}" type="presParOf" srcId="{860A9FDD-5387-4542-8672-D8CA1DAD6755}" destId="{D28DAA89-72B2-45BD-8E2B-326686211F8B}" srcOrd="0" destOrd="0" presId="urn:microsoft.com/office/officeart/2005/8/layout/orgChart1"/>
    <dgm:cxn modelId="{CBC88CF4-D672-46F6-8AA7-CE69AA677AA7}" type="presParOf" srcId="{860A9FDD-5387-4542-8672-D8CA1DAD6755}" destId="{1071FA85-0940-4580-AB37-923DD11AE0BB}" srcOrd="1" destOrd="0" presId="urn:microsoft.com/office/officeart/2005/8/layout/orgChart1"/>
    <dgm:cxn modelId="{33671FE7-AE3C-4F2C-993A-0D3453C5AFAB}" type="presParOf" srcId="{1071FA85-0940-4580-AB37-923DD11AE0BB}" destId="{F376BF43-59C4-49CF-962A-6156F5B1E9D9}" srcOrd="0" destOrd="0" presId="urn:microsoft.com/office/officeart/2005/8/layout/orgChart1"/>
    <dgm:cxn modelId="{8FB31068-E663-4D04-8245-CAC9C8B48806}" type="presParOf" srcId="{F376BF43-59C4-49CF-962A-6156F5B1E9D9}" destId="{5DED5A5C-95D7-44D3-BCB8-3C2C043691DD}" srcOrd="0" destOrd="0" presId="urn:microsoft.com/office/officeart/2005/8/layout/orgChart1"/>
    <dgm:cxn modelId="{D93A5C48-CD0D-4E2E-BB57-2D19394B47BF}" type="presParOf" srcId="{F376BF43-59C4-49CF-962A-6156F5B1E9D9}" destId="{A69B9821-B863-4444-B3F7-D356D17E1108}" srcOrd="1" destOrd="0" presId="urn:microsoft.com/office/officeart/2005/8/layout/orgChart1"/>
    <dgm:cxn modelId="{758724D3-F17B-4E9B-9E52-CDC5643EEB80}" type="presParOf" srcId="{1071FA85-0940-4580-AB37-923DD11AE0BB}" destId="{205C6629-E3BC-422A-8C4F-3DB3D41A7FDB}" srcOrd="1" destOrd="0" presId="urn:microsoft.com/office/officeart/2005/8/layout/orgChart1"/>
    <dgm:cxn modelId="{DD07646F-609E-43D8-86E5-8CC326D4F90C}" type="presParOf" srcId="{1071FA85-0940-4580-AB37-923DD11AE0BB}" destId="{85219900-5552-4125-AC61-00962A5952AC}" srcOrd="2" destOrd="0" presId="urn:microsoft.com/office/officeart/2005/8/layout/orgChart1"/>
    <dgm:cxn modelId="{97CCFF11-8456-4FEE-B5C2-5D832ADEAF72}" type="presParOf" srcId="{A3B6EE79-31BF-469C-A527-3CC050906B17}" destId="{73B02DEE-C28F-4617-9F5E-63129AA7D474}" srcOrd="2" destOrd="0" presId="urn:microsoft.com/office/officeart/2005/8/layout/orgChart1"/>
    <dgm:cxn modelId="{F6B63555-37F4-4EBD-A811-097533F6EB95}" type="presParOf" srcId="{55BD458E-9BAB-4B0A-BD24-03B63AA9A1BF}" destId="{DB6C9988-C6E9-4C5A-92F1-8C8913745470}" srcOrd="2" destOrd="0" presId="urn:microsoft.com/office/officeart/2005/8/layout/orgChart1"/>
    <dgm:cxn modelId="{E7816411-E8DD-4D98-928C-425392E679FF}" type="presParOf" srcId="{55BD458E-9BAB-4B0A-BD24-03B63AA9A1BF}" destId="{942CE379-B9A9-48F5-9085-17733276A774}" srcOrd="3" destOrd="0" presId="urn:microsoft.com/office/officeart/2005/8/layout/orgChart1"/>
    <dgm:cxn modelId="{4D61C503-762C-4FE1-8758-5F9731F23E81}" type="presParOf" srcId="{942CE379-B9A9-48F5-9085-17733276A774}" destId="{71DCA27F-1BB2-41EA-B558-10C5FCC63554}" srcOrd="0" destOrd="0" presId="urn:microsoft.com/office/officeart/2005/8/layout/orgChart1"/>
    <dgm:cxn modelId="{D726A930-8BFE-4549-8BCB-B2DAB009A630}" type="presParOf" srcId="{71DCA27F-1BB2-41EA-B558-10C5FCC63554}" destId="{C5B35A19-A24D-4667-A47A-EAA5A202629B}" srcOrd="0" destOrd="0" presId="urn:microsoft.com/office/officeart/2005/8/layout/orgChart1"/>
    <dgm:cxn modelId="{1EE5CE2B-1AC8-4427-93DD-571A92ED8711}" type="presParOf" srcId="{71DCA27F-1BB2-41EA-B558-10C5FCC63554}" destId="{773CE72F-BDD8-4E05-96C0-8276E9473257}" srcOrd="1" destOrd="0" presId="urn:microsoft.com/office/officeart/2005/8/layout/orgChart1"/>
    <dgm:cxn modelId="{193692D8-0F32-405C-AFFD-0CF52D4CEB02}" type="presParOf" srcId="{942CE379-B9A9-48F5-9085-17733276A774}" destId="{14051EAA-D17A-4BB4-8E49-90461778C23D}" srcOrd="1" destOrd="0" presId="urn:microsoft.com/office/officeart/2005/8/layout/orgChart1"/>
    <dgm:cxn modelId="{C29F1B42-EAF7-43BB-AD50-15876DFF1165}" type="presParOf" srcId="{14051EAA-D17A-4BB4-8E49-90461778C23D}" destId="{A2F0BA20-4672-487F-BC90-D3CA5030C04C}" srcOrd="0" destOrd="0" presId="urn:microsoft.com/office/officeart/2005/8/layout/orgChart1"/>
    <dgm:cxn modelId="{39F7A921-CD38-4C62-A170-A47A097D748B}" type="presParOf" srcId="{14051EAA-D17A-4BB4-8E49-90461778C23D}" destId="{D52D07B4-3AFE-412A-8B4E-2C1422FF7A78}" srcOrd="1" destOrd="0" presId="urn:microsoft.com/office/officeart/2005/8/layout/orgChart1"/>
    <dgm:cxn modelId="{5D1F8517-452E-417C-A673-0E4E5EED9745}" type="presParOf" srcId="{D52D07B4-3AFE-412A-8B4E-2C1422FF7A78}" destId="{8AD83CC4-6083-4E46-9D7B-678F036A6E73}" srcOrd="0" destOrd="0" presId="urn:microsoft.com/office/officeart/2005/8/layout/orgChart1"/>
    <dgm:cxn modelId="{79865F27-818B-4321-AFA0-2C318F4FBE3F}" type="presParOf" srcId="{8AD83CC4-6083-4E46-9D7B-678F036A6E73}" destId="{11943AC1-327E-419C-9743-BFE5CAAC901C}" srcOrd="0" destOrd="0" presId="urn:microsoft.com/office/officeart/2005/8/layout/orgChart1"/>
    <dgm:cxn modelId="{6F0A60A3-AA54-49F8-BF63-A51D44E091C4}" type="presParOf" srcId="{8AD83CC4-6083-4E46-9D7B-678F036A6E73}" destId="{A58488D0-F9F8-4895-9788-12762D634EA2}" srcOrd="1" destOrd="0" presId="urn:microsoft.com/office/officeart/2005/8/layout/orgChart1"/>
    <dgm:cxn modelId="{FD43C4E8-C0F6-46F0-8803-0C88F4A94529}" type="presParOf" srcId="{D52D07B4-3AFE-412A-8B4E-2C1422FF7A78}" destId="{4FB06B2D-7C09-4105-A174-4D43064CE469}" srcOrd="1" destOrd="0" presId="urn:microsoft.com/office/officeart/2005/8/layout/orgChart1"/>
    <dgm:cxn modelId="{17C5DB44-1FAE-4D4C-89EB-23A1BBA6F168}" type="presParOf" srcId="{D52D07B4-3AFE-412A-8B4E-2C1422FF7A78}" destId="{B3CB3BE1-69EF-4370-BF95-8B9E53664ABF}" srcOrd="2" destOrd="0" presId="urn:microsoft.com/office/officeart/2005/8/layout/orgChart1"/>
    <dgm:cxn modelId="{916089DB-79C3-44ED-852F-A48C9E87572C}" type="presParOf" srcId="{942CE379-B9A9-48F5-9085-17733276A774}" destId="{CA59AD9C-9478-4DC2-B5AD-7DFC46BCFD6A}" srcOrd="2" destOrd="0" presId="urn:microsoft.com/office/officeart/2005/8/layout/orgChart1"/>
    <dgm:cxn modelId="{138F7D83-287E-4558-9FCA-407154CA94D9}" type="presParOf" srcId="{93935750-7F5C-44B2-A45F-B04758A43AB0}" destId="{805543FF-79FC-4BEE-866B-CCECC4CEFAD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F0BA20-4672-487F-BC90-D3CA5030C04C}">
      <dsp:nvSpPr>
        <dsp:cNvPr id="0" name=""/>
        <dsp:cNvSpPr/>
      </dsp:nvSpPr>
      <dsp:spPr>
        <a:xfrm>
          <a:off x="5965059" y="3311529"/>
          <a:ext cx="91440" cy="5740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40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6C9988-C6E9-4C5A-92F1-8C8913745470}">
      <dsp:nvSpPr>
        <dsp:cNvPr id="0" name=""/>
        <dsp:cNvSpPr/>
      </dsp:nvSpPr>
      <dsp:spPr>
        <a:xfrm>
          <a:off x="4356893" y="1370606"/>
          <a:ext cx="1653885" cy="5740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87038"/>
              </a:lnTo>
              <a:lnTo>
                <a:pt x="1653885" y="287038"/>
              </a:lnTo>
              <a:lnTo>
                <a:pt x="1653885" y="574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28DAA89-72B2-45BD-8E2B-326686211F8B}">
      <dsp:nvSpPr>
        <dsp:cNvPr id="0" name=""/>
        <dsp:cNvSpPr/>
      </dsp:nvSpPr>
      <dsp:spPr>
        <a:xfrm>
          <a:off x="2657287" y="3311529"/>
          <a:ext cx="91440" cy="5740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7407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F34B9D7-9BD5-467D-ACA5-C5F3D9A5CDBC}">
      <dsp:nvSpPr>
        <dsp:cNvPr id="0" name=""/>
        <dsp:cNvSpPr/>
      </dsp:nvSpPr>
      <dsp:spPr>
        <a:xfrm>
          <a:off x="2703007" y="1370606"/>
          <a:ext cx="1653885" cy="574076"/>
        </a:xfrm>
        <a:custGeom>
          <a:avLst/>
          <a:gdLst/>
          <a:ahLst/>
          <a:cxnLst/>
          <a:rect l="0" t="0" r="0" b="0"/>
          <a:pathLst>
            <a:path>
              <a:moveTo>
                <a:pt x="1653885" y="0"/>
              </a:moveTo>
              <a:lnTo>
                <a:pt x="1653885" y="287038"/>
              </a:lnTo>
              <a:lnTo>
                <a:pt x="0" y="287038"/>
              </a:lnTo>
              <a:lnTo>
                <a:pt x="0" y="57407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7E7ADB-C0DB-4AB5-A6E7-4814BB914CEA}">
      <dsp:nvSpPr>
        <dsp:cNvPr id="0" name=""/>
        <dsp:cNvSpPr/>
      </dsp:nvSpPr>
      <dsp:spPr>
        <a:xfrm>
          <a:off x="2990045" y="3758"/>
          <a:ext cx="2733695" cy="1366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Иго на Руси</a:t>
          </a:r>
        </a:p>
      </dsp:txBody>
      <dsp:txXfrm>
        <a:off x="2990045" y="3758"/>
        <a:ext cx="2733695" cy="1366847"/>
      </dsp:txXfrm>
    </dsp:sp>
    <dsp:sp modelId="{593724FB-F018-4F29-91D4-A69DCCDE4AD3}">
      <dsp:nvSpPr>
        <dsp:cNvPr id="0" name=""/>
        <dsp:cNvSpPr/>
      </dsp:nvSpPr>
      <dsp:spPr>
        <a:xfrm>
          <a:off x="1336160" y="1944682"/>
          <a:ext cx="2733695" cy="1366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Политическая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зависимость</a:t>
          </a:r>
        </a:p>
      </dsp:txBody>
      <dsp:txXfrm>
        <a:off x="1336160" y="1944682"/>
        <a:ext cx="2733695" cy="1366847"/>
      </dsp:txXfrm>
    </dsp:sp>
    <dsp:sp modelId="{5DED5A5C-95D7-44D3-BCB8-3C2C043691DD}">
      <dsp:nvSpPr>
        <dsp:cNvPr id="0" name=""/>
        <dsp:cNvSpPr/>
      </dsp:nvSpPr>
      <dsp:spPr>
        <a:xfrm>
          <a:off x="1336160" y="3885605"/>
          <a:ext cx="2733695" cy="1366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Получение ханского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ярлыка на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княжение</a:t>
          </a:r>
          <a:r>
            <a:rPr kumimoji="0" lang="ru-RU" sz="23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rPr>
            <a:t> </a:t>
          </a:r>
        </a:p>
      </dsp:txBody>
      <dsp:txXfrm>
        <a:off x="1336160" y="3885605"/>
        <a:ext cx="2733695" cy="1366847"/>
      </dsp:txXfrm>
    </dsp:sp>
    <dsp:sp modelId="{C5B35A19-A24D-4667-A47A-EAA5A202629B}">
      <dsp:nvSpPr>
        <dsp:cNvPr id="0" name=""/>
        <dsp:cNvSpPr/>
      </dsp:nvSpPr>
      <dsp:spPr>
        <a:xfrm>
          <a:off x="4643931" y="1944682"/>
          <a:ext cx="2733695" cy="1366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Экономическая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 зависимость</a:t>
          </a:r>
        </a:p>
      </dsp:txBody>
      <dsp:txXfrm>
        <a:off x="4643931" y="1944682"/>
        <a:ext cx="2733695" cy="1366847"/>
      </dsp:txXfrm>
    </dsp:sp>
    <dsp:sp modelId="{11943AC1-327E-419C-9743-BFE5CAAC901C}">
      <dsp:nvSpPr>
        <dsp:cNvPr id="0" name=""/>
        <dsp:cNvSpPr/>
      </dsp:nvSpPr>
      <dsp:spPr>
        <a:xfrm>
          <a:off x="4643931" y="3885605"/>
          <a:ext cx="2733695" cy="136684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300" b="1" i="0" u="none" strike="noStrike" kern="1200" cap="none" normalizeH="0" baseline="0" smtClean="0">
              <a:ln>
                <a:noFill/>
              </a:ln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  <a:cs typeface="Arial" charset="0"/>
            </a:rPr>
            <a:t>Выплата дани</a:t>
          </a:r>
        </a:p>
      </dsp:txBody>
      <dsp:txXfrm>
        <a:off x="4643931" y="3885605"/>
        <a:ext cx="2733695" cy="136684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51632E6-AEDD-48C6-8962-9C04991FA04D}" type="datetimeFigureOut">
              <a:rPr lang="ru-RU"/>
              <a:pPr>
                <a:defRPr/>
              </a:pPr>
              <a:t>15.01.2015</a:t>
            </a:fld>
            <a:endParaRPr lang="ru-RU"/>
          </a:p>
        </p:txBody>
      </p:sp>
      <p:sp>
        <p:nvSpPr>
          <p:cNvPr id="1136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497E5E7-F9CE-4CF0-9DE8-8D4AD1300B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5589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EF22A9-92B2-43B0-8FD7-66AB9A059063}" type="datetimeFigureOut">
              <a:rPr lang="uk-UA" smtClean="0"/>
              <a:t>15.01.2015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008FCD-0433-408F-8752-96ECF211B2B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5973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/>
              <a:t>Монголо-татары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68558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3. Отражение угрозы с Запада</a:t>
            </a:r>
          </a:p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В первой половине </a:t>
            </a:r>
            <a:r>
              <a:rPr lang="en-US" b="1" dirty="0" smtClean="0">
                <a:solidFill>
                  <a:schemeClr val="bg1"/>
                </a:solidFill>
                <a:latin typeface="Algerian" pitchFamily="82" charset="0"/>
              </a:rPr>
              <a:t>XIII</a:t>
            </a: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 в. Северо-Западной Руси пришлось столкнуться с опасностью с запада – с наступлением немецких рыцарей-крестоносцев, а также шведских и датских феодалов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29488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Проблемный вопрос:</a:t>
            </a:r>
          </a:p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Почему в борьбе с шведскими феодалами и немецкими рыцарями Русь смогла выстоять, а устоять перед монголо-татарами не удалось?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1887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533400" indent="-533400" algn="ctr">
              <a:buFontTx/>
              <a:buNone/>
              <a:defRPr/>
            </a:pP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Коллаж выполнил</a:t>
            </a:r>
          </a:p>
          <a:p>
            <a:pPr marL="533400" indent="-533400" algn="ctr">
              <a:buFontTx/>
              <a:buNone/>
              <a:defRPr/>
            </a:pP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Федоров Павел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519312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«ИГО» Илья Глазунов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763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4. Ордынское владычество на Руси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5697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В результате урока «Нашествие» мне открылись:</a:t>
            </a:r>
            <a:br>
              <a:rPr lang="ru-RU" sz="18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</a:br>
            <a:endParaRPr lang="ru-RU" sz="1800" dirty="0" smtClean="0">
              <a:ln>
                <a:noFill/>
              </a:ln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endParaRPr lang="ru-RU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1) Две самые главные причины поражения русских дружин в сражениях с монголо-татарами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: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……………………………………………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2)  Два самых важных имени: ………………….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3)  Два самых важных события (даты):………………………………………………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4)  Два самых важных качества личности правителя (человека): …………………………..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78028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6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Домашнее задание:</a:t>
            </a:r>
          </a:p>
          <a:p>
            <a:pPr marL="669925" indent="-533400" eaLnBrk="1" hangingPunct="1">
              <a:buClr>
                <a:srgbClr val="663300"/>
              </a:buClr>
              <a:buFont typeface="Wingdings 2" pitchFamily="18" charset="2"/>
              <a:buNone/>
              <a:defRPr/>
            </a:pP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 Определите основные экономические, политические, социальные и культурные последствия ига для Руси,  </a:t>
            </a: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используя  § 5 </a:t>
            </a:r>
            <a:endParaRPr lang="ru-RU" sz="12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669925" indent="-533400" eaLnBrk="1" hangingPunct="1">
              <a:buFont typeface="Wingdings 2" pitchFamily="18" charset="2"/>
              <a:buNone/>
              <a:defRPr/>
            </a:pP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</a:t>
            </a: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с. 26 – 28 и другие источники</a:t>
            </a:r>
            <a:r>
              <a:rPr lang="ru-RU" sz="1200" dirty="0" smtClean="0">
                <a:solidFill>
                  <a:srgbClr val="663300"/>
                </a:solidFill>
                <a:latin typeface="Algerian" pitchFamily="82" charset="0"/>
              </a:rPr>
              <a:t> </a:t>
            </a:r>
            <a:r>
              <a:rPr lang="ru-RU" sz="1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;</a:t>
            </a:r>
          </a:p>
          <a:p>
            <a:pPr marL="669925" indent="-533400" eaLnBrk="1" hangingPunct="1">
              <a:buFont typeface="Wingdings 2" pitchFamily="18" charset="2"/>
              <a:buNone/>
              <a:defRPr/>
            </a:pPr>
            <a:r>
              <a:rPr lang="ru-RU" sz="1200" b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 Подготовиться к контролю знаний по разделу.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16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40327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4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Тема: Борьба Руси с иноземными захватчиками</a:t>
            </a:r>
            <a:r>
              <a:rPr lang="ru-RU" sz="14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marL="609600" indent="-609600" algn="ctr" eaLnBrk="1" hangingPunct="1">
              <a:buClr>
                <a:schemeClr val="bg1"/>
              </a:buClr>
              <a:buFontTx/>
              <a:buNone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План:</a:t>
            </a:r>
            <a:endParaRPr lang="en-US" sz="1200" b="1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Монголо-татарское нашествие.</a:t>
            </a:r>
            <a:endParaRPr lang="ru-RU" sz="12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Поход Батыя и начало монголо-татарского ига.</a:t>
            </a:r>
            <a:endParaRPr lang="ru-RU" sz="12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Отражение угрозы с Запада.</a:t>
            </a:r>
            <a:endParaRPr lang="ru-RU" sz="12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Ордынское владычество на Руси.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40527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1. Монголо-татарское нашествие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На какой территории проживали? 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На какой стадии общественных отношений находились?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Какова военная организация?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Кто возглавил борьбу </a:t>
            </a:r>
            <a:r>
              <a:rPr lang="ru-RU" sz="1200" b="1" dirty="0" err="1" smtClean="0">
                <a:solidFill>
                  <a:schemeClr val="bg1"/>
                </a:solidFill>
                <a:latin typeface="Algerian" pitchFamily="82" charset="0"/>
              </a:rPr>
              <a:t>монголо</a:t>
            </a:r>
            <a:r>
              <a:rPr lang="en-US" sz="1200" b="1" dirty="0" smtClean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-</a:t>
            </a:r>
            <a:r>
              <a:rPr lang="en-US" sz="1200" b="1" dirty="0" smtClean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  <a:latin typeface="Algerian" pitchFamily="82" charset="0"/>
              </a:rPr>
              <a:t>татар за объединение?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16777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dirty="0" err="1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sz="18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- татары, их занятия и общественные отношения</a:t>
            </a:r>
            <a:r>
              <a:rPr lang="ru-RU" sz="18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Проживали на территории Центральной Азии.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algn="just" eaLnBrk="1" hangingPunct="1">
              <a:buClr>
                <a:srgbClr val="663300"/>
              </a:buClr>
              <a:buFont typeface="Wingdings 2" pitchFamily="18" charset="2"/>
              <a:buChar char="¨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К  концу 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века находились на стадии разложения первобытно-общинного строя.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Возникновение и развитие государственности носило военизированный характер.</a:t>
            </a:r>
          </a:p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 начале 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века главной задачей Чингисхан провозгласил  </a:t>
            </a:r>
            <a:r>
              <a:rPr lang="ru-RU" b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завоевание мирового господства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.</a:t>
            </a:r>
            <a:endParaRPr lang="ru-RU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35408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Завоевания </a:t>
            </a:r>
            <a:r>
              <a:rPr lang="ru-RU" sz="1200" dirty="0" err="1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– татар в </a:t>
            </a:r>
            <a:r>
              <a:rPr lang="en-US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XIII</a:t>
            </a: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в</a:t>
            </a: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1200" dirty="0" smtClean="0">
              <a:ln>
                <a:noFill/>
              </a:ln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29589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z="2000" b="1" kern="1200" dirty="0" smtClean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+mn-lt"/>
              <a:ea typeface="+mn-ea"/>
              <a:cs typeface="+mn-cs"/>
            </a:endParaRPr>
          </a:p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  <a:defRPr/>
            </a:pPr>
            <a:r>
              <a:rPr lang="ru-RU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По свидетельствам Галицко-Волынской летописи русские дружины впервые столкнулись с монголо-татарскими войсками в </a:t>
            </a:r>
            <a:r>
              <a:rPr lang="ru-RU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1223 г. на реке Калке</a:t>
            </a:r>
            <a:r>
              <a:rPr lang="ru-RU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, оказывая помощь половцам. Потерпели поражение…</a:t>
            </a:r>
            <a:endParaRPr lang="ru-RU" dirty="0" smtClean="0"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01217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838200" indent="-838200"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2. Поход Батыя и начало монголо-татарского ига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«Был страшный год, когда все страны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Боялись больше чем огня,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Батыя, внука Чингисхана,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Свое соседство с ним кляня.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Был страшный век, когда монголы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На Русь лавиною пошли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В осенний день, по степи голой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Топча сухие ковыли.»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26821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ПОХОД ХАНА БАТЫЯ НА РУСЬ</a:t>
            </a:r>
            <a:r>
              <a:rPr lang="ru-RU" sz="12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12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1200" b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23291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Проблемный вопрос: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  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Чем можно объяснить победы </a:t>
            </a:r>
            <a:r>
              <a:rPr lang="ru-RU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- татар при условии, что по характеру общественного строя они стояли ниже многих завоеванных ими стран?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008FCD-0433-408F-8752-96ECF211B2BA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44415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BAA15A-1619-4FB2-B7E9-4CCC0EC4768F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96D85C-0FB8-4C34-82BB-26F25E7851E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525160-282D-414D-A0A6-72862431D948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833FF-B664-4A48-B76F-DA152D7B7A0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36F7E4-962F-46B5-931A-DED2ECF0A6FF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39AB02-7C64-459C-B372-56ADE7CF511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08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4DA71-84CE-4853-9B94-7FBA36FACDAE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CA63F-0155-4AFA-A973-31269FD09C0A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2780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4030663"/>
            <a:ext cx="8229600" cy="22780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5DF83-0A15-4102-84A8-8C58E1C970FA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362D18-F6EF-48F5-9524-8D70A045D2F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  <p:transition>
    <p:cut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F86295-2D9F-4F51-A36E-85DBB7AABD00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94D1CF-A4E0-4420-9336-ED9E4CACCC1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915307-C359-454A-9EE7-EF56A3963D22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25FFD-C572-4F8D-A2F2-9F97D727057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75E53-C01A-44A2-84D1-A4755E62A799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486C09-C81E-4F4F-A8BA-7A37D3E39A1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DF0277-71A8-4751-AEBC-7AFCF3455533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F9CFE2-5168-46B5-884B-ADE88D02044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CD7AE-9609-4746-95D6-ED1A7CC7D007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49850-CAA5-46F7-A0A1-DACFC820749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A6A9F-FFCF-427D-AE8E-FEF928B86B22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D19EA-085B-43F8-9470-D62100E498E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2CC3-3F88-4110-B02B-3F50CD554A89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64D64C-6EDD-431F-B7D3-9CF4105D066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BDF116-FB9E-4F34-BEF5-9A93C73F11B6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8E9F8D-E553-44F9-A859-E42130A2593C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E4ED8A-9037-4CCF-BF69-C7447DA67015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B7F88-7295-40E3-821C-8345F9B8480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0C4719-D79E-44D4-9DC6-C97EAB4CF618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EBD32-291F-4050-AA61-3CD7D74E335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BCF770-830C-411D-9FB3-19A2C4DE9A3E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DADBDB-C5CD-4B0E-9664-987A0D8EB4C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C98E76-7BD8-471D-8ABA-6FCBCFB762B9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BAC1A-C025-467E-A95A-74D925195AE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0AE074-9B1D-4023-ABE5-36EC1D43652F}" type="datetime1">
              <a:rPr lang="ru-RU" smtClean="0"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EEE8CA-8C49-44B9-B5D3-DE0CAAA8C81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121FB-6D59-4B99-8476-03B80DDF8F73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BA476-CDEF-4603-B42B-01FA59C8CA9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82CC5-A081-4E8A-A18D-CEAC2E12ED88}" type="datetime1">
              <a:rPr lang="ru-RU" smtClean="0"/>
              <a:t>15.01.2015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8ABD7-D1E9-4904-B076-73AC8916314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23894-524A-450A-BD47-136462324D06}" type="datetime1">
              <a:rPr lang="ru-RU" smtClean="0"/>
              <a:t>15.01.2015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97A09A-1055-4CA8-B2F3-9B33DE35283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497A-2BBD-4673-9661-A889251944DE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8176C5-C7A0-47D9-84F1-5A6FABC21033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2589B-F05C-48F0-9795-29518D063FB0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7C5DA9-F19E-4F65-A2C2-23EB7BF6C12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4EA1B-D7DD-43C4-9C42-1D72D0530453}" type="datetime1">
              <a:rPr lang="ru-RU" smtClean="0"/>
              <a:t>15.01.2015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F266B-3E19-4F2E-9AB2-4FB43432892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570877D-7A2F-4F74-A1E1-483B3C33F488}" type="datetime1">
              <a:rPr lang="ru-RU" smtClean="0"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7C35D1-50D4-4C5D-9601-A9428A95B80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22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</p:sldLayoutIdLst>
  <p:transition>
    <p:cut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0B1065DE-4B83-4433-AB35-8C92B1197D3B}" type="datetime1">
              <a:rPr lang="ru-RU" smtClean="0"/>
              <a:t>15.01.2015</a:t>
            </a:fld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97CE298B-BE9C-4F74-823C-B5CA847C583F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0.xml"/><Relationship Id="rId1" Type="http://schemas.openxmlformats.org/officeDocument/2006/relationships/audio" Target="file:///C:\Documents%20and%20Settings\&#1040;&#1076;&#1084;&#1080;&#1085;&#1080;&#1089;&#1090;&#1088;&#1072;&#1090;&#1086;&#1088;\&#1056;&#1072;&#1073;&#1086;&#1095;&#1080;&#1081;%20&#1089;&#1090;&#1086;&#1083;\&#1084;&#1072;&#1084;&#1072;\&#1082;&#1086;&#1085;&#1089;&#1087;&#1077;&#1082;&#1090;&#1099;%20&#1048;&#1089;&#1090;&#1086;&#1088;&#1080;&#1103;\&#1082;%20&#1091;&#1088;&#1086;&#1082;&#1091;%20&#1085;&#1072;&#1096;&#1077;&#1089;&#1090;&#1074;&#1080;&#1077;\911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911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604250" y="6308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11" y="285728"/>
            <a:ext cx="912858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/>
              <a:t>Монголо-татары</a:t>
            </a:r>
            <a:endParaRPr lang="ru-RU" sz="9600" dirty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150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8366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838200" indent="-838200"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3. Отражение угрозы с Запада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sz="half" idx="1"/>
          </p:nvPr>
        </p:nvSpPr>
        <p:spPr>
          <a:xfrm>
            <a:off x="179388" y="692150"/>
            <a:ext cx="8713787" cy="1871663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В первой половине </a:t>
            </a:r>
            <a:r>
              <a:rPr lang="en-US" b="1" dirty="0" smtClean="0">
                <a:solidFill>
                  <a:schemeClr val="bg1"/>
                </a:solidFill>
                <a:latin typeface="Algerian" pitchFamily="82" charset="0"/>
              </a:rPr>
              <a:t>XIII</a:t>
            </a: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 в. Северо-Западной Руси пришлось столкнуться с опасностью с запада – с наступлением немецких рыцарей-крестоносцев, а также шведских и датских феодалов </a:t>
            </a:r>
          </a:p>
        </p:txBody>
      </p:sp>
      <p:pic>
        <p:nvPicPr>
          <p:cNvPr id="14340" name="Picture 4" descr="Рисунок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>
            <a:lum bright="6000" contrast="6000"/>
          </a:blip>
          <a:srcRect/>
          <a:stretch>
            <a:fillRect/>
          </a:stretch>
        </p:blipFill>
        <p:spPr>
          <a:xfrm>
            <a:off x="1763713" y="2568575"/>
            <a:ext cx="5472112" cy="4165600"/>
          </a:xfrm>
          <a:noFill/>
          <a:ln w="38100" cmpd="dbl">
            <a:solidFill>
              <a:srgbClr val="996600"/>
            </a:solidFill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69215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Проблемный вопрос:</a:t>
            </a:r>
          </a:p>
        </p:txBody>
      </p:sp>
      <p:sp>
        <p:nvSpPr>
          <p:cNvPr id="56323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836613"/>
            <a:ext cx="8713788" cy="2089150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Почему в борьбе с шведскими феодалами и немецкими рыцарями Русь смогла выстоять, а устоять перед монголо-татарами не удалось?</a:t>
            </a:r>
          </a:p>
        </p:txBody>
      </p:sp>
      <p:graphicFrame>
        <p:nvGraphicFramePr>
          <p:cNvPr id="56380" name="Group 60"/>
          <p:cNvGraphicFramePr>
            <a:graphicFrameLocks noGrp="1"/>
          </p:cNvGraphicFramePr>
          <p:nvPr>
            <p:ph sz="half" idx="2"/>
          </p:nvPr>
        </p:nvGraphicFramePr>
        <p:xfrm>
          <a:off x="179388" y="2636838"/>
          <a:ext cx="8785225" cy="3149601"/>
        </p:xfrm>
        <a:graphic>
          <a:graphicData uri="http://schemas.openxmlformats.org/drawingml/2006/table">
            <a:tbl>
              <a:tblPr/>
              <a:tblGrid>
                <a:gridCol w="4248150"/>
                <a:gridCol w="4537075"/>
              </a:tblGrid>
              <a:tr h="15128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lgerian" pitchFamily="82" charset="0"/>
                        </a:rPr>
                        <a:t>Причины поражения Руси в столкновении с татаро-монголами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3300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lgerian" pitchFamily="82" charset="0"/>
                        </a:rPr>
                        <a:t>Главные причины эффективности отпора на Западе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63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2)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9F9F9"/>
                        </a:buClr>
                        <a:buSzPct val="65000"/>
                        <a:buFont typeface="Wingdings 2" pitchFamily="18" charset="2"/>
                        <a:buNone/>
                        <a:tabLst/>
                      </a:pPr>
                      <a:r>
                        <a:rPr kumimoji="0" lang="ru-RU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3)</a:t>
                      </a:r>
                    </a:p>
                  </a:txBody>
                  <a:tcPr horzOverflow="overflow">
                    <a:lnL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6633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F4C4"/>
            </a:gs>
            <a:gs pos="50000">
              <a:srgbClr val="FFFFFF"/>
            </a:gs>
            <a:gs pos="100000">
              <a:srgbClr val="F4F4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5" descr="i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8038" y="0"/>
            <a:ext cx="48482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98425" y="2878138"/>
            <a:ext cx="3205163" cy="103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33400" indent="-533400" algn="ctr">
              <a:buFontTx/>
              <a:buNone/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Коллаж выполнил</a:t>
            </a:r>
          </a:p>
          <a:p>
            <a:pPr marL="533400" indent="-533400" algn="ctr">
              <a:buFontTx/>
              <a:buNone/>
              <a:defRPr/>
            </a:pPr>
            <a:r>
              <a:rPr lang="ru-RU" sz="2800" b="1" dirty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Федоров Павел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395288" y="-3175"/>
            <a:ext cx="5229225" cy="7016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33400" indent="-533400">
              <a:buFontTx/>
              <a:buNone/>
              <a:defRPr/>
            </a:pPr>
            <a:r>
              <a:rPr lang="ru-RU" sz="4000" b="1" dirty="0">
                <a:solidFill>
                  <a:srgbClr val="0000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«ИГО» Илья Глазунов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F4C4"/>
            </a:gs>
            <a:gs pos="50000">
              <a:srgbClr val="FFFFFF"/>
            </a:gs>
            <a:gs pos="100000">
              <a:srgbClr val="F4F4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/>
          </p:cNvSpPr>
          <p:nvPr>
            <p:ph type="title"/>
          </p:nvPr>
        </p:nvSpPr>
        <p:spPr bwMode="auto">
          <a:xfrm>
            <a:off x="250825" y="0"/>
            <a:ext cx="8569325" cy="10525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marL="838200" indent="-838200"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4. Ордынское владычество на Руси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79388" y="1052513"/>
          <a:ext cx="8713787" cy="52562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F4C4"/>
            </a:gs>
            <a:gs pos="50000">
              <a:srgbClr val="FFFFFF"/>
            </a:gs>
            <a:gs pos="100000">
              <a:srgbClr val="F4F4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В результате урока «Нашествие» мне открылись:</a:t>
            </a:r>
            <a:b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</a:br>
            <a:endParaRPr lang="ru-RU" sz="4000" dirty="0" smtClean="0">
              <a:ln>
                <a:noFill/>
              </a:ln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>
          <a:xfrm>
            <a:off x="827088" y="1341438"/>
            <a:ext cx="7704137" cy="5111750"/>
          </a:xfrm>
          <a:ln w="38100" cmpd="dbl">
            <a:solidFill>
              <a:srgbClr val="996600"/>
            </a:solidFill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endParaRPr lang="ru-RU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1) Две самые главные причины поражения русских дружин в сражениях с монголо-татарами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: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……………………………………………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2)  Два самых важных имени: ………………….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3)  Два самых важных события (даты):………………………………………………</a:t>
            </a:r>
          </a:p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4)  Два самых важных качества личности правителя (человека): …………………………..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F4C4"/>
            </a:gs>
            <a:gs pos="50000">
              <a:srgbClr val="FFFFFF"/>
            </a:gs>
            <a:gs pos="100000">
              <a:srgbClr val="F4F4C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Домашнее задание:</a:t>
            </a:r>
          </a:p>
        </p:txBody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669925" indent="-533400" eaLnBrk="1" hangingPunct="1">
              <a:buClr>
                <a:srgbClr val="663300"/>
              </a:buClr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1) Определите основные экономические, политические, социальные и культурные последствия ига для Руси,  </a:t>
            </a: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используя  § 5 </a:t>
            </a:r>
            <a:endParaRPr lang="ru-RU" sz="3200" b="1" dirty="0" smtClean="0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34" charset="0"/>
            </a:endParaRPr>
          </a:p>
          <a:p>
            <a:pPr marL="669925" indent="-533400" ea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rPr>
              <a:t>     </a:t>
            </a: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с. 26 – 28 и другие источники</a:t>
            </a:r>
            <a:r>
              <a:rPr lang="ru-RU" sz="3200" dirty="0" smtClean="0">
                <a:solidFill>
                  <a:srgbClr val="663300"/>
                </a:solidFill>
                <a:latin typeface="Algerian" pitchFamily="82" charset="0"/>
              </a:rPr>
              <a:t> </a:t>
            </a: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;</a:t>
            </a:r>
          </a:p>
          <a:p>
            <a:pPr marL="669925" indent="-533400" ea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2) Подготовиться к контролю знаний по разделу. </a:t>
            </a:r>
          </a:p>
        </p:txBody>
      </p:sp>
      <p:pic>
        <p:nvPicPr>
          <p:cNvPr id="19460" name="Picture 4" descr="AG00029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25" y="4954588"/>
            <a:ext cx="2160588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Тема: Борьба Руси с иноземными захватчиками</a:t>
            </a:r>
            <a:r>
              <a:rPr lang="ru-RU" sz="37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6147" name="Rectangle 3"/>
          <p:cNvSpPr>
            <a:spLocks noGrp="1"/>
          </p:cNvSpPr>
          <p:nvPr>
            <p:ph type="body" idx="1"/>
          </p:nvPr>
        </p:nvSpPr>
        <p:spPr>
          <a:xfrm>
            <a:off x="395288" y="1916113"/>
            <a:ext cx="8229600" cy="4421187"/>
          </a:xfrm>
          <a:ln w="38100" cmpd="dbl">
            <a:solidFill>
              <a:srgbClr val="336600"/>
            </a:solidFill>
          </a:ln>
        </p:spPr>
        <p:txBody>
          <a:bodyPr/>
          <a:lstStyle/>
          <a:p>
            <a:pPr marL="609600" indent="-609600" algn="ctr" eaLnBrk="1" hangingPunct="1">
              <a:buClr>
                <a:schemeClr val="bg1"/>
              </a:buClr>
              <a:buFontTx/>
              <a:buNone/>
            </a:pPr>
            <a:r>
              <a:rPr lang="ru-RU" sz="3400" b="1" dirty="0" smtClean="0">
                <a:solidFill>
                  <a:schemeClr val="bg1"/>
                </a:solidFill>
                <a:latin typeface="Algerian" pitchFamily="82" charset="0"/>
              </a:rPr>
              <a:t>План:</a:t>
            </a:r>
            <a:endParaRPr lang="en-US" sz="3400" b="1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3400" b="1" dirty="0" smtClean="0">
                <a:solidFill>
                  <a:schemeClr val="bg1"/>
                </a:solidFill>
                <a:latin typeface="Algerian" pitchFamily="82" charset="0"/>
              </a:rPr>
              <a:t>Монголо-татарское нашествие.</a:t>
            </a:r>
            <a:endParaRPr lang="ru-RU" sz="34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3400" b="1" dirty="0" smtClean="0">
                <a:solidFill>
                  <a:schemeClr val="bg1"/>
                </a:solidFill>
                <a:latin typeface="Algerian" pitchFamily="82" charset="0"/>
              </a:rPr>
              <a:t>Поход Батыя и начало монголо-татарского ига.</a:t>
            </a:r>
            <a:endParaRPr lang="ru-RU" sz="34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3400" b="1" dirty="0" smtClean="0">
                <a:solidFill>
                  <a:schemeClr val="bg1"/>
                </a:solidFill>
                <a:latin typeface="Algerian" pitchFamily="82" charset="0"/>
              </a:rPr>
              <a:t>Отражение угрозы с Запада.</a:t>
            </a:r>
            <a:endParaRPr lang="ru-RU" sz="3400" dirty="0" smtClean="0">
              <a:solidFill>
                <a:schemeClr val="bg1"/>
              </a:solidFill>
              <a:latin typeface="Algerian" pitchFamily="82" charset="0"/>
            </a:endParaRPr>
          </a:p>
          <a:p>
            <a:pPr marL="609600" indent="-609600" eaLnBrk="1" hangingPunct="1">
              <a:buClr>
                <a:schemeClr val="bg1"/>
              </a:buClr>
              <a:buFontTx/>
              <a:buAutoNum type="arabicPeriod"/>
            </a:pPr>
            <a:r>
              <a:rPr lang="ru-RU" sz="3400" b="1" dirty="0" smtClean="0">
                <a:solidFill>
                  <a:schemeClr val="bg1"/>
                </a:solidFill>
                <a:latin typeface="Algerian" pitchFamily="82" charset="0"/>
              </a:rPr>
              <a:t>Ордынское владычество на Руси.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692275" y="7245350"/>
            <a:ext cx="914400" cy="9144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FFFCC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 bwMode="auto">
          <a:xfrm>
            <a:off x="395288" y="0"/>
            <a:ext cx="8569325" cy="12684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l" eaLnBrk="1" hangingPunct="1">
              <a:defRPr/>
            </a:pPr>
            <a:r>
              <a:rPr lang="ru-RU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1. Монголо-татарское нашествие</a:t>
            </a:r>
          </a:p>
        </p:txBody>
      </p:sp>
      <p:sp>
        <p:nvSpPr>
          <p:cNvPr id="7171" name="Rectangle 3"/>
          <p:cNvSpPr>
            <a:spLocks noGrp="1"/>
          </p:cNvSpPr>
          <p:nvPr>
            <p:ph type="body" sz="half" idx="2"/>
          </p:nvPr>
        </p:nvSpPr>
        <p:spPr>
          <a:xfrm>
            <a:off x="4643438" y="1341438"/>
            <a:ext cx="4284662" cy="5327650"/>
          </a:xfrm>
        </p:spPr>
        <p:txBody>
          <a:bodyPr/>
          <a:lstStyle/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На какой территории проживали? 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На какой стадии общественных отношений находились?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Какова военная организация?</a:t>
            </a:r>
          </a:p>
          <a:p>
            <a:pPr marL="533400" indent="-533400" eaLnBrk="1" hangingPunct="1">
              <a:buClr>
                <a:schemeClr val="bg1"/>
              </a:buClr>
              <a:buFontTx/>
              <a:buAutoNum type="arabicPeriod"/>
            </a:pP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Кто возглавил борьбу </a:t>
            </a:r>
            <a:r>
              <a:rPr lang="ru-RU" sz="2800" b="1" dirty="0" err="1" smtClean="0">
                <a:solidFill>
                  <a:schemeClr val="bg1"/>
                </a:solidFill>
                <a:latin typeface="Algerian" pitchFamily="82" charset="0"/>
              </a:rPr>
              <a:t>монголо</a:t>
            </a:r>
            <a:r>
              <a:rPr lang="en-US" sz="2800" b="1" dirty="0" smtClean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-</a:t>
            </a:r>
            <a:r>
              <a:rPr lang="en-US" sz="2800" b="1" dirty="0" smtClean="0">
                <a:solidFill>
                  <a:schemeClr val="bg1"/>
                </a:solidFill>
                <a:latin typeface="Algerian" pitchFamily="82" charset="0"/>
              </a:rPr>
              <a:t> </a:t>
            </a:r>
            <a:r>
              <a:rPr lang="ru-RU" sz="2800" b="1" dirty="0" smtClean="0">
                <a:solidFill>
                  <a:schemeClr val="bg1"/>
                </a:solidFill>
                <a:latin typeface="Algerian" pitchFamily="82" charset="0"/>
              </a:rPr>
              <a:t>татар за объединение?</a:t>
            </a:r>
          </a:p>
        </p:txBody>
      </p:sp>
      <p:pic>
        <p:nvPicPr>
          <p:cNvPr id="7172" name="Picture 4" descr="cbe1d4443670"/>
          <p:cNvPicPr>
            <a:picLocks noChangeAspect="1" noChangeArrowheads="1"/>
          </p:cNvPicPr>
          <p:nvPr/>
        </p:nvPicPr>
        <p:blipFill>
          <a:blip r:embed="rId3" cstate="print">
            <a:lum contrast="60000"/>
          </a:blip>
          <a:srcRect/>
          <a:stretch>
            <a:fillRect/>
          </a:stretch>
        </p:blipFill>
        <p:spPr bwMode="auto">
          <a:xfrm>
            <a:off x="611188" y="1412875"/>
            <a:ext cx="3694112" cy="4856163"/>
          </a:xfrm>
          <a:prstGeom prst="rect">
            <a:avLst/>
          </a:prstGeom>
          <a:noFill/>
          <a:ln w="38100" cmpd="dbl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4000" dirty="0" err="1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- татары, их занятия и общественные отношения</a:t>
            </a:r>
            <a:r>
              <a:rPr lang="ru-RU" sz="37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sz="half" idx="1"/>
          </p:nvPr>
        </p:nvSpPr>
        <p:spPr>
          <a:xfrm>
            <a:off x="0" y="981075"/>
            <a:ext cx="5580063" cy="5516563"/>
          </a:xfrm>
        </p:spPr>
        <p:txBody>
          <a:bodyPr/>
          <a:lstStyle/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Проживали на территории Центральной Азии.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algn="just" eaLnBrk="1" hangingPunct="1">
              <a:buClr>
                <a:srgbClr val="663300"/>
              </a:buClr>
              <a:buFont typeface="Wingdings 2" pitchFamily="18" charset="2"/>
              <a:buChar char="¨"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К  концу 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века находились на стадии разложения первобытно-общинного строя. </a:t>
            </a:r>
            <a:endParaRPr lang="en-US" b="1" dirty="0" smtClean="0">
              <a:solidFill>
                <a:schemeClr val="bg1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lgerian" pitchFamily="82" charset="0"/>
            </a:endParaRPr>
          </a:p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Возникновение и развитие государственности носило военизированный характер.</a:t>
            </a:r>
          </a:p>
          <a:p>
            <a:pPr algn="just" eaLnBrk="1" hangingPunct="1">
              <a:buClr>
                <a:srgbClr val="663300"/>
              </a:buClr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 начале Х</a:t>
            </a:r>
            <a:r>
              <a:rPr lang="en-US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II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 века главной задачей Чингисхан провозгласил  </a:t>
            </a:r>
            <a:r>
              <a:rPr lang="ru-RU" b="1" u="sng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завоевание мирового господства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lgerian" pitchFamily="82" charset="0"/>
              </a:rPr>
              <a:t>.</a:t>
            </a:r>
          </a:p>
        </p:txBody>
      </p:sp>
      <p:pic>
        <p:nvPicPr>
          <p:cNvPr id="8196" name="Picture 4" descr="g-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268413"/>
            <a:ext cx="2879725" cy="2376487"/>
          </a:xfrm>
          <a:prstGeom prst="rect">
            <a:avLst/>
          </a:prstGeom>
          <a:noFill/>
          <a:ln w="38100" cmpd="dbl">
            <a:solidFill>
              <a:srgbClr val="336600"/>
            </a:solidFill>
            <a:miter lim="800000"/>
            <a:headEnd/>
            <a:tailEnd/>
          </a:ln>
        </p:spPr>
      </p:pic>
      <p:pic>
        <p:nvPicPr>
          <p:cNvPr id="8197" name="Picture 6" descr="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4149725"/>
            <a:ext cx="2876550" cy="2390775"/>
          </a:xfrm>
          <a:prstGeom prst="rect">
            <a:avLst/>
          </a:prstGeom>
          <a:noFill/>
          <a:ln w="38100" cmpd="dbl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9144000" cy="8366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Завоевания </a:t>
            </a:r>
            <a:r>
              <a:rPr lang="ru-RU" sz="4000" dirty="0" err="1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– татар в </a:t>
            </a:r>
            <a:r>
              <a:rPr lang="en-US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XIII</a:t>
            </a: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в</a:t>
            </a: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sz="4000" dirty="0" smtClean="0">
              <a:ln>
                <a:noFill/>
              </a:ln>
              <a:solidFill>
                <a:srgbClr val="3366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  <p:pic>
        <p:nvPicPr>
          <p:cNvPr id="9219" name="Picture 3" descr="mongol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0" y="319088"/>
            <a:ext cx="9144000" cy="6307137"/>
          </a:xfrm>
          <a:noFill/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body" sz="half" idx="1"/>
          </p:nvPr>
        </p:nvSpPr>
        <p:spPr>
          <a:xfrm>
            <a:off x="0" y="0"/>
            <a:ext cx="9144000" cy="1989138"/>
          </a:xfrm>
        </p:spPr>
        <p:txBody>
          <a:bodyPr/>
          <a:lstStyle/>
          <a:p>
            <a:pPr eaLnBrk="1" hangingPunct="1">
              <a:buClr>
                <a:srgbClr val="663300"/>
              </a:buClr>
              <a:buSzPct val="70000"/>
              <a:buFont typeface="Wingdings 2" pitchFamily="18" charset="2"/>
              <a:buChar char="¨"/>
              <a:defRPr/>
            </a:pPr>
            <a:r>
              <a:rPr lang="ru-RU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По свидетельствам Галицко-Волынской летописи русские дружины впервые столкнулись с монголо-татарскими войсками в </a:t>
            </a:r>
            <a:r>
              <a:rPr lang="ru-RU" b="1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1223 г. на реке Калке</a:t>
            </a:r>
            <a:r>
              <a:rPr lang="ru-RU" dirty="0" smtClean="0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, оказывая помощь половцам. Потерпели поражение…</a:t>
            </a:r>
          </a:p>
        </p:txBody>
      </p:sp>
      <p:pic>
        <p:nvPicPr>
          <p:cNvPr id="10243" name="Picture 3" descr="Рисунок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42988" y="1844675"/>
            <a:ext cx="7200900" cy="4802188"/>
          </a:xfrm>
          <a:noFill/>
        </p:spPr>
      </p:pic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3995738" y="5445125"/>
            <a:ext cx="9366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ru-RU" sz="2000" b="1">
                <a:latin typeface="Algerian" pitchFamily="82" charset="0"/>
              </a:rPr>
              <a:t>1223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4211638" y="5013325"/>
            <a:ext cx="381000" cy="593725"/>
            <a:chOff x="2448" y="3024"/>
            <a:chExt cx="240" cy="390"/>
          </a:xfrm>
        </p:grpSpPr>
        <p:sp>
          <p:nvSpPr>
            <p:cNvPr id="10246" name="AutoShape 6"/>
            <p:cNvSpPr>
              <a:spLocks noChangeArrowheads="1"/>
            </p:cNvSpPr>
            <p:nvPr/>
          </p:nvSpPr>
          <p:spPr bwMode="auto">
            <a:xfrm>
              <a:off x="2448" y="3024"/>
              <a:ext cx="240" cy="288"/>
            </a:xfrm>
            <a:prstGeom prst="irregularSeal1">
              <a:avLst/>
            </a:prstGeom>
            <a:solidFill>
              <a:srgbClr val="FF0000"/>
            </a:solidFill>
            <a:ln w="12700" cap="sq">
              <a:solidFill>
                <a:schemeClr val="bg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5847" name="Text Box 7"/>
            <p:cNvSpPr txBox="1">
              <a:spLocks noChangeArrowheads="1"/>
            </p:cNvSpPr>
            <p:nvPr/>
          </p:nvSpPr>
          <p:spPr bwMode="auto">
            <a:xfrm>
              <a:off x="2520" y="3153"/>
              <a:ext cx="116" cy="261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spcBef>
                  <a:spcPct val="0"/>
                </a:spcBef>
                <a:buClrTx/>
                <a:buSzTx/>
                <a:buFontTx/>
                <a:buNone/>
                <a:defRPr/>
              </a:pPr>
              <a:endParaRPr lang="ru-RU" sz="2000" b="1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marL="838200" indent="-838200"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2. Поход Батыя и начало монголо-татарского ига</a:t>
            </a:r>
          </a:p>
        </p:txBody>
      </p:sp>
      <p:sp>
        <p:nvSpPr>
          <p:cNvPr id="11267" name="Rectangle 3"/>
          <p:cNvSpPr>
            <a:spLocks noGrp="1"/>
          </p:cNvSpPr>
          <p:nvPr>
            <p:ph type="body" sz="half" idx="1"/>
          </p:nvPr>
        </p:nvSpPr>
        <p:spPr>
          <a:xfrm>
            <a:off x="0" y="1412875"/>
            <a:ext cx="5435600" cy="51117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«Был страшный год, когда все страны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Боялись больше чем огня,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Батыя, внука Чингисхана,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Свое соседство с ним кляня.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Был страшный век, когда монголы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На Русь лавиною пошли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В осенний день, по степи голой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b="1" dirty="0" smtClean="0">
                <a:solidFill>
                  <a:schemeClr val="bg1"/>
                </a:solidFill>
                <a:latin typeface="Algerian" pitchFamily="82" charset="0"/>
              </a:rPr>
              <a:t>Топча сухие ковыли.» </a:t>
            </a:r>
          </a:p>
        </p:txBody>
      </p:sp>
      <p:pic>
        <p:nvPicPr>
          <p:cNvPr id="36868" name="Picture 4" descr="geng2var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534025" y="1989138"/>
            <a:ext cx="3387725" cy="3744912"/>
          </a:xfrm>
          <a:effectLst>
            <a:outerShdw dist="215526" dir="18900000" algn="ctr" rotWithShape="0">
              <a:srgbClr val="336600">
                <a:alpha val="50000"/>
              </a:srgbClr>
            </a:outerShdw>
          </a:effec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300788" y="6021388"/>
            <a:ext cx="2058987" cy="519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533400" indent="-533400">
              <a:buFontTx/>
              <a:buNone/>
              <a:defRPr/>
            </a:pP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Хан Батый</a:t>
            </a:r>
            <a:r>
              <a:rPr lang="ru-RU"/>
              <a:t>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971550" y="274638"/>
            <a:ext cx="7488238" cy="561975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ПОХОД ХАНА БАТЫЯ НА РУСЬ</a:t>
            </a:r>
            <a:r>
              <a:rPr lang="ru-RU" sz="29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9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2900" b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2291" name="Picture 3" descr="t-m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lum contrast="48000"/>
          </a:blip>
          <a:srcRect l="2229" t="1331" r="2228" b="2989"/>
          <a:stretch>
            <a:fillRect/>
          </a:stretch>
        </p:blipFill>
        <p:spPr>
          <a:xfrm>
            <a:off x="1547813" y="620713"/>
            <a:ext cx="6192837" cy="6048375"/>
          </a:xfrm>
          <a:noFill/>
          <a:ln>
            <a:solidFill>
              <a:srgbClr val="996600"/>
            </a:solidFill>
          </a:ln>
        </p:spPr>
      </p:pic>
      <p:sp>
        <p:nvSpPr>
          <p:cNvPr id="37892" name="Text Box 4"/>
          <p:cNvSpPr txBox="1">
            <a:spLocks noChangeArrowheads="1"/>
          </p:cNvSpPr>
          <p:nvPr/>
        </p:nvSpPr>
        <p:spPr bwMode="auto">
          <a:xfrm>
            <a:off x="179388" y="3068638"/>
            <a:ext cx="12827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3600" b="1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1236</a:t>
            </a:r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7861300" y="3068638"/>
            <a:ext cx="12763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3600" b="1"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1240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50000">
              <a:srgbClr val="F4F4C4"/>
            </a:gs>
            <a:gs pos="100000">
              <a:schemeClr val="accent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 bwMode="auto">
          <a:xfrm>
            <a:off x="468313" y="0"/>
            <a:ext cx="8229600" cy="9223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dirty="0" smtClean="0">
                <a:ln>
                  <a:noFill/>
                </a:ln>
                <a:solidFill>
                  <a:srgbClr val="33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Проблемный вопрос:</a:t>
            </a:r>
          </a:p>
        </p:txBody>
      </p:sp>
      <p:sp>
        <p:nvSpPr>
          <p:cNvPr id="38915" name="Rectangle 3"/>
          <p:cNvSpPr>
            <a:spLocks noGrp="1"/>
          </p:cNvSpPr>
          <p:nvPr>
            <p:ph type="body" sz="half" idx="1"/>
          </p:nvPr>
        </p:nvSpPr>
        <p:spPr>
          <a:xfrm>
            <a:off x="250825" y="1196975"/>
            <a:ext cx="3600450" cy="5184775"/>
          </a:xfrm>
          <a:ln w="38100" cmpd="dbl">
            <a:solidFill>
              <a:srgbClr val="663300"/>
            </a:solidFill>
          </a:ln>
        </p:spPr>
        <p:txBody>
          <a:bodyPr/>
          <a:lstStyle/>
          <a:p>
            <a:pPr eaLnBrk="1" hangingPunct="1">
              <a:buFont typeface="Wingdings 2" pitchFamily="18" charset="2"/>
              <a:buNone/>
              <a:defRPr/>
            </a:pP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</a:rPr>
              <a:t>    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Чем можно объяснить победы </a:t>
            </a:r>
            <a:r>
              <a:rPr lang="ru-RU" b="1" dirty="0" err="1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монголо</a:t>
            </a:r>
            <a:r>
              <a:rPr lang="ru-RU" b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- татар при условии, что по характеру общественного строя они стояли ниже многих завоеванных ими стран?</a:t>
            </a: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4643438" y="1125538"/>
            <a:ext cx="4284662" cy="5254625"/>
          </a:xfrm>
          <a:prstGeom prst="rect">
            <a:avLst/>
          </a:prstGeom>
          <a:noFill/>
          <a:ln w="38100" cmpd="dbl">
            <a:solidFill>
              <a:srgbClr val="663300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algn="ctr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 u="sng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Главные причины</a:t>
            </a: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</a:t>
            </a:r>
            <a:r>
              <a:rPr lang="ru-RU" sz="2800" b="1" u="sng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поражения Руси: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1.Раздробленность и отсутствие единства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 в русских землях.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2. Высокое воинское мастерство монгольского войска.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  <a:defRPr/>
            </a:pPr>
            <a:r>
              <a:rPr lang="ru-RU" sz="2800" b="1">
                <a:solidFill>
                  <a:srgbClr val="66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lgerian" pitchFamily="82" charset="0"/>
              </a:rPr>
              <a:t>3. Столкновение двух различных типов организации общества</a:t>
            </a:r>
          </a:p>
          <a:p>
            <a:pPr marL="342900" indent="-342900">
              <a:spcBef>
                <a:spcPct val="0"/>
              </a:spcBef>
              <a:buClrTx/>
              <a:buSzTx/>
              <a:buFontTx/>
              <a:buNone/>
              <a:defRPr/>
            </a:pPr>
            <a:endParaRPr lang="ru-RU" sz="2800" b="1">
              <a:solidFill>
                <a:srgbClr val="66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lgerian" pitchFamily="82" charset="0"/>
            </a:endParaRPr>
          </a:p>
        </p:txBody>
      </p:sp>
      <p:sp>
        <p:nvSpPr>
          <p:cNvPr id="13317" name="AutoShape 5"/>
          <p:cNvSpPr>
            <a:spLocks noChangeArrowheads="1"/>
          </p:cNvSpPr>
          <p:nvPr/>
        </p:nvSpPr>
        <p:spPr bwMode="auto">
          <a:xfrm>
            <a:off x="3851275" y="3573463"/>
            <a:ext cx="792163" cy="485775"/>
          </a:xfrm>
          <a:prstGeom prst="rightArrow">
            <a:avLst>
              <a:gd name="adj1" fmla="val 50000"/>
              <a:gd name="adj2" fmla="val 40768"/>
            </a:avLst>
          </a:prstGeom>
          <a:solidFill>
            <a:srgbClr val="663300"/>
          </a:solidFill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562</TotalTime>
  <Words>847</Words>
  <Application>Microsoft Office PowerPoint</Application>
  <PresentationFormat>Екран (4:3)</PresentationFormat>
  <Paragraphs>157</Paragraphs>
  <Slides>16</Slides>
  <Notes>16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слайдів</vt:lpstr>
      </vt:variant>
      <vt:variant>
        <vt:i4>16</vt:i4>
      </vt:variant>
    </vt:vector>
  </HeadingPairs>
  <TitlesOfParts>
    <vt:vector size="18" baseType="lpstr">
      <vt:lpstr>Апекс</vt:lpstr>
      <vt:lpstr>Оформление по умолчанию</vt:lpstr>
      <vt:lpstr>Презентація PowerPoint</vt:lpstr>
      <vt:lpstr>Тема: Борьба Руси с иноземными захватчиками </vt:lpstr>
      <vt:lpstr>1. Монголо-татарское нашествие</vt:lpstr>
      <vt:lpstr>Монголо - татары, их занятия и общественные отношения </vt:lpstr>
      <vt:lpstr>Завоевания монголо – татар в XIII  в.</vt:lpstr>
      <vt:lpstr>Презентація PowerPoint</vt:lpstr>
      <vt:lpstr>2. Поход Батыя и начало монголо-татарского ига</vt:lpstr>
      <vt:lpstr>ПОХОД ХАНА БАТЫЯ НА РУСЬ </vt:lpstr>
      <vt:lpstr>Проблемный вопрос:</vt:lpstr>
      <vt:lpstr>3. Отражение угрозы с Запада</vt:lpstr>
      <vt:lpstr>Проблемный вопрос:</vt:lpstr>
      <vt:lpstr>Презентація PowerPoint</vt:lpstr>
      <vt:lpstr>Презентація PowerPoint</vt:lpstr>
      <vt:lpstr>4. Ордынское владычество на Руси</vt:lpstr>
      <vt:lpstr>В результате урока «Нашествие» мне открылись: </vt:lpstr>
      <vt:lpstr>Домашнее задание: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невский</dc:title>
  <dc:creator>Дима</dc:creator>
  <cp:lastModifiedBy>LEGION</cp:lastModifiedBy>
  <cp:revision>38</cp:revision>
  <dcterms:created xsi:type="dcterms:W3CDTF">2008-10-02T15:40:27Z</dcterms:created>
  <dcterms:modified xsi:type="dcterms:W3CDTF">2015-01-15T12:23:31Z</dcterms:modified>
</cp:coreProperties>
</file>