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11"/>
  </p:notesMasterIdLst>
  <p:sldIdLst>
    <p:sldId id="256" r:id="rId2"/>
    <p:sldId id="267" r:id="rId3"/>
    <p:sldId id="268" r:id="rId4"/>
    <p:sldId id="257" r:id="rId5"/>
    <p:sldId id="258" r:id="rId6"/>
    <p:sldId id="265" r:id="rId7"/>
    <p:sldId id="261" r:id="rId8"/>
    <p:sldId id="269" r:id="rId9"/>
    <p:sldId id="26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0684"/>
    <a:srgbClr val="3A1D00"/>
    <a:srgbClr val="8FDAFF"/>
    <a:srgbClr val="66330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9322" autoAdjust="0"/>
  </p:normalViewPr>
  <p:slideViewPr>
    <p:cSldViewPr>
      <p:cViewPr>
        <p:scale>
          <a:sx n="119" d="100"/>
          <a:sy n="119" d="100"/>
        </p:scale>
        <p:origin x="-288" y="16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9E33E-52E4-447B-9FD4-6DB03B19BBC3}" type="datetimeFigureOut">
              <a:rPr lang="uk-UA" smtClean="0"/>
              <a:t>15.01.2015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8EE795-A8D9-4AAD-BDAC-1999645A1B3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79728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1" kern="10" dirty="0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3012"/>
                    </a:gs>
                    <a:gs pos="14999">
                      <a:srgbClr val="A65528"/>
                    </a:gs>
                    <a:gs pos="35001">
                      <a:srgbClr val="D49E6C"/>
                    </a:gs>
                    <a:gs pos="50000">
                      <a:srgbClr val="D6B19C"/>
                    </a:gs>
                    <a:gs pos="64999">
                      <a:srgbClr val="D49E6C"/>
                    </a:gs>
                    <a:gs pos="85001">
                      <a:srgbClr val="A65528"/>
                    </a:gs>
                    <a:gs pos="100000">
                      <a:srgbClr val="66301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Жизнь</a:t>
            </a:r>
            <a:r>
              <a:rPr lang="en-US" sz="800" b="1" kern="10" dirty="0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3012"/>
                    </a:gs>
                    <a:gs pos="14999">
                      <a:srgbClr val="A65528"/>
                    </a:gs>
                    <a:gs pos="35001">
                      <a:srgbClr val="D49E6C"/>
                    </a:gs>
                    <a:gs pos="50000">
                      <a:srgbClr val="D6B19C"/>
                    </a:gs>
                    <a:gs pos="64999">
                      <a:srgbClr val="D49E6C"/>
                    </a:gs>
                    <a:gs pos="85001">
                      <a:srgbClr val="A65528"/>
                    </a:gs>
                    <a:gs pos="100000">
                      <a:srgbClr val="66301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800" b="1" kern="10" dirty="0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3012"/>
                    </a:gs>
                    <a:gs pos="14999">
                      <a:srgbClr val="A65528"/>
                    </a:gs>
                    <a:gs pos="35001">
                      <a:srgbClr val="D49E6C"/>
                    </a:gs>
                    <a:gs pos="50000">
                      <a:srgbClr val="D6B19C"/>
                    </a:gs>
                    <a:gs pos="64999">
                      <a:srgbClr val="D49E6C"/>
                    </a:gs>
                    <a:gs pos="85001">
                      <a:srgbClr val="A65528"/>
                    </a:gs>
                    <a:gs pos="100000">
                      <a:srgbClr val="66301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славян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800" b="1" kern="10" dirty="0" smtClean="0">
              <a:ln w="9525">
                <a:solidFill>
                  <a:srgbClr val="6633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3012"/>
                  </a:gs>
                  <a:gs pos="14999">
                    <a:srgbClr val="A65528"/>
                  </a:gs>
                  <a:gs pos="35001">
                    <a:srgbClr val="D49E6C"/>
                  </a:gs>
                  <a:gs pos="50000">
                    <a:srgbClr val="D6B19C"/>
                  </a:gs>
                  <a:gs pos="64999">
                    <a:srgbClr val="D49E6C"/>
                  </a:gs>
                  <a:gs pos="85001">
                    <a:srgbClr val="A65528"/>
                  </a:gs>
                  <a:gs pos="100000">
                    <a:srgbClr val="663012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EE795-A8D9-4AAD-BDAC-1999645A1B3C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2915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060684"/>
                </a:solidFill>
              </a:rPr>
              <a:t>Расселение древних славян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EE795-A8D9-4AAD-BDAC-1999645A1B3C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82798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Расселение древних славян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EE795-A8D9-4AAD-BDAC-1999645A1B3C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21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kern="10" dirty="0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3012"/>
                    </a:gs>
                    <a:gs pos="14999">
                      <a:srgbClr val="A65528"/>
                    </a:gs>
                    <a:gs pos="35001">
                      <a:srgbClr val="D49E6C"/>
                    </a:gs>
                    <a:gs pos="50000">
                      <a:srgbClr val="D6B19C"/>
                    </a:gs>
                    <a:gs pos="64999">
                      <a:srgbClr val="D49E6C"/>
                    </a:gs>
                    <a:gs pos="85001">
                      <a:srgbClr val="A65528"/>
                    </a:gs>
                    <a:gs pos="100000">
                      <a:srgbClr val="66301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Занятия славян</a:t>
            </a:r>
            <a:endParaRPr lang="ru-RU" sz="1200" b="1" kern="10" dirty="0">
              <a:ln w="9525">
                <a:solidFill>
                  <a:srgbClr val="6633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3012"/>
                  </a:gs>
                  <a:gs pos="14999">
                    <a:srgbClr val="A65528"/>
                  </a:gs>
                  <a:gs pos="35001">
                    <a:srgbClr val="D49E6C"/>
                  </a:gs>
                  <a:gs pos="50000">
                    <a:srgbClr val="D6B19C"/>
                  </a:gs>
                  <a:gs pos="64999">
                    <a:srgbClr val="D49E6C"/>
                  </a:gs>
                  <a:gs pos="85001">
                    <a:srgbClr val="A65528"/>
                  </a:gs>
                  <a:gs pos="100000">
                    <a:srgbClr val="663012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EE795-A8D9-4AAD-BDAC-1999645A1B3C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0294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0" dirty="0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3012"/>
                    </a:gs>
                    <a:gs pos="14999">
                      <a:srgbClr val="A65528"/>
                    </a:gs>
                    <a:gs pos="35001">
                      <a:srgbClr val="D49E6C"/>
                    </a:gs>
                    <a:gs pos="50000">
                      <a:srgbClr val="D6B19C"/>
                    </a:gs>
                    <a:gs pos="64999">
                      <a:srgbClr val="D49E6C"/>
                    </a:gs>
                    <a:gs pos="85001">
                      <a:srgbClr val="A65528"/>
                    </a:gs>
                    <a:gs pos="100000">
                      <a:srgbClr val="66301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Почему?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0" dirty="0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3012"/>
                    </a:gs>
                    <a:gs pos="14999">
                      <a:srgbClr val="A65528"/>
                    </a:gs>
                    <a:gs pos="35001">
                      <a:srgbClr val="D49E6C"/>
                    </a:gs>
                    <a:gs pos="50000">
                      <a:srgbClr val="D6B19C"/>
                    </a:gs>
                    <a:gs pos="64999">
                      <a:srgbClr val="D49E6C"/>
                    </a:gs>
                    <a:gs pos="85001">
                      <a:srgbClr val="A65528"/>
                    </a:gs>
                    <a:gs pos="100000">
                      <a:srgbClr val="66301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У реки.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0" dirty="0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3012"/>
                    </a:gs>
                    <a:gs pos="14999">
                      <a:srgbClr val="A65528"/>
                    </a:gs>
                    <a:gs pos="35001">
                      <a:srgbClr val="D49E6C"/>
                    </a:gs>
                    <a:gs pos="50000">
                      <a:srgbClr val="D6B19C"/>
                    </a:gs>
                    <a:gs pos="64999">
                      <a:srgbClr val="D49E6C"/>
                    </a:gs>
                    <a:gs pos="85001">
                      <a:srgbClr val="A65528"/>
                    </a:gs>
                    <a:gs pos="100000">
                      <a:srgbClr val="66301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На пригорке.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EE795-A8D9-4AAD-BDAC-1999645A1B3C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8165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0" dirty="0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3012"/>
                    </a:gs>
                    <a:gs pos="14999">
                      <a:srgbClr val="A65528"/>
                    </a:gs>
                    <a:gs pos="35001">
                      <a:srgbClr val="D49E6C"/>
                    </a:gs>
                    <a:gs pos="50000">
                      <a:srgbClr val="D6B19C"/>
                    </a:gs>
                    <a:gs pos="64999">
                      <a:srgbClr val="D49E6C"/>
                    </a:gs>
                    <a:gs pos="85001">
                      <a:srgbClr val="A65528"/>
                    </a:gs>
                    <a:gs pos="100000">
                      <a:srgbClr val="66301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Верования славян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EE795-A8D9-4AAD-BDAC-1999645A1B3C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22423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kern="10" dirty="0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3A1D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1. В те времена Восточную Европу</a:t>
            </a:r>
          </a:p>
          <a:p>
            <a:pPr algn="ctr"/>
            <a:r>
              <a:rPr lang="ru-RU" sz="1200" b="1" kern="10" dirty="0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3A1D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населяли …     Жили они …</a:t>
            </a:r>
          </a:p>
          <a:p>
            <a:pPr algn="ctr"/>
            <a:r>
              <a:rPr lang="ru-RU" sz="1200" b="1" kern="10" dirty="0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3A1D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2. Сама жизнь требовала от …   сплочённости.</a:t>
            </a:r>
          </a:p>
          <a:p>
            <a:pPr algn="ctr"/>
            <a:r>
              <a:rPr lang="ru-RU" sz="1200" b="1" kern="10" dirty="0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3A1D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Сообща занимались …</a:t>
            </a:r>
          </a:p>
          <a:p>
            <a:pPr algn="ctr"/>
            <a:r>
              <a:rPr lang="ru-RU" sz="1200" b="1" kern="10" dirty="0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3A1D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3. Главным богом был … - бог грома и молнии.</a:t>
            </a:r>
          </a:p>
          <a:p>
            <a:pPr algn="ctr"/>
            <a:r>
              <a:rPr lang="ru-RU" sz="1200" b="1" kern="10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3A1D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Молились … богам о дожде, об урожае.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EE795-A8D9-4AAD-BDAC-1999645A1B3C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96747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159B7-C443-42FC-A066-EC6A038AD6A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48A96-361F-4517-95D1-EF668C242CB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15BEB-2989-4480-84F7-867643345D9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F4459-D348-4866-A438-15124A78470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B7482-597A-4636-81F5-92EA7E9BD52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FAE73-A06C-41BB-BF1D-E5BA9D4E47D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B14994-1D1B-4688-8187-17DA9272F0D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842ED-9782-4C65-8BFA-2C13BA2388B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25471D-D590-4D98-B94D-41160A81996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81F1B-7424-4F64-BFE2-0E798026C2E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ABA8C-E351-4C4F-A148-F68A0E67872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457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fld id="{46AEF607-1DF1-4168-9B27-E703843DBF6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5"/>
          <p:cNvSpPr>
            <a:spLocks noChangeArrowheads="1" noChangeShapeType="1" noTextEdit="1"/>
          </p:cNvSpPr>
          <p:nvPr/>
        </p:nvSpPr>
        <p:spPr bwMode="auto">
          <a:xfrm>
            <a:off x="522288" y="998538"/>
            <a:ext cx="8189912" cy="2700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00" b="1" kern="10" dirty="0" smtClean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3012"/>
                    </a:gs>
                    <a:gs pos="14999">
                      <a:srgbClr val="A65528"/>
                    </a:gs>
                    <a:gs pos="35001">
                      <a:srgbClr val="D49E6C"/>
                    </a:gs>
                    <a:gs pos="50000">
                      <a:srgbClr val="D6B19C"/>
                    </a:gs>
                    <a:gs pos="64999">
                      <a:srgbClr val="D49E6C"/>
                    </a:gs>
                    <a:gs pos="85001">
                      <a:srgbClr val="A65528"/>
                    </a:gs>
                    <a:gs pos="100000">
                      <a:srgbClr val="66301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Жизнь</a:t>
            </a:r>
            <a:endParaRPr lang="ru-RU" sz="300" b="1" kern="10" dirty="0">
              <a:ln w="9525">
                <a:solidFill>
                  <a:srgbClr val="6633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3012"/>
                  </a:gs>
                  <a:gs pos="14999">
                    <a:srgbClr val="A65528"/>
                  </a:gs>
                  <a:gs pos="35001">
                    <a:srgbClr val="D49E6C"/>
                  </a:gs>
                  <a:gs pos="50000">
                    <a:srgbClr val="D6B19C"/>
                  </a:gs>
                  <a:gs pos="64999">
                    <a:srgbClr val="D49E6C"/>
                  </a:gs>
                  <a:gs pos="85001">
                    <a:srgbClr val="A65528"/>
                  </a:gs>
                  <a:gs pos="100000">
                    <a:srgbClr val="663012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2411413" y="4014788"/>
            <a:ext cx="4454525" cy="1304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3012"/>
                    </a:gs>
                    <a:gs pos="14999">
                      <a:srgbClr val="A65528"/>
                    </a:gs>
                    <a:gs pos="35001">
                      <a:srgbClr val="D49E6C"/>
                    </a:gs>
                    <a:gs pos="50000">
                      <a:srgbClr val="D6B19C"/>
                    </a:gs>
                    <a:gs pos="64999">
                      <a:srgbClr val="D49E6C"/>
                    </a:gs>
                    <a:gs pos="85001">
                      <a:srgbClr val="A65528"/>
                    </a:gs>
                    <a:gs pos="100000">
                      <a:srgbClr val="66301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славян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66738" y="228600"/>
            <a:ext cx="8245475" cy="950913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60684"/>
                </a:solidFill>
              </a:rPr>
              <a:t>Расселение древних славян</a:t>
            </a: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03250" y="1314450"/>
            <a:ext cx="7974013" cy="5219700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" y="1223963"/>
            <a:ext cx="7847013" cy="529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30724" name="Rectangle 4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675" y="188913"/>
            <a:ext cx="5265738" cy="666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6146800" y="5138738"/>
            <a:ext cx="2476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Расселение древних славян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4"/>
          <p:cNvSpPr>
            <a:spLocks noChangeArrowheads="1"/>
          </p:cNvSpPr>
          <p:nvPr/>
        </p:nvSpPr>
        <p:spPr bwMode="auto">
          <a:xfrm>
            <a:off x="3176588" y="368300"/>
            <a:ext cx="3105150" cy="990600"/>
          </a:xfrm>
          <a:prstGeom prst="ellipse">
            <a:avLst/>
          </a:prstGeom>
          <a:gradFill rotWithShape="1">
            <a:gsLst>
              <a:gs pos="0">
                <a:srgbClr val="5E9EFF"/>
              </a:gs>
              <a:gs pos="20000">
                <a:srgbClr val="85C2FF"/>
              </a:gs>
              <a:gs pos="35001">
                <a:srgbClr val="C4D6EB"/>
              </a:gs>
              <a:gs pos="50000">
                <a:srgbClr val="FFEBFA"/>
              </a:gs>
              <a:gs pos="64999">
                <a:srgbClr val="C4D6EB"/>
              </a:gs>
              <a:gs pos="80000">
                <a:srgbClr val="85C2FF"/>
              </a:gs>
              <a:gs pos="100000">
                <a:srgbClr val="5E9EFF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bg1"/>
                </a:solidFill>
                <a:latin typeface="Times New Roman" pitchFamily="18" charset="0"/>
              </a:rPr>
              <a:t>славяне</a:t>
            </a:r>
          </a:p>
        </p:txBody>
      </p:sp>
      <p:sp>
        <p:nvSpPr>
          <p:cNvPr id="5123" name="Oval 5"/>
          <p:cNvSpPr>
            <a:spLocks noChangeArrowheads="1"/>
          </p:cNvSpPr>
          <p:nvPr/>
        </p:nvSpPr>
        <p:spPr bwMode="auto">
          <a:xfrm>
            <a:off x="476250" y="1493838"/>
            <a:ext cx="2835275" cy="1081087"/>
          </a:xfrm>
          <a:prstGeom prst="ellipse">
            <a:avLst/>
          </a:prstGeom>
          <a:gradFill rotWithShape="1">
            <a:gsLst>
              <a:gs pos="0">
                <a:srgbClr val="5E9EFF"/>
              </a:gs>
              <a:gs pos="20000">
                <a:srgbClr val="85C2FF"/>
              </a:gs>
              <a:gs pos="35001">
                <a:srgbClr val="C4D6EB"/>
              </a:gs>
              <a:gs pos="50000">
                <a:srgbClr val="FFEBFA"/>
              </a:gs>
              <a:gs pos="64999">
                <a:srgbClr val="C4D6EB"/>
              </a:gs>
              <a:gs pos="80000">
                <a:srgbClr val="85C2FF"/>
              </a:gs>
              <a:gs pos="100000">
                <a:srgbClr val="5E9EFF"/>
              </a:gs>
            </a:gsLst>
            <a:lin ang="1890000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bg1"/>
                </a:solidFill>
                <a:latin typeface="Times New Roman" pitchFamily="18" charset="0"/>
              </a:rPr>
              <a:t>западные</a:t>
            </a:r>
          </a:p>
        </p:txBody>
      </p:sp>
      <p:sp>
        <p:nvSpPr>
          <p:cNvPr id="5124" name="Oval 7"/>
          <p:cNvSpPr>
            <a:spLocks noChangeArrowheads="1"/>
          </p:cNvSpPr>
          <p:nvPr/>
        </p:nvSpPr>
        <p:spPr bwMode="auto">
          <a:xfrm>
            <a:off x="4481513" y="1449388"/>
            <a:ext cx="4095750" cy="1081087"/>
          </a:xfrm>
          <a:prstGeom prst="ellipse">
            <a:avLst/>
          </a:prstGeom>
          <a:gradFill rotWithShape="1">
            <a:gsLst>
              <a:gs pos="0">
                <a:srgbClr val="5E9EFF"/>
              </a:gs>
              <a:gs pos="20000">
                <a:srgbClr val="85C2FF"/>
              </a:gs>
              <a:gs pos="35001">
                <a:srgbClr val="C4D6EB"/>
              </a:gs>
              <a:gs pos="50000">
                <a:srgbClr val="FFEBFA"/>
              </a:gs>
              <a:gs pos="64999">
                <a:srgbClr val="C4D6EB"/>
              </a:gs>
              <a:gs pos="80000">
                <a:srgbClr val="85C2FF"/>
              </a:gs>
              <a:gs pos="100000">
                <a:srgbClr val="5E9EFF"/>
              </a:gs>
            </a:gsLst>
            <a:lin ang="1890000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bg1"/>
                </a:solidFill>
                <a:latin typeface="Times New Roman" pitchFamily="18" charset="0"/>
              </a:rPr>
              <a:t>восточные</a:t>
            </a:r>
          </a:p>
        </p:txBody>
      </p:sp>
      <p:sp>
        <p:nvSpPr>
          <p:cNvPr id="5125" name="Line 10"/>
          <p:cNvSpPr>
            <a:spLocks noChangeShapeType="1"/>
          </p:cNvSpPr>
          <p:nvPr/>
        </p:nvSpPr>
        <p:spPr bwMode="auto">
          <a:xfrm flipH="1">
            <a:off x="2501900" y="1223963"/>
            <a:ext cx="990600" cy="3143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Line 11"/>
          <p:cNvSpPr>
            <a:spLocks noChangeShapeType="1"/>
          </p:cNvSpPr>
          <p:nvPr/>
        </p:nvSpPr>
        <p:spPr bwMode="auto">
          <a:xfrm>
            <a:off x="6146800" y="1133475"/>
            <a:ext cx="900113" cy="269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7" name="Oval 12"/>
          <p:cNvSpPr>
            <a:spLocks noChangeArrowheads="1"/>
          </p:cNvSpPr>
          <p:nvPr/>
        </p:nvSpPr>
        <p:spPr bwMode="auto">
          <a:xfrm>
            <a:off x="1557338" y="2843213"/>
            <a:ext cx="2789237" cy="1079500"/>
          </a:xfrm>
          <a:prstGeom prst="ellipse">
            <a:avLst/>
          </a:prstGeom>
          <a:gradFill rotWithShape="1">
            <a:gsLst>
              <a:gs pos="0">
                <a:srgbClr val="5E9EFF"/>
              </a:gs>
              <a:gs pos="20000">
                <a:srgbClr val="85C2FF"/>
              </a:gs>
              <a:gs pos="35001">
                <a:srgbClr val="C4D6EB"/>
              </a:gs>
              <a:gs pos="50000">
                <a:srgbClr val="FFEBFA"/>
              </a:gs>
              <a:gs pos="64999">
                <a:srgbClr val="C4D6EB"/>
              </a:gs>
              <a:gs pos="80000">
                <a:srgbClr val="85C2FF"/>
              </a:gs>
              <a:gs pos="100000">
                <a:srgbClr val="5E9EFF"/>
              </a:gs>
            </a:gsLst>
            <a:lin ang="1890000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bg1"/>
                </a:solidFill>
                <a:latin typeface="Times New Roman" pitchFamily="18" charset="0"/>
              </a:rPr>
              <a:t>украинцы</a:t>
            </a:r>
          </a:p>
        </p:txBody>
      </p:sp>
      <p:sp>
        <p:nvSpPr>
          <p:cNvPr id="5128" name="Oval 13"/>
          <p:cNvSpPr>
            <a:spLocks noChangeArrowheads="1"/>
          </p:cNvSpPr>
          <p:nvPr/>
        </p:nvSpPr>
        <p:spPr bwMode="auto">
          <a:xfrm>
            <a:off x="3581400" y="4598988"/>
            <a:ext cx="2565400" cy="1035050"/>
          </a:xfrm>
          <a:prstGeom prst="ellipse">
            <a:avLst/>
          </a:prstGeom>
          <a:gradFill rotWithShape="1">
            <a:gsLst>
              <a:gs pos="0">
                <a:srgbClr val="5E9EFF"/>
              </a:gs>
              <a:gs pos="20000">
                <a:srgbClr val="85C2FF"/>
              </a:gs>
              <a:gs pos="35001">
                <a:srgbClr val="C4D6EB"/>
              </a:gs>
              <a:gs pos="50000">
                <a:srgbClr val="FFEBFA"/>
              </a:gs>
              <a:gs pos="64999">
                <a:srgbClr val="C4D6EB"/>
              </a:gs>
              <a:gs pos="80000">
                <a:srgbClr val="85C2FF"/>
              </a:gs>
              <a:gs pos="100000">
                <a:srgbClr val="5E9EFF"/>
              </a:gs>
            </a:gsLst>
            <a:lin ang="1890000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bg1"/>
                </a:solidFill>
                <a:latin typeface="Times New Roman" pitchFamily="18" charset="0"/>
              </a:rPr>
              <a:t>русские</a:t>
            </a:r>
          </a:p>
        </p:txBody>
      </p:sp>
      <p:sp>
        <p:nvSpPr>
          <p:cNvPr id="5129" name="Oval 14"/>
          <p:cNvSpPr>
            <a:spLocks noChangeArrowheads="1"/>
          </p:cNvSpPr>
          <p:nvPr/>
        </p:nvSpPr>
        <p:spPr bwMode="auto">
          <a:xfrm>
            <a:off x="6372225" y="4014788"/>
            <a:ext cx="2565400" cy="990600"/>
          </a:xfrm>
          <a:prstGeom prst="ellipse">
            <a:avLst/>
          </a:prstGeom>
          <a:gradFill rotWithShape="1">
            <a:gsLst>
              <a:gs pos="0">
                <a:srgbClr val="5E9EFF"/>
              </a:gs>
              <a:gs pos="20000">
                <a:srgbClr val="85C2FF"/>
              </a:gs>
              <a:gs pos="35001">
                <a:srgbClr val="C4D6EB"/>
              </a:gs>
              <a:gs pos="50000">
                <a:srgbClr val="FFEBFA"/>
              </a:gs>
              <a:gs pos="64999">
                <a:srgbClr val="C4D6EB"/>
              </a:gs>
              <a:gs pos="80000">
                <a:srgbClr val="85C2FF"/>
              </a:gs>
              <a:gs pos="100000">
                <a:srgbClr val="5E9EFF"/>
              </a:gs>
            </a:gsLst>
            <a:lin ang="1890000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bg1"/>
                </a:solidFill>
                <a:latin typeface="Times New Roman" pitchFamily="18" charset="0"/>
              </a:rPr>
              <a:t>белорусы</a:t>
            </a:r>
          </a:p>
        </p:txBody>
      </p:sp>
      <p:sp>
        <p:nvSpPr>
          <p:cNvPr id="5130" name="Line 15"/>
          <p:cNvSpPr>
            <a:spLocks noChangeShapeType="1"/>
          </p:cNvSpPr>
          <p:nvPr/>
        </p:nvSpPr>
        <p:spPr bwMode="auto">
          <a:xfrm flipH="1">
            <a:off x="3806825" y="2438400"/>
            <a:ext cx="1530350" cy="495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Line 16"/>
          <p:cNvSpPr>
            <a:spLocks noChangeShapeType="1"/>
          </p:cNvSpPr>
          <p:nvPr/>
        </p:nvSpPr>
        <p:spPr bwMode="auto">
          <a:xfrm flipH="1">
            <a:off x="5202238" y="2573338"/>
            <a:ext cx="944562" cy="20256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2" name="Line 17"/>
          <p:cNvSpPr>
            <a:spLocks noChangeShapeType="1"/>
          </p:cNvSpPr>
          <p:nvPr/>
        </p:nvSpPr>
        <p:spPr bwMode="auto">
          <a:xfrm>
            <a:off x="7002463" y="2573338"/>
            <a:ext cx="495300" cy="13509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ChangeArrowheads="1"/>
          </p:cNvSpPr>
          <p:nvPr/>
        </p:nvSpPr>
        <p:spPr bwMode="auto">
          <a:xfrm>
            <a:off x="476250" y="1719263"/>
            <a:ext cx="2746375" cy="809625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20000">
                <a:srgbClr val="85C2FF"/>
              </a:gs>
              <a:gs pos="35001">
                <a:srgbClr val="C4D6EB"/>
              </a:gs>
              <a:gs pos="50000">
                <a:srgbClr val="FFEBFA"/>
              </a:gs>
              <a:gs pos="64999">
                <a:srgbClr val="C4D6EB"/>
              </a:gs>
              <a:gs pos="80000">
                <a:srgbClr val="85C2FF"/>
              </a:gs>
              <a:gs pos="100000">
                <a:srgbClr val="5E9EFF"/>
              </a:gs>
            </a:gsLst>
            <a:lin ang="189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bg1"/>
                </a:solidFill>
                <a:latin typeface="Times New Roman" pitchFamily="18" charset="0"/>
              </a:rPr>
              <a:t>мужчины</a:t>
            </a:r>
          </a:p>
        </p:txBody>
      </p:sp>
      <p:sp>
        <p:nvSpPr>
          <p:cNvPr id="6147" name="Rectangle 8"/>
          <p:cNvSpPr>
            <a:spLocks noChangeArrowheads="1"/>
          </p:cNvSpPr>
          <p:nvPr/>
        </p:nvSpPr>
        <p:spPr bwMode="auto">
          <a:xfrm>
            <a:off x="6057900" y="1673225"/>
            <a:ext cx="2611438" cy="900113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20000">
                <a:srgbClr val="85C2FF"/>
              </a:gs>
              <a:gs pos="35001">
                <a:srgbClr val="C4D6EB"/>
              </a:gs>
              <a:gs pos="50000">
                <a:srgbClr val="FFEBFA"/>
              </a:gs>
              <a:gs pos="64999">
                <a:srgbClr val="C4D6EB"/>
              </a:gs>
              <a:gs pos="80000">
                <a:srgbClr val="85C2FF"/>
              </a:gs>
              <a:gs pos="100000">
                <a:srgbClr val="5E9EFF"/>
              </a:gs>
            </a:gsLst>
            <a:lin ang="189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</a:rPr>
              <a:t>женщины</a:t>
            </a:r>
          </a:p>
        </p:txBody>
      </p:sp>
      <p:sp>
        <p:nvSpPr>
          <p:cNvPr id="6148" name="Line 9"/>
          <p:cNvSpPr>
            <a:spLocks noChangeShapeType="1"/>
          </p:cNvSpPr>
          <p:nvPr/>
        </p:nvSpPr>
        <p:spPr bwMode="auto">
          <a:xfrm flipH="1">
            <a:off x="3267075" y="1268413"/>
            <a:ext cx="1169988" cy="4508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Line 11"/>
          <p:cNvSpPr>
            <a:spLocks noChangeShapeType="1"/>
          </p:cNvSpPr>
          <p:nvPr/>
        </p:nvSpPr>
        <p:spPr bwMode="auto">
          <a:xfrm>
            <a:off x="4797425" y="1223963"/>
            <a:ext cx="1260475" cy="4048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296863" y="2798763"/>
            <a:ext cx="1260475" cy="539750"/>
          </a:xfrm>
          <a:prstGeom prst="ellipse">
            <a:avLst/>
          </a:prstGeom>
          <a:gradFill rotWithShape="1">
            <a:gsLst>
              <a:gs pos="0">
                <a:srgbClr val="8FDAFF"/>
              </a:gs>
              <a:gs pos="50000">
                <a:schemeClr val="tx1"/>
              </a:gs>
              <a:gs pos="100000">
                <a:srgbClr val="8FDAFF"/>
              </a:gs>
            </a:gsLst>
            <a:lin ang="27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охота</a:t>
            </a:r>
          </a:p>
        </p:txBody>
      </p:sp>
      <p:sp>
        <p:nvSpPr>
          <p:cNvPr id="7181" name="Oval 13"/>
          <p:cNvSpPr>
            <a:spLocks noChangeArrowheads="1"/>
          </p:cNvSpPr>
          <p:nvPr/>
        </p:nvSpPr>
        <p:spPr bwMode="auto">
          <a:xfrm>
            <a:off x="4076700" y="3024188"/>
            <a:ext cx="2206625" cy="719137"/>
          </a:xfrm>
          <a:prstGeom prst="ellipse">
            <a:avLst/>
          </a:prstGeom>
          <a:gradFill rotWithShape="1">
            <a:gsLst>
              <a:gs pos="0">
                <a:srgbClr val="8FDAFF"/>
              </a:gs>
              <a:gs pos="50000">
                <a:schemeClr val="tx1"/>
              </a:gs>
              <a:gs pos="100000">
                <a:srgbClr val="8FDAFF"/>
              </a:gs>
            </a:gsLst>
            <a:lin ang="27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собирательство</a:t>
            </a:r>
          </a:p>
        </p:txBody>
      </p:sp>
      <p:sp>
        <p:nvSpPr>
          <p:cNvPr id="7182" name="Oval 14"/>
          <p:cNvSpPr>
            <a:spLocks noChangeArrowheads="1"/>
          </p:cNvSpPr>
          <p:nvPr/>
        </p:nvSpPr>
        <p:spPr bwMode="auto">
          <a:xfrm>
            <a:off x="431800" y="3743325"/>
            <a:ext cx="2205038" cy="630238"/>
          </a:xfrm>
          <a:prstGeom prst="ellipse">
            <a:avLst/>
          </a:prstGeom>
          <a:gradFill rotWithShape="1">
            <a:gsLst>
              <a:gs pos="0">
                <a:srgbClr val="8FDAFF"/>
              </a:gs>
              <a:gs pos="50000">
                <a:schemeClr val="tx1"/>
              </a:gs>
              <a:gs pos="100000">
                <a:srgbClr val="8FDAFF"/>
              </a:gs>
            </a:gsLst>
            <a:lin ang="27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бортничество</a:t>
            </a:r>
          </a:p>
        </p:txBody>
      </p:sp>
      <p:sp>
        <p:nvSpPr>
          <p:cNvPr id="6153" name="Line 15"/>
          <p:cNvSpPr>
            <a:spLocks noChangeShapeType="1"/>
          </p:cNvSpPr>
          <p:nvPr/>
        </p:nvSpPr>
        <p:spPr bwMode="auto">
          <a:xfrm flipH="1">
            <a:off x="1150938" y="2528888"/>
            <a:ext cx="360362" cy="225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4" name="Line 16"/>
          <p:cNvSpPr>
            <a:spLocks noChangeShapeType="1"/>
          </p:cNvSpPr>
          <p:nvPr/>
        </p:nvSpPr>
        <p:spPr bwMode="auto">
          <a:xfrm flipH="1">
            <a:off x="1601788" y="2528888"/>
            <a:ext cx="225425" cy="1214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5" name="Line 17"/>
          <p:cNvSpPr>
            <a:spLocks noChangeShapeType="1"/>
          </p:cNvSpPr>
          <p:nvPr/>
        </p:nvSpPr>
        <p:spPr bwMode="auto">
          <a:xfrm>
            <a:off x="2276475" y="2528888"/>
            <a:ext cx="450850" cy="4048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6" name="Oval 18"/>
          <p:cNvSpPr>
            <a:spLocks noChangeArrowheads="1"/>
          </p:cNvSpPr>
          <p:nvPr/>
        </p:nvSpPr>
        <p:spPr bwMode="auto">
          <a:xfrm>
            <a:off x="2006600" y="2933700"/>
            <a:ext cx="1981200" cy="765175"/>
          </a:xfrm>
          <a:prstGeom prst="ellipse">
            <a:avLst/>
          </a:prstGeom>
          <a:gradFill rotWithShape="1">
            <a:gsLst>
              <a:gs pos="0">
                <a:srgbClr val="8FDAFF"/>
              </a:gs>
              <a:gs pos="50000">
                <a:schemeClr val="tx1"/>
              </a:gs>
              <a:gs pos="100000">
                <a:srgbClr val="8FDAFF"/>
              </a:gs>
            </a:gsLst>
            <a:lin ang="27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рыболовство</a:t>
            </a:r>
          </a:p>
        </p:txBody>
      </p:sp>
      <p:sp>
        <p:nvSpPr>
          <p:cNvPr id="7187" name="Oval 19"/>
          <p:cNvSpPr>
            <a:spLocks noChangeArrowheads="1"/>
          </p:cNvSpPr>
          <p:nvPr/>
        </p:nvSpPr>
        <p:spPr bwMode="auto">
          <a:xfrm>
            <a:off x="6642100" y="2979738"/>
            <a:ext cx="2501900" cy="944562"/>
          </a:xfrm>
          <a:prstGeom prst="ellipse">
            <a:avLst/>
          </a:prstGeom>
          <a:gradFill rotWithShape="1">
            <a:gsLst>
              <a:gs pos="0">
                <a:srgbClr val="8FDAFF"/>
              </a:gs>
              <a:gs pos="50000">
                <a:schemeClr val="tx1"/>
              </a:gs>
              <a:gs pos="100000">
                <a:srgbClr val="8FDAFF"/>
              </a:gs>
            </a:gsLst>
            <a:lin ang="27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приготовление</a:t>
            </a:r>
          </a:p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пищи</a:t>
            </a:r>
          </a:p>
        </p:txBody>
      </p:sp>
      <p:sp>
        <p:nvSpPr>
          <p:cNvPr id="7188" name="Oval 20"/>
          <p:cNvSpPr>
            <a:spLocks noChangeArrowheads="1"/>
          </p:cNvSpPr>
          <p:nvPr/>
        </p:nvSpPr>
        <p:spPr bwMode="auto">
          <a:xfrm>
            <a:off x="4346575" y="4103688"/>
            <a:ext cx="1800225" cy="809625"/>
          </a:xfrm>
          <a:prstGeom prst="ellipse">
            <a:avLst/>
          </a:prstGeom>
          <a:gradFill rotWithShape="1">
            <a:gsLst>
              <a:gs pos="0">
                <a:srgbClr val="8FDAFF"/>
              </a:gs>
              <a:gs pos="50000">
                <a:schemeClr val="tx1"/>
              </a:gs>
              <a:gs pos="100000">
                <a:srgbClr val="8FDAFF"/>
              </a:gs>
            </a:gsLst>
            <a:lin ang="27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ткачество</a:t>
            </a:r>
          </a:p>
        </p:txBody>
      </p:sp>
      <p:sp>
        <p:nvSpPr>
          <p:cNvPr id="7189" name="Oval 21"/>
          <p:cNvSpPr>
            <a:spLocks noChangeArrowheads="1"/>
          </p:cNvSpPr>
          <p:nvPr/>
        </p:nvSpPr>
        <p:spPr bwMode="auto">
          <a:xfrm>
            <a:off x="5516563" y="5229225"/>
            <a:ext cx="1935162" cy="855663"/>
          </a:xfrm>
          <a:prstGeom prst="ellipse">
            <a:avLst/>
          </a:prstGeom>
          <a:gradFill rotWithShape="1">
            <a:gsLst>
              <a:gs pos="0">
                <a:srgbClr val="8FDAFF"/>
              </a:gs>
              <a:gs pos="50000">
                <a:schemeClr val="tx1"/>
              </a:gs>
              <a:gs pos="100000">
                <a:srgbClr val="8FDAFF"/>
              </a:gs>
            </a:gsLst>
            <a:lin ang="27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шитьё</a:t>
            </a:r>
          </a:p>
        </p:txBody>
      </p:sp>
      <p:sp>
        <p:nvSpPr>
          <p:cNvPr id="6160" name="Line 22"/>
          <p:cNvSpPr>
            <a:spLocks noChangeShapeType="1"/>
          </p:cNvSpPr>
          <p:nvPr/>
        </p:nvSpPr>
        <p:spPr bwMode="auto">
          <a:xfrm flipH="1">
            <a:off x="5472113" y="2573338"/>
            <a:ext cx="1079500" cy="406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1" name="Line 23"/>
          <p:cNvSpPr>
            <a:spLocks noChangeShapeType="1"/>
          </p:cNvSpPr>
          <p:nvPr/>
        </p:nvSpPr>
        <p:spPr bwMode="auto">
          <a:xfrm flipH="1">
            <a:off x="5786438" y="2619375"/>
            <a:ext cx="990600" cy="14843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2" name="Line 24"/>
          <p:cNvSpPr>
            <a:spLocks noChangeShapeType="1"/>
          </p:cNvSpPr>
          <p:nvPr/>
        </p:nvSpPr>
        <p:spPr bwMode="auto">
          <a:xfrm flipH="1">
            <a:off x="6462713" y="2573338"/>
            <a:ext cx="314325" cy="2700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3" name="Line 25"/>
          <p:cNvSpPr>
            <a:spLocks noChangeShapeType="1"/>
          </p:cNvSpPr>
          <p:nvPr/>
        </p:nvSpPr>
        <p:spPr bwMode="auto">
          <a:xfrm>
            <a:off x="7092950" y="2619375"/>
            <a:ext cx="269875" cy="449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94" name="Oval 26"/>
          <p:cNvSpPr>
            <a:spLocks noChangeArrowheads="1"/>
          </p:cNvSpPr>
          <p:nvPr/>
        </p:nvSpPr>
        <p:spPr bwMode="auto">
          <a:xfrm>
            <a:off x="3627438" y="2079625"/>
            <a:ext cx="2025650" cy="539750"/>
          </a:xfrm>
          <a:prstGeom prst="ellipse">
            <a:avLst/>
          </a:prstGeom>
          <a:gradFill rotWithShape="1">
            <a:gsLst>
              <a:gs pos="0">
                <a:srgbClr val="8FDAFF"/>
              </a:gs>
              <a:gs pos="50000">
                <a:schemeClr val="tx1"/>
              </a:gs>
              <a:gs pos="100000">
                <a:srgbClr val="8FDAFF"/>
              </a:gs>
            </a:gsLst>
            <a:lin ang="27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земледелие</a:t>
            </a:r>
          </a:p>
        </p:txBody>
      </p:sp>
      <p:sp>
        <p:nvSpPr>
          <p:cNvPr id="6165" name="Line 33"/>
          <p:cNvSpPr>
            <a:spLocks noChangeShapeType="1"/>
          </p:cNvSpPr>
          <p:nvPr/>
        </p:nvSpPr>
        <p:spPr bwMode="auto">
          <a:xfrm flipH="1">
            <a:off x="3267075" y="2393950"/>
            <a:ext cx="3143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6" name="Line 35"/>
          <p:cNvSpPr>
            <a:spLocks noChangeShapeType="1"/>
          </p:cNvSpPr>
          <p:nvPr/>
        </p:nvSpPr>
        <p:spPr bwMode="auto">
          <a:xfrm>
            <a:off x="5651500" y="2303463"/>
            <a:ext cx="406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7" name="WordArt 37"/>
          <p:cNvSpPr>
            <a:spLocks noChangeArrowheads="1" noChangeShapeType="1" noTextEdit="1"/>
          </p:cNvSpPr>
          <p:nvPr/>
        </p:nvSpPr>
        <p:spPr bwMode="auto">
          <a:xfrm>
            <a:off x="1871663" y="279400"/>
            <a:ext cx="4995862" cy="9001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3012"/>
                    </a:gs>
                    <a:gs pos="14999">
                      <a:srgbClr val="A65528"/>
                    </a:gs>
                    <a:gs pos="35001">
                      <a:srgbClr val="D49E6C"/>
                    </a:gs>
                    <a:gs pos="50000">
                      <a:srgbClr val="D6B19C"/>
                    </a:gs>
                    <a:gs pos="64999">
                      <a:srgbClr val="D49E6C"/>
                    </a:gs>
                    <a:gs pos="85001">
                      <a:srgbClr val="A65528"/>
                    </a:gs>
                    <a:gs pos="100000">
                      <a:srgbClr val="66301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Занятия славян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1736725" y="458788"/>
            <a:ext cx="5849938" cy="184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3012"/>
                    </a:gs>
                    <a:gs pos="14999">
                      <a:srgbClr val="A65528"/>
                    </a:gs>
                    <a:gs pos="35001">
                      <a:srgbClr val="D49E6C"/>
                    </a:gs>
                    <a:gs pos="50000">
                      <a:srgbClr val="D6B19C"/>
                    </a:gs>
                    <a:gs pos="64999">
                      <a:srgbClr val="D49E6C"/>
                    </a:gs>
                    <a:gs pos="85001">
                      <a:srgbClr val="A65528"/>
                    </a:gs>
                    <a:gs pos="100000">
                      <a:srgbClr val="66301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Почему?</a:t>
            </a:r>
          </a:p>
        </p:txBody>
      </p:sp>
      <p:sp>
        <p:nvSpPr>
          <p:cNvPr id="27653" name="WordArt 5"/>
          <p:cNvSpPr>
            <a:spLocks noChangeArrowheads="1" noChangeShapeType="1" noTextEdit="1"/>
          </p:cNvSpPr>
          <p:nvPr/>
        </p:nvSpPr>
        <p:spPr bwMode="auto">
          <a:xfrm>
            <a:off x="881063" y="2979738"/>
            <a:ext cx="3779837" cy="944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3012"/>
                    </a:gs>
                    <a:gs pos="14999">
                      <a:srgbClr val="A65528"/>
                    </a:gs>
                    <a:gs pos="35001">
                      <a:srgbClr val="D49E6C"/>
                    </a:gs>
                    <a:gs pos="50000">
                      <a:srgbClr val="D6B19C"/>
                    </a:gs>
                    <a:gs pos="64999">
                      <a:srgbClr val="D49E6C"/>
                    </a:gs>
                    <a:gs pos="85001">
                      <a:srgbClr val="A65528"/>
                    </a:gs>
                    <a:gs pos="100000">
                      <a:srgbClr val="66301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У реки.</a:t>
            </a:r>
          </a:p>
        </p:txBody>
      </p:sp>
      <p:sp>
        <p:nvSpPr>
          <p:cNvPr id="27654" name="WordArt 6"/>
          <p:cNvSpPr>
            <a:spLocks noChangeArrowheads="1" noChangeShapeType="1" noTextEdit="1"/>
          </p:cNvSpPr>
          <p:nvPr/>
        </p:nvSpPr>
        <p:spPr bwMode="auto">
          <a:xfrm>
            <a:off x="4346575" y="4778375"/>
            <a:ext cx="4141788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3012"/>
                    </a:gs>
                    <a:gs pos="14999">
                      <a:srgbClr val="A65528"/>
                    </a:gs>
                    <a:gs pos="35001">
                      <a:srgbClr val="D49E6C"/>
                    </a:gs>
                    <a:gs pos="50000">
                      <a:srgbClr val="D6B19C"/>
                    </a:gs>
                    <a:gs pos="64999">
                      <a:srgbClr val="D49E6C"/>
                    </a:gs>
                    <a:gs pos="85001">
                      <a:srgbClr val="A65528"/>
                    </a:gs>
                    <a:gs pos="100000">
                      <a:srgbClr val="66301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На пригорке.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  <p:bldP spid="27653" grpId="0" animBg="1"/>
      <p:bldP spid="2765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4"/>
          <p:cNvSpPr>
            <a:spLocks noChangeArrowheads="1" noChangeShapeType="1" noTextEdit="1"/>
          </p:cNvSpPr>
          <p:nvPr/>
        </p:nvSpPr>
        <p:spPr bwMode="auto">
          <a:xfrm>
            <a:off x="1376363" y="279400"/>
            <a:ext cx="6300787" cy="1035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3012"/>
                    </a:gs>
                    <a:gs pos="14999">
                      <a:srgbClr val="A65528"/>
                    </a:gs>
                    <a:gs pos="35001">
                      <a:srgbClr val="D49E6C"/>
                    </a:gs>
                    <a:gs pos="50000">
                      <a:srgbClr val="D6B19C"/>
                    </a:gs>
                    <a:gs pos="64999">
                      <a:srgbClr val="D49E6C"/>
                    </a:gs>
                    <a:gs pos="85001">
                      <a:srgbClr val="A65528"/>
                    </a:gs>
                    <a:gs pos="100000">
                      <a:srgbClr val="66301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Верования славян</a:t>
            </a:r>
          </a:p>
        </p:txBody>
      </p:sp>
      <p:pic>
        <p:nvPicPr>
          <p:cNvPr id="819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538288"/>
            <a:ext cx="2386013" cy="423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2349500"/>
            <a:ext cx="217170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7775" y="3249613"/>
            <a:ext cx="21621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WordArt 12" descr="Белый мрамор"/>
          <p:cNvSpPr>
            <a:spLocks noChangeArrowheads="1" noChangeShapeType="1" noTextEdit="1"/>
          </p:cNvSpPr>
          <p:nvPr/>
        </p:nvSpPr>
        <p:spPr bwMode="auto">
          <a:xfrm>
            <a:off x="5337175" y="1358900"/>
            <a:ext cx="1665288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blipFill dpi="0" rotWithShape="0">
                  <a:blip r:embed="rId6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Боги</a:t>
            </a:r>
          </a:p>
        </p:txBody>
      </p:sp>
      <p:sp>
        <p:nvSpPr>
          <p:cNvPr id="8199" name="WordArt 13" descr="Белый мрамор"/>
          <p:cNvSpPr>
            <a:spLocks noChangeArrowheads="1" noChangeShapeType="1" noTextEdit="1"/>
          </p:cNvSpPr>
          <p:nvPr/>
        </p:nvSpPr>
        <p:spPr bwMode="auto">
          <a:xfrm>
            <a:off x="341313" y="5903913"/>
            <a:ext cx="1400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i="1" kern="10">
                <a:ln w="9525">
                  <a:round/>
                  <a:headEnd/>
                  <a:tailEnd/>
                </a:ln>
                <a:blipFill dpi="0" rotWithShape="0">
                  <a:blip r:embed="rId6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Перун</a:t>
            </a:r>
          </a:p>
        </p:txBody>
      </p:sp>
      <p:sp>
        <p:nvSpPr>
          <p:cNvPr id="8200" name="WordArt 14" descr="Белый мрамор"/>
          <p:cNvSpPr>
            <a:spLocks noChangeArrowheads="1" noChangeShapeType="1" noTextEdit="1"/>
          </p:cNvSpPr>
          <p:nvPr/>
        </p:nvSpPr>
        <p:spPr bwMode="auto">
          <a:xfrm>
            <a:off x="3357563" y="5859463"/>
            <a:ext cx="1390650" cy="449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i="1" kern="10">
                <a:ln w="9525">
                  <a:round/>
                  <a:headEnd/>
                  <a:tailEnd/>
                </a:ln>
                <a:blipFill dpi="0" rotWithShape="0">
                  <a:blip r:embed="rId6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Велес</a:t>
            </a:r>
          </a:p>
        </p:txBody>
      </p:sp>
      <p:sp>
        <p:nvSpPr>
          <p:cNvPr id="8201" name="WordArt 15" descr="Белый мрамор"/>
          <p:cNvSpPr>
            <a:spLocks noChangeArrowheads="1" noChangeShapeType="1" noTextEdit="1"/>
          </p:cNvSpPr>
          <p:nvPr/>
        </p:nvSpPr>
        <p:spPr bwMode="auto">
          <a:xfrm>
            <a:off x="6192838" y="5815013"/>
            <a:ext cx="21050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i="1" kern="10">
                <a:ln w="9525">
                  <a:round/>
                  <a:headEnd/>
                  <a:tailEnd/>
                </a:ln>
                <a:blipFill dpi="0" rotWithShape="0">
                  <a:blip r:embed="rId6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Стрибог</a:t>
            </a:r>
          </a:p>
        </p:txBody>
      </p:sp>
      <p:sp>
        <p:nvSpPr>
          <p:cNvPr id="8202" name="Text Box 16"/>
          <p:cNvSpPr txBox="1">
            <a:spLocks noChangeArrowheads="1"/>
          </p:cNvSpPr>
          <p:nvPr/>
        </p:nvSpPr>
        <p:spPr bwMode="auto">
          <a:xfrm>
            <a:off x="250825" y="6489700"/>
            <a:ext cx="23399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8203" name="Text Box 17"/>
          <p:cNvSpPr txBox="1">
            <a:spLocks noChangeArrowheads="1"/>
          </p:cNvSpPr>
          <p:nvPr/>
        </p:nvSpPr>
        <p:spPr bwMode="auto">
          <a:xfrm>
            <a:off x="206375" y="6489700"/>
            <a:ext cx="2430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Главный бог славян</a:t>
            </a:r>
          </a:p>
        </p:txBody>
      </p:sp>
      <p:sp>
        <p:nvSpPr>
          <p:cNvPr id="8204" name="Text Box 18"/>
          <p:cNvSpPr txBox="1">
            <a:spLocks noChangeArrowheads="1"/>
          </p:cNvSpPr>
          <p:nvPr/>
        </p:nvSpPr>
        <p:spPr bwMode="auto">
          <a:xfrm>
            <a:off x="3222625" y="6491288"/>
            <a:ext cx="19796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8205" name="Text Box 19"/>
          <p:cNvSpPr txBox="1">
            <a:spLocks noChangeArrowheads="1"/>
          </p:cNvSpPr>
          <p:nvPr/>
        </p:nvSpPr>
        <p:spPr bwMode="auto">
          <a:xfrm>
            <a:off x="2997200" y="6216650"/>
            <a:ext cx="3060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Бог скотоводства и торговли</a:t>
            </a:r>
          </a:p>
        </p:txBody>
      </p:sp>
      <p:sp>
        <p:nvSpPr>
          <p:cNvPr id="8206" name="Text Box 20"/>
          <p:cNvSpPr txBox="1">
            <a:spLocks noChangeArrowheads="1"/>
          </p:cNvSpPr>
          <p:nvPr/>
        </p:nvSpPr>
        <p:spPr bwMode="auto">
          <a:xfrm>
            <a:off x="6237288" y="6308725"/>
            <a:ext cx="1484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Бог ветров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31800" y="188913"/>
            <a:ext cx="8510588" cy="674687"/>
          </a:xfrm>
        </p:spPr>
        <p:txBody>
          <a:bodyPr/>
          <a:lstStyle/>
          <a:p>
            <a:pPr eaLnBrk="1" hangingPunct="1">
              <a:defRPr/>
            </a:pPr>
            <a:endParaRPr lang="ru-RU" sz="4000" dirty="0" smtClean="0"/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9220" name="WordArt 4" descr="Белый мрамор"/>
          <p:cNvSpPr>
            <a:spLocks noChangeArrowheads="1" noChangeShapeType="1" noTextEdit="1"/>
          </p:cNvSpPr>
          <p:nvPr/>
        </p:nvSpPr>
        <p:spPr bwMode="auto">
          <a:xfrm>
            <a:off x="3806825" y="279400"/>
            <a:ext cx="2025650" cy="765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i="1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Духи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1800" y="549275"/>
            <a:ext cx="2282825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6738" y="3968750"/>
            <a:ext cx="3779837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1263" y="3924300"/>
            <a:ext cx="3760787" cy="268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97650" y="458788"/>
            <a:ext cx="23050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WordArt 9" descr="Белый мрамор"/>
          <p:cNvSpPr>
            <a:spLocks noChangeArrowheads="1" noChangeShapeType="1" noTextEdit="1"/>
          </p:cNvSpPr>
          <p:nvPr/>
        </p:nvSpPr>
        <p:spPr bwMode="auto">
          <a:xfrm>
            <a:off x="971550" y="3384550"/>
            <a:ext cx="20574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i="1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Домовой</a:t>
            </a:r>
          </a:p>
        </p:txBody>
      </p:sp>
      <p:sp>
        <p:nvSpPr>
          <p:cNvPr id="9226" name="WordArt 10" descr="Белый мрамор"/>
          <p:cNvSpPr>
            <a:spLocks noChangeArrowheads="1" noChangeShapeType="1" noTextEdit="1"/>
          </p:cNvSpPr>
          <p:nvPr/>
        </p:nvSpPr>
        <p:spPr bwMode="auto">
          <a:xfrm>
            <a:off x="6237288" y="3384550"/>
            <a:ext cx="18669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i="1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Русалки</a:t>
            </a:r>
          </a:p>
        </p:txBody>
      </p:sp>
      <p:sp>
        <p:nvSpPr>
          <p:cNvPr id="9227" name="WordArt 11" descr="Белый мрамор"/>
          <p:cNvSpPr>
            <a:spLocks noChangeArrowheads="1" noChangeShapeType="1" noTextEdit="1"/>
          </p:cNvSpPr>
          <p:nvPr/>
        </p:nvSpPr>
        <p:spPr bwMode="auto">
          <a:xfrm>
            <a:off x="3086100" y="1358900"/>
            <a:ext cx="1890713" cy="449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i="1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Водяной</a:t>
            </a:r>
          </a:p>
        </p:txBody>
      </p:sp>
      <p:sp>
        <p:nvSpPr>
          <p:cNvPr id="9228" name="WordArt 12" descr="Белый мрамор"/>
          <p:cNvSpPr>
            <a:spLocks noChangeArrowheads="1" noChangeShapeType="1" noTextEdit="1"/>
          </p:cNvSpPr>
          <p:nvPr/>
        </p:nvSpPr>
        <p:spPr bwMode="auto">
          <a:xfrm>
            <a:off x="4572000" y="2573338"/>
            <a:ext cx="1533525" cy="450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i="1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Леший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5"/>
          <p:cNvSpPr>
            <a:spLocks noChangeArrowheads="1" noChangeShapeType="1" noTextEdit="1"/>
          </p:cNvSpPr>
          <p:nvPr/>
        </p:nvSpPr>
        <p:spPr bwMode="auto">
          <a:xfrm>
            <a:off x="611188" y="458788"/>
            <a:ext cx="7335837" cy="1439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3A1D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1. В те времена Восточную Европу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3A1D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населяли …     Жили они …</a:t>
            </a:r>
          </a:p>
        </p:txBody>
      </p:sp>
      <p:sp>
        <p:nvSpPr>
          <p:cNvPr id="10243" name="WordArt 8"/>
          <p:cNvSpPr>
            <a:spLocks noChangeArrowheads="1" noChangeShapeType="1" noTextEdit="1"/>
          </p:cNvSpPr>
          <p:nvPr/>
        </p:nvSpPr>
        <p:spPr bwMode="auto">
          <a:xfrm>
            <a:off x="296863" y="2663825"/>
            <a:ext cx="8462962" cy="1576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3A1D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2. Сама жизнь требовала от …   сплочённости.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3A1D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Сообща занимались …</a:t>
            </a:r>
          </a:p>
        </p:txBody>
      </p:sp>
      <p:sp>
        <p:nvSpPr>
          <p:cNvPr id="10244" name="WordArt 10"/>
          <p:cNvSpPr>
            <a:spLocks noChangeArrowheads="1" noChangeShapeType="1" noTextEdit="1"/>
          </p:cNvSpPr>
          <p:nvPr/>
        </p:nvSpPr>
        <p:spPr bwMode="auto">
          <a:xfrm>
            <a:off x="385763" y="5094288"/>
            <a:ext cx="8461375" cy="16208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3A1D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3. Главным богом был … - бог грома и молнии.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solidFill>
                  <a:srgbClr val="3A1D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Молились … богам о дожде, об урожае.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211</TotalTime>
  <Words>185</Words>
  <Application>Microsoft Office PowerPoint</Application>
  <PresentationFormat>Екран (4:3)</PresentationFormat>
  <Paragraphs>74</Paragraphs>
  <Slides>9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Облака</vt:lpstr>
      <vt:lpstr>Презентація PowerPoint</vt:lpstr>
      <vt:lpstr>Расселение древних славян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древних славян</dc:title>
  <dc:creator>*</dc:creator>
  <cp:lastModifiedBy>LEGION</cp:lastModifiedBy>
  <cp:revision>13</cp:revision>
  <dcterms:created xsi:type="dcterms:W3CDTF">2006-02-24T18:33:08Z</dcterms:created>
  <dcterms:modified xsi:type="dcterms:W3CDTF">2015-01-15T12:29:55Z</dcterms:modified>
</cp:coreProperties>
</file>