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8" r:id="rId2"/>
    <p:sldId id="258" r:id="rId3"/>
    <p:sldId id="259" r:id="rId4"/>
    <p:sldId id="260" r:id="rId5"/>
    <p:sldId id="261" r:id="rId6"/>
    <p:sldId id="26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70169" autoAdjust="0"/>
  </p:normalViewPr>
  <p:slideViewPr>
    <p:cSldViewPr>
      <p:cViewPr>
        <p:scale>
          <a:sx n="119" d="100"/>
          <a:sy n="119" d="100"/>
        </p:scale>
        <p:origin x="-288" y="14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70080A-5328-44A9-8088-232000F97C2C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079E2E-B29B-433B-9D17-C5499A5995F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6346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Князь Олег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79E2E-B29B-433B-9D17-C5499A5995F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91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8EFC14-08C5-429D-AE89-43CB311161D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Правление Олега (879-912  -  922 гг.)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В летописях имеются две версии биографии Олега: традиционная, изложенная в «Повести временных лет», и по Новгородской Первой летописи, которая сохранила фрагменты более раннего летописного свода (не дошедшего до наших дней) с путаницей в хронологии.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788BB3-FA92-4492-94B6-A65E4B666B5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Согласно «Повести временных лет» Олег был родичем (соплеменником) Рюрика, возможно его шурином (по </a:t>
            </a:r>
            <a:r>
              <a:rPr lang="ru-RU" sz="1200" dirty="0" err="1" smtClean="0">
                <a:latin typeface="Monotype Corsiva" pitchFamily="66" charset="0"/>
              </a:rPr>
              <a:t>Иоакимовской</a:t>
            </a:r>
            <a:r>
              <a:rPr lang="ru-RU" sz="1200" dirty="0" smtClean="0">
                <a:latin typeface="Monotype Corsiva" pitchFamily="66" charset="0"/>
              </a:rPr>
              <a:t> летописи). После смерти Рюрика в 879 году Олег стал княжить в Новгороде, поскольку сын Рюрика Игорь был ещё ребёнком.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5D51DD-6D89-4105-A732-E85C1DD8CBB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В 882 году Олег предпринял удачные походы на Смоленск и </a:t>
            </a:r>
            <a:r>
              <a:rPr lang="ru-RU" sz="1200" dirty="0" err="1" smtClean="0">
                <a:latin typeface="Monotype Corsiva" pitchFamily="66" charset="0"/>
              </a:rPr>
              <a:t>Любеч</a:t>
            </a:r>
            <a:r>
              <a:rPr lang="ru-RU" sz="1200" dirty="0" smtClean="0">
                <a:latin typeface="Monotype Corsiva" pitchFamily="66" charset="0"/>
              </a:rPr>
              <a:t>. После этого он по Днепру спустился к Киеву, где князьями были соплеменники Рюрика, варяги Аскольд и </a:t>
            </a:r>
            <a:r>
              <a:rPr lang="ru-RU" sz="1200" dirty="0" err="1" smtClean="0">
                <a:latin typeface="Monotype Corsiva" pitchFamily="66" charset="0"/>
              </a:rPr>
              <a:t>Дир</a:t>
            </a:r>
            <a:r>
              <a:rPr lang="ru-RU" sz="1200" dirty="0" smtClean="0">
                <a:latin typeface="Monotype Corsiva" pitchFamily="66" charset="0"/>
              </a:rPr>
              <a:t>. Олег заманил их к своим ладьям и, объявив им: «вы </a:t>
            </a:r>
            <a:r>
              <a:rPr lang="ru-RU" sz="1200" dirty="0" err="1" smtClean="0">
                <a:latin typeface="Monotype Corsiva" pitchFamily="66" charset="0"/>
              </a:rPr>
              <a:t>неста</a:t>
            </a:r>
            <a:r>
              <a:rPr lang="ru-RU" sz="1200" dirty="0" smtClean="0">
                <a:latin typeface="Monotype Corsiva" pitchFamily="66" charset="0"/>
              </a:rPr>
              <a:t> </a:t>
            </a:r>
            <a:r>
              <a:rPr lang="ru-RU" sz="1200" dirty="0" err="1" smtClean="0">
                <a:latin typeface="Monotype Corsiva" pitchFamily="66" charset="0"/>
              </a:rPr>
              <a:t>кнѧзѧ</a:t>
            </a:r>
            <a:r>
              <a:rPr lang="ru-RU" sz="1200" dirty="0" smtClean="0">
                <a:latin typeface="Monotype Corsiva" pitchFamily="66" charset="0"/>
              </a:rPr>
              <a:t> ни роду </a:t>
            </a:r>
            <a:r>
              <a:rPr lang="ru-RU" sz="1200" dirty="0" err="1" smtClean="0">
                <a:latin typeface="Monotype Corsiva" pitchFamily="66" charset="0"/>
              </a:rPr>
              <a:t>кнѧжѧ</a:t>
            </a:r>
            <a:r>
              <a:rPr lang="ru-RU" sz="1200" dirty="0" smtClean="0">
                <a:latin typeface="Monotype Corsiva" pitchFamily="66" charset="0"/>
              </a:rPr>
              <a:t>, но </a:t>
            </a:r>
            <a:r>
              <a:rPr lang="ru-RU" sz="1200" dirty="0" err="1" smtClean="0">
                <a:latin typeface="Monotype Corsiva" pitchFamily="66" charset="0"/>
              </a:rPr>
              <a:t>азъ</a:t>
            </a:r>
            <a:r>
              <a:rPr lang="ru-RU" sz="1200" dirty="0" smtClean="0">
                <a:latin typeface="Monotype Corsiva" pitchFamily="66" charset="0"/>
              </a:rPr>
              <a:t> </a:t>
            </a:r>
            <a:r>
              <a:rPr lang="ru-RU" sz="1200" dirty="0" err="1" smtClean="0">
                <a:latin typeface="Monotype Corsiva" pitchFamily="66" charset="0"/>
              </a:rPr>
              <a:t>єсмь</a:t>
            </a:r>
            <a:r>
              <a:rPr lang="ru-RU" sz="1200" dirty="0" smtClean="0">
                <a:latin typeface="Monotype Corsiva" pitchFamily="66" charset="0"/>
              </a:rPr>
              <a:t> роду </a:t>
            </a:r>
            <a:r>
              <a:rPr lang="ru-RU" sz="1200" dirty="0" err="1" smtClean="0">
                <a:latin typeface="Monotype Corsiva" pitchFamily="66" charset="0"/>
              </a:rPr>
              <a:t>кнѧжѧ</a:t>
            </a:r>
            <a:r>
              <a:rPr lang="ru-RU" sz="1200" dirty="0" smtClean="0">
                <a:latin typeface="Monotype Corsiva" pitchFamily="66" charset="0"/>
              </a:rPr>
              <a:t>», — и, предъявив наследника Рюрика, малолетнего Игоря, приказал убить Аскольда и </a:t>
            </a:r>
            <a:r>
              <a:rPr lang="ru-RU" sz="1200" dirty="0" err="1" smtClean="0">
                <a:latin typeface="Monotype Corsiva" pitchFamily="66" charset="0"/>
              </a:rPr>
              <a:t>Дира</a:t>
            </a:r>
            <a:r>
              <a:rPr lang="ru-RU" sz="1200" dirty="0" smtClean="0">
                <a:latin typeface="Monotype Corsiva" pitchFamily="66" charset="0"/>
              </a:rPr>
              <a:t>. 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439C3C-6C09-478D-9257-AAD2B53D437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ru-RU" sz="1200" dirty="0" err="1" smtClean="0">
                <a:latin typeface="Monotype Corsiva" pitchFamily="66" charset="0"/>
              </a:rPr>
              <a:t>Никоновская</a:t>
            </a:r>
            <a:r>
              <a:rPr lang="ru-RU" sz="1200" dirty="0" smtClean="0">
                <a:latin typeface="Monotype Corsiva" pitchFamily="66" charset="0"/>
              </a:rPr>
              <a:t> летопись, компиляция различных источников XVI века, приводит более подробный рассказ об этом захвате. Олег высадил часть своей дружины на берег, обговорив тайный план действий. Сам, притворившись больным, остался в ладье и послал к Аскольду и </a:t>
            </a:r>
            <a:r>
              <a:rPr lang="ru-RU" sz="1200" dirty="0" err="1" smtClean="0">
                <a:latin typeface="Monotype Corsiva" pitchFamily="66" charset="0"/>
              </a:rPr>
              <a:t>Диру</a:t>
            </a:r>
            <a:r>
              <a:rPr lang="ru-RU" sz="1200" dirty="0" smtClean="0">
                <a:latin typeface="Monotype Corsiva" pitchFamily="66" charset="0"/>
              </a:rPr>
              <a:t> извещение, что везёт много бисера и украшений, а также имеет важный разговор к князьям. Когда те влезли в ладью, будто бы больной Олег сказал: «Аз </a:t>
            </a:r>
            <a:r>
              <a:rPr lang="ru-RU" sz="1200" dirty="0" err="1" smtClean="0">
                <a:latin typeface="Monotype Corsiva" pitchFamily="66" charset="0"/>
              </a:rPr>
              <a:t>есмь</a:t>
            </a:r>
            <a:r>
              <a:rPr lang="ru-RU" sz="1200" dirty="0" smtClean="0">
                <a:latin typeface="Monotype Corsiva" pitchFamily="66" charset="0"/>
              </a:rPr>
              <a:t> Олег князь, а се есть </a:t>
            </a:r>
            <a:r>
              <a:rPr lang="ru-RU" sz="1200" dirty="0" err="1" smtClean="0">
                <a:latin typeface="Monotype Corsiva" pitchFamily="66" charset="0"/>
              </a:rPr>
              <a:t>Рюриков</a:t>
            </a:r>
            <a:r>
              <a:rPr lang="ru-RU" sz="1200" dirty="0" smtClean="0">
                <a:latin typeface="Monotype Corsiva" pitchFamily="66" charset="0"/>
              </a:rPr>
              <a:t> Игорь </a:t>
            </a:r>
            <a:r>
              <a:rPr lang="ru-RU" sz="1200" dirty="0" err="1" smtClean="0">
                <a:latin typeface="Monotype Corsiva" pitchFamily="66" charset="0"/>
              </a:rPr>
              <a:t>княжичь</a:t>
            </a:r>
            <a:r>
              <a:rPr lang="ru-RU" sz="1200" dirty="0" smtClean="0">
                <a:latin typeface="Monotype Corsiva" pitchFamily="66" charset="0"/>
              </a:rPr>
              <a:t>» — и тут же убил Аскольда и </a:t>
            </a:r>
            <a:r>
              <a:rPr lang="ru-RU" sz="1200" dirty="0" err="1" smtClean="0">
                <a:latin typeface="Monotype Corsiva" pitchFamily="66" charset="0"/>
              </a:rPr>
              <a:t>Дира</a:t>
            </a:r>
            <a:r>
              <a:rPr lang="ru-RU" sz="1200" dirty="0" smtClean="0">
                <a:latin typeface="Monotype Corsiva" pitchFamily="66" charset="0"/>
              </a:rPr>
              <a:t>.</a:t>
            </a:r>
            <a:endParaRPr lang="ru-RU" sz="1200" dirty="0">
              <a:latin typeface="Monotype Corsiva" pitchFamily="6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CFF869-0F65-4BFF-A14F-F38A7589470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Киев показался Олегу удобным своим расположением, и он перебрался туда с дружиной, объявив: «Да будет Киев матерью городов русских». Тем самым он объединил два основных центра восточных славян (северный и южный). По этой причине именно Олега, а не Рюрика иногда считают создателем Древнерусского государства (Киевской Руси).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BB6F3B-D617-4243-9A05-A90C5FA5F88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В течение следующих двадцати пяти лет деятельность Олега связана с расширением своей державы. Он подчинил Киеву древлян, северян, радимичей.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D41D50-E66E-4957-AF23-CC261787E98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Два последних племенных союза являлись данниками Хазарского каганата. По преданию Олег будто бы сказал: «Я неприятель им, а с вами у меня никакой вражды. Не давайте хазарам, но платите мне». Затем Олег воевал с самыми южными восточно-славянскими племенами </a:t>
            </a:r>
            <a:r>
              <a:rPr lang="ru-RU" sz="1200" dirty="0" err="1" smtClean="0">
                <a:latin typeface="Monotype Corsiva" pitchFamily="66" charset="0"/>
              </a:rPr>
              <a:t>уличей</a:t>
            </a:r>
            <a:r>
              <a:rPr lang="ru-RU" sz="1200" dirty="0" smtClean="0">
                <a:latin typeface="Monotype Corsiva" pitchFamily="66" charset="0"/>
              </a:rPr>
              <a:t> и тиверцев.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E01B79-9E46-48EB-9984-FB19D441598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Обстоятельства смерти Вещего Олега противоречивы. По киевской версии его могила находится в Киеве на горе </a:t>
            </a:r>
            <a:r>
              <a:rPr lang="ru-RU" sz="1200" dirty="0" err="1" smtClean="0">
                <a:latin typeface="Monotype Corsiva" pitchFamily="66" charset="0"/>
              </a:rPr>
              <a:t>Щековице</a:t>
            </a:r>
            <a:r>
              <a:rPr lang="ru-RU" sz="1200" dirty="0" smtClean="0">
                <a:latin typeface="Monotype Corsiva" pitchFamily="66" charset="0"/>
              </a:rPr>
              <a:t>. Новгородская летопись помещает его могилу в Ладоге, но также говорит, что он ушёл «за море». </a:t>
            </a:r>
            <a:r>
              <a:rPr lang="ru-RU" sz="1200" smtClean="0">
                <a:latin typeface="Monotype Corsiva" pitchFamily="66" charset="0"/>
              </a:rPr>
              <a:t>В обоих вариантах присутствует легенда о смерти от змеиного укуса. 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08840-51EA-4C37-90A2-B48D2C818C66}" type="datetime1">
              <a:rPr lang="ru-RU" smtClean="0"/>
              <a:t>15.01.2015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8DAD2-99D9-4D0C-94E0-2F48703BE19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3798F-D235-4502-9A2C-38031FBCB1E7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35138-AF5B-4027-8C1D-2599BDE6F58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60E38-ABCB-4CDF-84BF-F1B38245DD37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053BB-2F66-43A9-8BDE-87CD6D4FBDC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AB831-5931-4182-B52E-228625B67B11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6A938-C8AF-4547-84A0-1C2F738CB10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C2FE1-4FA8-45CB-BC73-1B4DA15C7F94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44C7D-7643-4A0C-A84E-C8A53DA2089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326ED-77B9-49B7-A2E5-1D765CF4B8D2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294CD-F72A-499C-B09C-A66F5DD0346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046A8-EB25-471D-A9AF-83F9C168940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0729B-8E55-4D7F-908B-317D891C693D}" type="datetime1">
              <a:rPr lang="ru-RU" smtClean="0"/>
              <a:t>15.01.2015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0E092-31D1-4879-9E3E-D12E77F9FB7C}" type="datetime1">
              <a:rPr lang="ru-RU" smtClean="0"/>
              <a:t>15.01.2015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8B43F-8D9A-4C4A-B93F-ECBA1601A63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20AEB-15E1-45E3-BAC7-431B649474CE}" type="datetime1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3A3BF-FAE6-4709-8E86-27E66A02A96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E5810-BE99-4DF9-B947-37D85377DBC5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E862C-3A53-4DCD-8307-0C7B4E50D42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498AD-0683-4B15-9A51-735E12504E1F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3240D-A9B4-4F69-94D8-93493CABF68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fld id="{0DDB44C4-C99D-4A35-96A9-90359495306C}" type="datetime1">
              <a:rPr lang="ru-RU" smtClean="0"/>
              <a:t>15.01.2015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fld id="{12DF9F4A-D95C-4197-8CBB-1ED7C5C7A45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31" r:id="rId2"/>
    <p:sldLayoutId id="2147483740" r:id="rId3"/>
    <p:sldLayoutId id="2147483732" r:id="rId4"/>
    <p:sldLayoutId id="2147483741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 spd="slow">
    <p:split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dirty="0">
                <a:latin typeface="Monotype Corsiva" pitchFamily="66" charset="0"/>
              </a:rPr>
              <a:t>Князь Олег</a:t>
            </a:r>
          </a:p>
        </p:txBody>
      </p:sp>
      <p:pic>
        <p:nvPicPr>
          <p:cNvPr id="5124" name="Picture 4" descr="F:\Музыка\VCЁ Dimino\Остальное ВСЁ\Школа\Презентации\История\Князь_Олег_ОК+\первый слай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984" y="836712"/>
            <a:ext cx="4828032" cy="572414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 descr="24739678_28"/>
          <p:cNvSpPr txBox="1">
            <a:spLocks noChangeArrowheads="1"/>
          </p:cNvSpPr>
          <p:nvPr/>
        </p:nvSpPr>
        <p:spPr bwMode="auto">
          <a:xfrm>
            <a:off x="179388" y="846138"/>
            <a:ext cx="2916237" cy="4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ru-RU" sz="2200" dirty="0">
                <a:latin typeface="Monotype Corsiva" pitchFamily="66" charset="0"/>
              </a:rPr>
              <a:t>Обстоятельства смерти Вещего Олега противоречивы. По киевской версии его могила находится в Киеве на горе </a:t>
            </a:r>
            <a:r>
              <a:rPr lang="ru-RU" sz="2200" dirty="0" err="1">
                <a:latin typeface="Monotype Corsiva" pitchFamily="66" charset="0"/>
              </a:rPr>
              <a:t>Щековице</a:t>
            </a:r>
            <a:r>
              <a:rPr lang="ru-RU" sz="2200" dirty="0">
                <a:latin typeface="Monotype Corsiva" pitchFamily="66" charset="0"/>
              </a:rPr>
              <a:t>. Новгородская летопись помещает его могилу в Ладоге, но также говорит, что он ушёл «за море». В обоих вариантах присутствует легенда о смерти от змеиного укуса. </a:t>
            </a:r>
          </a:p>
        </p:txBody>
      </p:sp>
      <p:pic>
        <p:nvPicPr>
          <p:cNvPr id="13316" name="Picture 4" descr="F:\Музыка\VCЁ Dimino\Остальное ВСЁ\Школа\Презентации\История\Князь_Олег_ОК+\десят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911918"/>
            <a:ext cx="5596060" cy="475488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263650"/>
            <a:ext cx="31686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latin typeface="Monotype Corsiva" pitchFamily="66" charset="0"/>
              </a:rPr>
              <a:t>В летописях имеются две версии биографии Олега: традиционная, изложенная в «Повести временных лет», и по Новгородской Первой летописи, которая сохранила фрагменты более раннего летописного свода (не дошедшего до наших дней) с путаницей в хронологии.</a:t>
            </a:r>
          </a:p>
        </p:txBody>
      </p:sp>
      <p:sp>
        <p:nvSpPr>
          <p:cNvPr id="6147" name="Прямоугольник 1"/>
          <p:cNvSpPr>
            <a:spLocks noChangeArrowheads="1"/>
          </p:cNvSpPr>
          <p:nvPr/>
        </p:nvSpPr>
        <p:spPr bwMode="auto">
          <a:xfrm>
            <a:off x="0" y="188913"/>
            <a:ext cx="914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Правление Олега (879-912  -  922 гг.)</a:t>
            </a:r>
          </a:p>
        </p:txBody>
      </p:sp>
      <p:pic>
        <p:nvPicPr>
          <p:cNvPr id="6151" name="Picture 7" descr="F:\Музыка\VCЁ Dimino\Остальное ВСЁ\Школа\Презентации\История\Князь_Олег_ОК+\второй_слай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472" y="835025"/>
            <a:ext cx="5419344" cy="557174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Text Box 4" descr="24739678_28"/>
          <p:cNvSpPr txBox="1">
            <a:spLocks noChangeArrowheads="1"/>
          </p:cNvSpPr>
          <p:nvPr/>
        </p:nvSpPr>
        <p:spPr bwMode="auto">
          <a:xfrm>
            <a:off x="468313" y="509588"/>
            <a:ext cx="313690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600" dirty="0">
                <a:latin typeface="Monotype Corsiva" pitchFamily="66" charset="0"/>
              </a:rPr>
              <a:t>Согласно «Повести временных лет» Олег был родичем (соплеменником) Рюрика, возможно его шурином (по </a:t>
            </a:r>
            <a:r>
              <a:rPr lang="ru-RU" sz="2600" dirty="0" err="1">
                <a:latin typeface="Monotype Corsiva" pitchFamily="66" charset="0"/>
              </a:rPr>
              <a:t>Иоакимовской</a:t>
            </a:r>
            <a:r>
              <a:rPr lang="ru-RU" sz="2600" dirty="0">
                <a:latin typeface="Monotype Corsiva" pitchFamily="66" charset="0"/>
              </a:rPr>
              <a:t> летописи). После смерти Рюрика в 879 году Олег стал княжить в Новгороде, поскольку сын Рюрика Игорь был ещё ребёнком.</a:t>
            </a:r>
          </a:p>
        </p:txBody>
      </p:sp>
      <p:pic>
        <p:nvPicPr>
          <p:cNvPr id="7174" name="Picture 6" descr="F:\Музыка\VCЁ Dimino\Остальное ВСЁ\Школа\Презентации\История\Князь_Олег_ОК+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16" y="333947"/>
            <a:ext cx="4907280" cy="604723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4" descr="24739678_28"/>
          <p:cNvSpPr txBox="1">
            <a:spLocks noChangeArrowheads="1"/>
          </p:cNvSpPr>
          <p:nvPr/>
        </p:nvSpPr>
        <p:spPr bwMode="auto">
          <a:xfrm>
            <a:off x="250825" y="692150"/>
            <a:ext cx="3313113" cy="575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300" dirty="0">
                <a:latin typeface="Monotype Corsiva" pitchFamily="66" charset="0"/>
              </a:rPr>
              <a:t>В 882 году Олег предпринял удачные походы на Смоленск и </a:t>
            </a:r>
            <a:r>
              <a:rPr lang="ru-RU" sz="2300" dirty="0" err="1">
                <a:latin typeface="Monotype Corsiva" pitchFamily="66" charset="0"/>
              </a:rPr>
              <a:t>Любеч</a:t>
            </a:r>
            <a:r>
              <a:rPr lang="ru-RU" sz="2300" dirty="0">
                <a:latin typeface="Monotype Corsiva" pitchFamily="66" charset="0"/>
              </a:rPr>
              <a:t>. После этого он по Днепру спустился к Киеву, где князьями были соплеменники Рюрика, варяги Аскольд и </a:t>
            </a:r>
            <a:r>
              <a:rPr lang="ru-RU" sz="2300" dirty="0" err="1">
                <a:latin typeface="Monotype Corsiva" pitchFamily="66" charset="0"/>
              </a:rPr>
              <a:t>Дир</a:t>
            </a:r>
            <a:r>
              <a:rPr lang="ru-RU" sz="2300" dirty="0">
                <a:latin typeface="Monotype Corsiva" pitchFamily="66" charset="0"/>
              </a:rPr>
              <a:t>. Олег заманил их к своим ладьям и, объявив им: «вы </a:t>
            </a:r>
            <a:r>
              <a:rPr lang="ru-RU" sz="2300" dirty="0" err="1">
                <a:latin typeface="Monotype Corsiva" pitchFamily="66" charset="0"/>
              </a:rPr>
              <a:t>неста</a:t>
            </a:r>
            <a:r>
              <a:rPr lang="ru-RU" sz="2300" dirty="0">
                <a:latin typeface="Monotype Corsiva" pitchFamily="66" charset="0"/>
              </a:rPr>
              <a:t> </a:t>
            </a:r>
            <a:r>
              <a:rPr lang="ru-RU" sz="2300" dirty="0" err="1">
                <a:latin typeface="Monotype Corsiva" pitchFamily="66" charset="0"/>
              </a:rPr>
              <a:t>кнѧзѧ</a:t>
            </a:r>
            <a:r>
              <a:rPr lang="ru-RU" sz="2300" dirty="0">
                <a:latin typeface="Monotype Corsiva" pitchFamily="66" charset="0"/>
              </a:rPr>
              <a:t> ни роду </a:t>
            </a:r>
            <a:r>
              <a:rPr lang="ru-RU" sz="2300" dirty="0" err="1">
                <a:latin typeface="Monotype Corsiva" pitchFamily="66" charset="0"/>
              </a:rPr>
              <a:t>кнѧжѧ</a:t>
            </a:r>
            <a:r>
              <a:rPr lang="ru-RU" sz="2300" dirty="0">
                <a:latin typeface="Monotype Corsiva" pitchFamily="66" charset="0"/>
              </a:rPr>
              <a:t>, но </a:t>
            </a:r>
            <a:r>
              <a:rPr lang="ru-RU" sz="2300" dirty="0" err="1">
                <a:latin typeface="Monotype Corsiva" pitchFamily="66" charset="0"/>
              </a:rPr>
              <a:t>азъ</a:t>
            </a:r>
            <a:r>
              <a:rPr lang="ru-RU" sz="2300" dirty="0">
                <a:latin typeface="Monotype Corsiva" pitchFamily="66" charset="0"/>
              </a:rPr>
              <a:t> </a:t>
            </a:r>
            <a:r>
              <a:rPr lang="ru-RU" sz="2300" dirty="0" err="1">
                <a:latin typeface="Monotype Corsiva" pitchFamily="66" charset="0"/>
              </a:rPr>
              <a:t>єсмь</a:t>
            </a:r>
            <a:r>
              <a:rPr lang="ru-RU" sz="2300" dirty="0">
                <a:latin typeface="Monotype Corsiva" pitchFamily="66" charset="0"/>
              </a:rPr>
              <a:t> роду </a:t>
            </a:r>
            <a:r>
              <a:rPr lang="ru-RU" sz="2300" dirty="0" err="1">
                <a:latin typeface="Monotype Corsiva" pitchFamily="66" charset="0"/>
              </a:rPr>
              <a:t>кнѧжѧ</a:t>
            </a:r>
            <a:r>
              <a:rPr lang="ru-RU" sz="2300" dirty="0">
                <a:latin typeface="Monotype Corsiva" pitchFamily="66" charset="0"/>
              </a:rPr>
              <a:t>», — и, предъявив наследника Рюрика, малолетнего Игоря, приказал убить Аскольда и </a:t>
            </a:r>
            <a:r>
              <a:rPr lang="ru-RU" sz="2300" dirty="0" err="1">
                <a:latin typeface="Monotype Corsiva" pitchFamily="66" charset="0"/>
              </a:rPr>
              <a:t>Дира</a:t>
            </a:r>
            <a:r>
              <a:rPr lang="ru-RU" sz="2300" dirty="0">
                <a:latin typeface="Monotype Corsiva" pitchFamily="66" charset="0"/>
              </a:rPr>
              <a:t>. </a:t>
            </a:r>
          </a:p>
        </p:txBody>
      </p:sp>
      <p:pic>
        <p:nvPicPr>
          <p:cNvPr id="8197" name="Picture 5" descr="F:\Музыка\VCЁ Dimino\Остальное ВСЁ\Школа\Презентации\История\Князь_Олег_ОК+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83310"/>
            <a:ext cx="5233851" cy="63398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4" descr="24739678_28"/>
          <p:cNvSpPr txBox="1">
            <a:spLocks noChangeArrowheads="1"/>
          </p:cNvSpPr>
          <p:nvPr/>
        </p:nvSpPr>
        <p:spPr bwMode="auto">
          <a:xfrm>
            <a:off x="0" y="0"/>
            <a:ext cx="91440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err="1">
                <a:latin typeface="Monotype Corsiva" pitchFamily="66" charset="0"/>
              </a:rPr>
              <a:t>Никоновская</a:t>
            </a:r>
            <a:r>
              <a:rPr lang="ru-RU" sz="2400" dirty="0">
                <a:latin typeface="Monotype Corsiva" pitchFamily="66" charset="0"/>
              </a:rPr>
              <a:t> летопись, компиляция различных источников XVI века, приводит более подробный рассказ об этом захвате. Олег высадил часть своей дружины на берег, обговорив тайный план действий. Сам, притворившись больным, остался в ладье и послал к Аскольду и </a:t>
            </a:r>
            <a:r>
              <a:rPr lang="ru-RU" sz="2400" dirty="0" err="1">
                <a:latin typeface="Monotype Corsiva" pitchFamily="66" charset="0"/>
              </a:rPr>
              <a:t>Диру</a:t>
            </a:r>
            <a:r>
              <a:rPr lang="ru-RU" sz="2400" dirty="0">
                <a:latin typeface="Monotype Corsiva" pitchFamily="66" charset="0"/>
              </a:rPr>
              <a:t> извещение, что везёт много бисера и украшений, а также имеет важный разговор к князьям. Когда те влезли в ладью, будто бы больной Олег сказал: «Аз </a:t>
            </a:r>
            <a:r>
              <a:rPr lang="ru-RU" sz="2400" dirty="0" err="1">
                <a:latin typeface="Monotype Corsiva" pitchFamily="66" charset="0"/>
              </a:rPr>
              <a:t>есмь</a:t>
            </a:r>
            <a:r>
              <a:rPr lang="ru-RU" sz="2400" dirty="0">
                <a:latin typeface="Monotype Corsiva" pitchFamily="66" charset="0"/>
              </a:rPr>
              <a:t> Олег князь, а се есть </a:t>
            </a:r>
            <a:r>
              <a:rPr lang="ru-RU" sz="2400" dirty="0" err="1">
                <a:latin typeface="Monotype Corsiva" pitchFamily="66" charset="0"/>
              </a:rPr>
              <a:t>Рюриков</a:t>
            </a:r>
            <a:r>
              <a:rPr lang="ru-RU" sz="2400" dirty="0">
                <a:latin typeface="Monotype Corsiva" pitchFamily="66" charset="0"/>
              </a:rPr>
              <a:t> Игорь </a:t>
            </a:r>
            <a:r>
              <a:rPr lang="ru-RU" sz="2400" dirty="0" err="1">
                <a:latin typeface="Monotype Corsiva" pitchFamily="66" charset="0"/>
              </a:rPr>
              <a:t>княжичь</a:t>
            </a:r>
            <a:r>
              <a:rPr lang="ru-RU" sz="2400" dirty="0">
                <a:latin typeface="Monotype Corsiva" pitchFamily="66" charset="0"/>
              </a:rPr>
              <a:t>» — и тут же убил Аскольда и </a:t>
            </a:r>
            <a:r>
              <a:rPr lang="ru-RU" sz="2400" dirty="0" err="1">
                <a:latin typeface="Monotype Corsiva" pitchFamily="66" charset="0"/>
              </a:rPr>
              <a:t>Дира</a:t>
            </a:r>
            <a:r>
              <a:rPr lang="ru-RU" sz="2400" dirty="0">
                <a:latin typeface="Monotype Corsiva" pitchFamily="66" charset="0"/>
              </a:rPr>
              <a:t>.</a:t>
            </a:r>
          </a:p>
        </p:txBody>
      </p:sp>
      <p:pic>
        <p:nvPicPr>
          <p:cNvPr id="9222" name="Picture 6" descr="F:\Музыка\VCЁ Dimino\Остальное ВСЁ\Школа\Презентации\История\Князь_Олег_ОК+\пят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738" y="2671096"/>
            <a:ext cx="5898524" cy="3966693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Музыка\VCЁ Dimino\Остальное ВСЁ\Школа\Презентации\История\Князь_Олег_ОК+\пятый_слай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Text Box 4" descr="24739678_28"/>
          <p:cNvSpPr txBox="1">
            <a:spLocks noChangeArrowheads="1"/>
          </p:cNvSpPr>
          <p:nvPr/>
        </p:nvSpPr>
        <p:spPr bwMode="auto">
          <a:xfrm>
            <a:off x="250825" y="620713"/>
            <a:ext cx="3673475" cy="526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latin typeface="Monotype Corsiva" pitchFamily="66" charset="0"/>
              </a:rPr>
              <a:t>Киев показался Олегу удобным своим расположением, и он перебрался туда с дружиной, объявив: «Да будет Киев матерью городов русских». Тем самым он объединил два основных центра восточных славян (северный и южный). По этой причине именно Олега, а не Рюрика иногда считают создателем Древнерусского государства (Киевской Руси).</a:t>
            </a:r>
          </a:p>
        </p:txBody>
      </p:sp>
      <p:pic>
        <p:nvPicPr>
          <p:cNvPr id="10244" name="Picture 4" descr="F:\Музыка\VCЁ Dimino\Остальное ВСЁ\Школа\Презентации\История\Князь_Олег_ОК+\седьмо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4354"/>
            <a:ext cx="4300151" cy="6166022"/>
          </a:xfrm>
          <a:prstGeom prst="roundRect">
            <a:avLst>
              <a:gd name="adj" fmla="val 893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9" name="Text Box 5" descr="24739678_28"/>
          <p:cNvSpPr txBox="1">
            <a:spLocks noChangeArrowheads="1"/>
          </p:cNvSpPr>
          <p:nvPr/>
        </p:nvSpPr>
        <p:spPr bwMode="auto">
          <a:xfrm>
            <a:off x="273050" y="1268413"/>
            <a:ext cx="2498725" cy="40957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600" dirty="0">
                <a:latin typeface="Monotype Corsiva" pitchFamily="66" charset="0"/>
              </a:rPr>
              <a:t>В течение следующих двадцати пяти лет деятельность Олега связана с расширением своей державы. Он подчинил Киеву древлян, северян, радимичей.</a:t>
            </a:r>
          </a:p>
        </p:txBody>
      </p:sp>
      <p:pic>
        <p:nvPicPr>
          <p:cNvPr id="12291" name="Picture 5" descr="F:\Музыка\VCЁ Dimino\Остальное ВСЁ\Школа\Презентации\История\Князь_Олег_ОК+\восьмой_слай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398463"/>
            <a:ext cx="5880100" cy="606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Text Box 4" descr="24739678_28"/>
          <p:cNvSpPr txBox="1">
            <a:spLocks noChangeArrowheads="1"/>
          </p:cNvSpPr>
          <p:nvPr/>
        </p:nvSpPr>
        <p:spPr bwMode="auto">
          <a:xfrm>
            <a:off x="107950" y="717550"/>
            <a:ext cx="3024188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latin typeface="Monotype Corsiva" pitchFamily="66" charset="0"/>
              </a:rPr>
              <a:t>Два последних племенных союза являлись данниками Хазарского каганата. По преданию Олег будто бы сказал: «Я неприятель им, а с вами у меня никакой вражды. Не давайте хазарам, но платите мне». Затем Олег воевал с самыми южными восточно-славянскими племенами </a:t>
            </a:r>
            <a:r>
              <a:rPr lang="ru-RU" sz="2400" dirty="0" err="1">
                <a:latin typeface="Monotype Corsiva" pitchFamily="66" charset="0"/>
              </a:rPr>
              <a:t>уличей</a:t>
            </a:r>
            <a:r>
              <a:rPr lang="ru-RU" sz="2400" dirty="0">
                <a:latin typeface="Monotype Corsiva" pitchFamily="66" charset="0"/>
              </a:rPr>
              <a:t> и тиверцев.</a:t>
            </a:r>
          </a:p>
        </p:txBody>
      </p:sp>
      <p:pic>
        <p:nvPicPr>
          <p:cNvPr id="12292" name="Picture 4" descr="F:\Музыка\VCЁ Dimino\Остальное ВСЁ\Школа\Презентации\История\Князь_Олег_ОК+\девят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82380"/>
            <a:ext cx="5519451" cy="5706737"/>
          </a:xfrm>
          <a:prstGeom prst="roundRect">
            <a:avLst>
              <a:gd name="adj" fmla="val 11396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139</TotalTime>
  <Words>895</Words>
  <Application>Microsoft Office PowerPoint</Application>
  <PresentationFormat>Екран (4:3)</PresentationFormat>
  <Paragraphs>39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Бумажная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HATA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Uswerrrr</dc:creator>
  <cp:lastModifiedBy>LEGION</cp:lastModifiedBy>
  <cp:revision>27</cp:revision>
  <dcterms:created xsi:type="dcterms:W3CDTF">2009-06-20T14:49:57Z</dcterms:created>
  <dcterms:modified xsi:type="dcterms:W3CDTF">2015-01-15T12:40:00Z</dcterms:modified>
</cp:coreProperties>
</file>