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3"/>
  </p:notesMasterIdLst>
  <p:sldIdLst>
    <p:sldId id="256" r:id="rId2"/>
    <p:sldId id="257" r:id="rId3"/>
    <p:sldId id="258" r:id="rId4"/>
    <p:sldId id="259" r:id="rId5"/>
    <p:sldId id="260" r:id="rId6"/>
    <p:sldId id="261" r:id="rId7"/>
    <p:sldId id="262" r:id="rId8"/>
    <p:sldId id="265" r:id="rId9"/>
    <p:sldId id="263" r:id="rId10"/>
    <p:sldId id="264" r:id="rId11"/>
    <p:sldId id="26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52203" autoAdjust="0"/>
  </p:normalViewPr>
  <p:slideViewPr>
    <p:cSldViewPr>
      <p:cViewPr>
        <p:scale>
          <a:sx n="119" d="100"/>
          <a:sy n="119" d="100"/>
        </p:scale>
        <p:origin x="-288" y="-54"/>
      </p:cViewPr>
      <p:guideLst>
        <p:guide orient="horz" pos="2160"/>
        <p:guide pos="2880"/>
      </p:guideLst>
    </p:cSldViewPr>
  </p:slideViewPr>
  <p:outlineViewPr>
    <p:cViewPr>
      <p:scale>
        <a:sx n="33" d="100"/>
        <a:sy n="33" d="100"/>
      </p:scale>
      <p:origin x="0" y="62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8532DF-D163-4081-B686-EFA125F5EC2C}" type="datetimeFigureOut">
              <a:rPr lang="uk-UA" smtClean="0"/>
              <a:t>15.01.2015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A01F92-B3C0-48DE-ACD6-CDCEC2764A7E}" type="slidenum">
              <a:rPr lang="uk-UA" smtClean="0"/>
              <a:t>‹№›</a:t>
            </a:fld>
            <a:endParaRPr lang="uk-UA"/>
          </a:p>
        </p:txBody>
      </p:sp>
    </p:spTree>
    <p:extLst>
      <p:ext uri="{BB962C8B-B14F-4D97-AF65-F5344CB8AC3E}">
        <p14:creationId xmlns:p14="http://schemas.microsoft.com/office/powerpoint/2010/main" val="3137218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b="1" dirty="0" smtClean="0"/>
              <a:t>День Ивана Купалы.</a:t>
            </a:r>
          </a:p>
          <a:p>
            <a:pPr algn="just" eaLnBrk="1" hangingPunct="1">
              <a:defRPr/>
            </a:pPr>
            <a:r>
              <a:rPr lang="ru-RU" sz="1200" dirty="0" smtClean="0"/>
              <a:t>7 июля - праздник Рождества Иоанна Предтечи, Крестителя Иисуса. Рождество Христа - зимний солнцеворот, рождество Иоанна – летний. Постепенно христианский праздник слился с народным празднованием в честь летнего солнцестояния.</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1</a:t>
            </a:fld>
            <a:endParaRPr lang="uk-UA"/>
          </a:p>
        </p:txBody>
      </p:sp>
    </p:spTree>
    <p:extLst>
      <p:ext uri="{BB962C8B-B14F-4D97-AF65-F5344CB8AC3E}">
        <p14:creationId xmlns:p14="http://schemas.microsoft.com/office/powerpoint/2010/main" val="3333288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dirty="0" smtClean="0"/>
              <a:t>Иван – чистоплотный.</a:t>
            </a:r>
          </a:p>
          <a:p>
            <a:pPr eaLnBrk="1" hangingPunct="1">
              <a:defRPr/>
            </a:pPr>
            <a:r>
              <a:rPr lang="ru-RU" sz="1200" dirty="0" smtClean="0"/>
              <a:t>С утра парни брали вёдра и шли на реку, где наполняли их жидкой грязью и, возвращаясь, обливали этой грязью девушек. А девушки тоже бежали за грязью и мазали ею парней. И тогда начиналась весёлая свалка, полная криков и смеха. Потом перепачканная молодёжь гурьбой устремлялись к реке для совместного купания.</a:t>
            </a:r>
          </a:p>
          <a:p>
            <a:endParaRPr lang="uk-UA" dirty="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10</a:t>
            </a:fld>
            <a:endParaRPr lang="uk-UA"/>
          </a:p>
        </p:txBody>
      </p:sp>
    </p:spTree>
    <p:extLst>
      <p:ext uri="{BB962C8B-B14F-4D97-AF65-F5344CB8AC3E}">
        <p14:creationId xmlns:p14="http://schemas.microsoft.com/office/powerpoint/2010/main" val="3330903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dirty="0" smtClean="0"/>
              <a:t>Вечер Дня Ивана Купалы.</a:t>
            </a:r>
          </a:p>
          <a:p>
            <a:pPr eaLnBrk="1" hangingPunct="1">
              <a:lnSpc>
                <a:spcPct val="80000"/>
              </a:lnSpc>
              <a:defRPr/>
            </a:pPr>
            <a:r>
              <a:rPr lang="ru-RU" sz="1200" dirty="0" smtClean="0"/>
              <a:t>А вечером весь народ, принаряженный, с венками на головах, шёл к реке, где разводили костры, водили хороводы, пели, гадали и, конечно, собирали травы.</a:t>
            </a:r>
          </a:p>
          <a:p>
            <a:pPr eaLnBrk="1" hangingPunct="1">
              <a:lnSpc>
                <a:spcPct val="80000"/>
              </a:lnSpc>
              <a:defRPr/>
            </a:pPr>
            <a:r>
              <a:rPr lang="ru-RU" sz="1200" dirty="0" smtClean="0"/>
              <a:t>Узнать ещё больше о захватывающих дух чудесах этого праздника вы сможете, прочитав повесть </a:t>
            </a:r>
            <a:r>
              <a:rPr lang="ru-RU" sz="1200" dirty="0" err="1" smtClean="0"/>
              <a:t>Н.В.Гоголя</a:t>
            </a:r>
            <a:r>
              <a:rPr lang="ru-RU" sz="1200" smtClean="0"/>
              <a:t> «Вечер накануне Ивана Купалы».</a:t>
            </a:r>
          </a:p>
          <a:p>
            <a:endParaRPr lang="uk-UA"/>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11</a:t>
            </a:fld>
            <a:endParaRPr lang="uk-UA"/>
          </a:p>
        </p:txBody>
      </p:sp>
    </p:spTree>
    <p:extLst>
      <p:ext uri="{BB962C8B-B14F-4D97-AF65-F5344CB8AC3E}">
        <p14:creationId xmlns:p14="http://schemas.microsoft.com/office/powerpoint/2010/main" val="3380720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l" eaLnBrk="1" hangingPunct="1">
              <a:defRPr/>
            </a:pPr>
            <a:r>
              <a:rPr lang="ru-RU" i="1" dirty="0" smtClean="0"/>
              <a:t>Кто такой Купала?</a:t>
            </a:r>
          </a:p>
          <a:p>
            <a:pPr algn="ctr" eaLnBrk="1" hangingPunct="1">
              <a:lnSpc>
                <a:spcPct val="150000"/>
              </a:lnSpc>
              <a:defRPr/>
            </a:pPr>
            <a:r>
              <a:rPr lang="ru-RU" sz="1200" dirty="0" smtClean="0"/>
              <a:t>Купала(Купало) – славянский бог лета, полевых плодов и летних цветов. Его причисляли к знатнейшим богам. Ведь земные плоды более всего служат человеку и составляют его богатство.</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2</a:t>
            </a:fld>
            <a:endParaRPr lang="uk-UA"/>
          </a:p>
        </p:txBody>
      </p:sp>
    </p:spTree>
    <p:extLst>
      <p:ext uri="{BB962C8B-B14F-4D97-AF65-F5344CB8AC3E}">
        <p14:creationId xmlns:p14="http://schemas.microsoft.com/office/powerpoint/2010/main" val="3712482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r" eaLnBrk="1" hangingPunct="1">
              <a:defRPr/>
            </a:pPr>
            <a:r>
              <a:rPr lang="ru-RU" u="sng" dirty="0" smtClean="0"/>
              <a:t>Самая короткая ночь в году.</a:t>
            </a:r>
          </a:p>
          <a:p>
            <a:pPr eaLnBrk="1" hangingPunct="1">
              <a:defRPr/>
            </a:pPr>
            <a:r>
              <a:rPr lang="ru-RU" sz="1200" dirty="0" smtClean="0"/>
              <a:t>Именно в эту ночь совершаются немыслимые чудеса, а вся нечисть совершенно распоясывается и старается навредить людям. Предохраняя свой дом от вторжения нечисти, крестьяне на окнах домов раскладывали жгучую крапиву.  </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3</a:t>
            </a:fld>
            <a:endParaRPr lang="uk-UA"/>
          </a:p>
        </p:txBody>
      </p:sp>
    </p:spTree>
    <p:extLst>
      <p:ext uri="{BB962C8B-B14F-4D97-AF65-F5344CB8AC3E}">
        <p14:creationId xmlns:p14="http://schemas.microsoft.com/office/powerpoint/2010/main" val="47082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l" eaLnBrk="1" hangingPunct="1">
              <a:defRPr/>
            </a:pPr>
            <a:r>
              <a:rPr lang="ru-RU" b="1" dirty="0" smtClean="0"/>
              <a:t>Небывалый цветок.</a:t>
            </a:r>
          </a:p>
          <a:p>
            <a:pPr eaLnBrk="1" hangingPunct="1">
              <a:lnSpc>
                <a:spcPct val="80000"/>
              </a:lnSpc>
              <a:defRPr/>
            </a:pPr>
            <a:r>
              <a:rPr lang="ru-RU" sz="1200" dirty="0" smtClean="0"/>
              <a:t>По народным поверьям только один раз в году, в самую полночь под Иванов день расцветает огненным цветом папоротник. Тот, кто найдёт и сорвёт этот цветок, становится </a:t>
            </a:r>
            <a:r>
              <a:rPr lang="ru-RU" sz="1200" dirty="0" err="1" smtClean="0"/>
              <a:t>знахарём</a:t>
            </a:r>
            <a:r>
              <a:rPr lang="ru-RU" sz="1200" dirty="0" smtClean="0"/>
              <a:t> и сможет отыскать любой клад. Много испытаний придётся преодолеть отважившемуся достать волшебный цветок, ведь ему будет противостоять вся лесная нечисть. Мало, кто выдержит такое испытание. Но без волшебного цветка не добыть заветных кладов.   </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4</a:t>
            </a:fld>
            <a:endParaRPr lang="uk-UA"/>
          </a:p>
        </p:txBody>
      </p:sp>
    </p:spTree>
    <p:extLst>
      <p:ext uri="{BB962C8B-B14F-4D97-AF65-F5344CB8AC3E}">
        <p14:creationId xmlns:p14="http://schemas.microsoft.com/office/powerpoint/2010/main" val="1815407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r>
              <a:rPr lang="ru-RU" i="1" u="sng" dirty="0" smtClean="0">
                <a:effectLst/>
              </a:rPr>
              <a:t>Купальские гадания.</a:t>
            </a:r>
          </a:p>
          <a:p>
            <a:pPr eaLnBrk="1" hangingPunct="1">
              <a:defRPr/>
            </a:pPr>
            <a:r>
              <a:rPr lang="ru-RU" sz="1200" dirty="0" smtClean="0"/>
              <a:t>1. Собирали 12 видов трав и клали ночью под подушку со словами: «Суженый-ряженый, приходи в мой сад гулять!», чтобы увидеть во сне своего будущего жениха.</a:t>
            </a:r>
          </a:p>
          <a:p>
            <a:pPr eaLnBrk="1" hangingPunct="1">
              <a:defRPr/>
            </a:pPr>
            <a:r>
              <a:rPr lang="ru-RU" sz="1200" dirty="0" smtClean="0"/>
              <a:t>2. Завивали венки , с зажжёнными свечами, пускали в реку. Если венок утонет – суженый разлюбит. У кого плывёт дольше всех – тот будет счастливее всех, у кого свеча дольше всех горит – тот проживёт самую долгую жизнь.</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5</a:t>
            </a:fld>
            <a:endParaRPr lang="uk-UA"/>
          </a:p>
        </p:txBody>
      </p:sp>
    </p:spTree>
    <p:extLst>
      <p:ext uri="{BB962C8B-B14F-4D97-AF65-F5344CB8AC3E}">
        <p14:creationId xmlns:p14="http://schemas.microsoft.com/office/powerpoint/2010/main" val="557360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i="1" u="sng" dirty="0" smtClean="0"/>
              <a:t>Купальские гадания.</a:t>
            </a:r>
          </a:p>
          <a:p>
            <a:pPr eaLnBrk="1" hangingPunct="1">
              <a:defRPr/>
            </a:pPr>
            <a:r>
              <a:rPr lang="ru-RU" dirty="0" smtClean="0"/>
              <a:t>3. В полночь выходили и, не глядя, рвали травы, а утром пересчитывали: если набралось 12 видов растений – замуж идти в этом году.</a:t>
            </a:r>
          </a:p>
          <a:p>
            <a:pPr eaLnBrk="1" hangingPunct="1">
              <a:defRPr/>
            </a:pPr>
            <a:r>
              <a:rPr lang="ru-RU" dirty="0" smtClean="0"/>
              <a:t>4. Чтобы приснился жених, под голову на ночь клали подорожник со словами: «</a:t>
            </a:r>
            <a:r>
              <a:rPr lang="ru-RU" dirty="0" err="1" smtClean="0"/>
              <a:t>Трипутник</a:t>
            </a:r>
            <a:r>
              <a:rPr lang="ru-RU" dirty="0" smtClean="0"/>
              <a:t> – </a:t>
            </a:r>
            <a:r>
              <a:rPr lang="ru-RU" dirty="0" err="1" smtClean="0"/>
              <a:t>попутник</a:t>
            </a:r>
            <a:r>
              <a:rPr lang="ru-RU" dirty="0" smtClean="0"/>
              <a:t>», живёшь при дороге, видишь малого и старого, скажи моего суженого» </a:t>
            </a:r>
            <a:endParaRPr lang="ru-RU"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6</a:t>
            </a:fld>
            <a:endParaRPr lang="uk-UA"/>
          </a:p>
        </p:txBody>
      </p:sp>
    </p:spTree>
    <p:extLst>
      <p:ext uri="{BB962C8B-B14F-4D97-AF65-F5344CB8AC3E}">
        <p14:creationId xmlns:p14="http://schemas.microsoft.com/office/powerpoint/2010/main" val="793233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dirty="0" smtClean="0"/>
              <a:t>Поверья.</a:t>
            </a:r>
          </a:p>
          <a:p>
            <a:pPr eaLnBrk="1" hangingPunct="1">
              <a:defRPr/>
            </a:pPr>
            <a:r>
              <a:rPr lang="ru-RU" sz="1200" b="1" dirty="0" smtClean="0"/>
              <a:t>Утренняя </a:t>
            </a:r>
            <a:r>
              <a:rPr lang="ru-RU" sz="1200" b="1" dirty="0" err="1" smtClean="0"/>
              <a:t>иванова</a:t>
            </a:r>
            <a:r>
              <a:rPr lang="ru-RU" sz="1200" b="1" dirty="0" smtClean="0"/>
              <a:t> роса </a:t>
            </a:r>
            <a:r>
              <a:rPr lang="ru-RU" sz="1200" dirty="0" smtClean="0"/>
              <a:t>считалась лучшим косметическим средством. Брали чистую скатерть, выходили на луг, скатертью водили по мокрой траве и выжимали её в сосуд. У того, кто умоется этой росой кожа становилась нежнее лепестка.</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7</a:t>
            </a:fld>
            <a:endParaRPr lang="uk-UA"/>
          </a:p>
        </p:txBody>
      </p:sp>
    </p:spTree>
    <p:extLst>
      <p:ext uri="{BB962C8B-B14F-4D97-AF65-F5344CB8AC3E}">
        <p14:creationId xmlns:p14="http://schemas.microsoft.com/office/powerpoint/2010/main" val="13741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b="1" dirty="0" smtClean="0"/>
              <a:t>Поверья.</a:t>
            </a:r>
          </a:p>
          <a:p>
            <a:pPr eaLnBrk="1" hangingPunct="1">
              <a:lnSpc>
                <a:spcPct val="90000"/>
              </a:lnSpc>
              <a:defRPr/>
            </a:pPr>
            <a:r>
              <a:rPr lang="ru-RU" sz="1200" b="1" dirty="0" smtClean="0"/>
              <a:t>Купальские травы </a:t>
            </a:r>
            <a:r>
              <a:rPr lang="ru-RU" sz="1200" dirty="0" smtClean="0"/>
              <a:t>обладали целебными и чудодейственными свойствами: весь год они охраняли скот, дом и всех домочадцев от нечистой силы. Иван – да – Марья, разложенные по углам дома, защищают его от врагов.  </a:t>
            </a:r>
            <a:endParaRPr lang="ru-RU" sz="1200" dirty="0" smtClean="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8</a:t>
            </a:fld>
            <a:endParaRPr lang="uk-UA"/>
          </a:p>
        </p:txBody>
      </p:sp>
    </p:spTree>
    <p:extLst>
      <p:ext uri="{BB962C8B-B14F-4D97-AF65-F5344CB8AC3E}">
        <p14:creationId xmlns:p14="http://schemas.microsoft.com/office/powerpoint/2010/main" val="1360734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dirty="0" smtClean="0"/>
              <a:t>Поверья.</a:t>
            </a:r>
          </a:p>
          <a:p>
            <a:pPr eaLnBrk="1" hangingPunct="1">
              <a:defRPr/>
            </a:pPr>
            <a:r>
              <a:rPr lang="ru-RU" sz="1200" b="1" dirty="0" smtClean="0"/>
              <a:t>Купальские костры </a:t>
            </a:r>
            <a:r>
              <a:rPr lang="ru-RU" sz="1200" dirty="0" smtClean="0"/>
              <a:t>разжигали в этот день большинство народов Европы. Кто перепрыгнет через пламя купальского костра – весь год будет здоров. Прыжки через купальские костры избавляют от сорока злых духов.</a:t>
            </a: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AEA01F92-B3C0-48DE-ACD6-CDCEC2764A7E}" type="slidenum">
              <a:rPr lang="uk-UA" smtClean="0"/>
              <a:t>9</a:t>
            </a:fld>
            <a:endParaRPr lang="uk-UA"/>
          </a:p>
        </p:txBody>
      </p:sp>
    </p:spTree>
    <p:extLst>
      <p:ext uri="{BB962C8B-B14F-4D97-AF65-F5344CB8AC3E}">
        <p14:creationId xmlns:p14="http://schemas.microsoft.com/office/powerpoint/2010/main" val="3630646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1422400"/>
            <a:ext cx="9147175" cy="5435600"/>
            <a:chOff x="0" y="896"/>
            <a:chExt cx="5762" cy="3424"/>
          </a:xfrm>
        </p:grpSpPr>
        <p:grpSp>
          <p:nvGrpSpPr>
            <p:cNvPr id="5" name="Group 3"/>
            <p:cNvGrpSpPr>
              <a:grpSpLocks/>
            </p:cNvGrpSpPr>
            <p:nvPr userDrawn="1"/>
          </p:nvGrpSpPr>
          <p:grpSpPr bwMode="auto">
            <a:xfrm>
              <a:off x="20" y="896"/>
              <a:ext cx="5742" cy="3424"/>
              <a:chOff x="20" y="896"/>
              <a:chExt cx="5742" cy="3424"/>
            </a:xfrm>
          </p:grpSpPr>
          <p:sp>
            <p:nvSpPr>
              <p:cNvPr id="14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6" name="Group 17"/>
            <p:cNvGrpSpPr>
              <a:grpSpLocks/>
            </p:cNvGrpSpPr>
            <p:nvPr userDrawn="1"/>
          </p:nvGrpSpPr>
          <p:grpSpPr bwMode="auto">
            <a:xfrm>
              <a:off x="0" y="2291"/>
              <a:ext cx="1385" cy="1702"/>
              <a:chOff x="0" y="2291"/>
              <a:chExt cx="1385" cy="1702"/>
            </a:xfrm>
          </p:grpSpPr>
          <p:sp>
            <p:nvSpPr>
              <p:cNvPr id="7"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4"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5"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6"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7"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8"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9"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0"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1"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3"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4"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5"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6"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7"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8"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9"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0"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1"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2"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3"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4"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5"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6"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7"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8"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9"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0"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1"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2"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3"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4"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5"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6"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7"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8"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9"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0"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1"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2"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3"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4"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5"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6"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7"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8"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9"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0"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1"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2"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3"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4"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5"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6"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7"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8"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9"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0"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71"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2"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3"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4"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5"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6"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7"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8"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9"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0"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1"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2"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3"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4"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5"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6"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7"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8"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9"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0"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1"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2"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3"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4"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5"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6"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7"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8"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9"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0"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1"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2"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3"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4"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5"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6"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7"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8"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9"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0"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1"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2"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3"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4"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5"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6"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7"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8"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9"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0"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1"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2"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3"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4"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5"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6"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7"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128"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129"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130"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131"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132"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133"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134"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135"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36"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7"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8"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39"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40"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141"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14489" name="Rectangle 153"/>
          <p:cNvSpPr>
            <a:spLocks noGrp="1" noChangeArrowheads="1"/>
          </p:cNvSpPr>
          <p:nvPr>
            <p:ph type="ctrTitle" sz="quarter"/>
          </p:nvPr>
        </p:nvSpPr>
        <p:spPr>
          <a:xfrm>
            <a:off x="685800" y="1768476"/>
            <a:ext cx="7772400" cy="1736725"/>
          </a:xfrm>
        </p:spPr>
        <p:txBody>
          <a:bodyPr anchor="b" anchorCtr="1"/>
          <a:lstStyle>
            <a:lvl1pPr>
              <a:defRPr sz="5400"/>
            </a:lvl1pPr>
          </a:lstStyle>
          <a:p>
            <a:r>
              <a:rPr lang="ru-RU"/>
              <a:t>Образец заголовка</a:t>
            </a:r>
          </a:p>
        </p:txBody>
      </p:sp>
      <p:sp>
        <p:nvSpPr>
          <p:cNvPr id="14490"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ru-RU"/>
              <a:t>Образец подзаголовка</a:t>
            </a:r>
          </a:p>
        </p:txBody>
      </p:sp>
      <p:sp>
        <p:nvSpPr>
          <p:cNvPr id="155" name="Rectangle 155"/>
          <p:cNvSpPr>
            <a:spLocks noGrp="1" noChangeArrowheads="1"/>
          </p:cNvSpPr>
          <p:nvPr>
            <p:ph type="dt" sz="quarter" idx="10"/>
          </p:nvPr>
        </p:nvSpPr>
        <p:spPr>
          <a:xfrm>
            <a:off x="304800" y="6248400"/>
            <a:ext cx="2286000" cy="457200"/>
          </a:xfrm>
        </p:spPr>
        <p:txBody>
          <a:bodyPr/>
          <a:lstStyle>
            <a:lvl1pPr>
              <a:defRPr smtClean="0">
                <a:effectLst>
                  <a:outerShdw blurRad="38100" dist="38100" dir="2700000" algn="tl">
                    <a:srgbClr val="000000"/>
                  </a:outerShdw>
                </a:effectLst>
                <a:latin typeface="+mn-lt"/>
              </a:defRPr>
            </a:lvl1pPr>
          </a:lstStyle>
          <a:p>
            <a:pPr>
              <a:defRPr/>
            </a:pPr>
            <a:endParaRPr lang="ru-RU"/>
          </a:p>
        </p:txBody>
      </p:sp>
      <p:sp>
        <p:nvSpPr>
          <p:cNvPr id="156" name="Rectangle 156"/>
          <p:cNvSpPr>
            <a:spLocks noGrp="1" noChangeArrowheads="1"/>
          </p:cNvSpPr>
          <p:nvPr>
            <p:ph type="ftr" sz="quarter" idx="11"/>
          </p:nvPr>
        </p:nvSpPr>
        <p:spPr>
          <a:xfrm>
            <a:off x="3124200" y="6248400"/>
            <a:ext cx="2895600" cy="457200"/>
          </a:xfrm>
        </p:spPr>
        <p:txBody>
          <a:bodyPr/>
          <a:lstStyle>
            <a:lvl1pPr>
              <a:defRPr smtClean="0">
                <a:effectLst>
                  <a:outerShdw blurRad="38100" dist="38100" dir="2700000" algn="tl">
                    <a:srgbClr val="000000"/>
                  </a:outerShdw>
                </a:effectLst>
                <a:latin typeface="+mn-lt"/>
              </a:defRPr>
            </a:lvl1pPr>
          </a:lstStyle>
          <a:p>
            <a:pPr>
              <a:defRPr/>
            </a:pPr>
            <a:r>
              <a:rPr lang="en-US" smtClean="0"/>
              <a:t>www.sliderpoint.org</a:t>
            </a:r>
            <a:endParaRPr lang="ru-RU"/>
          </a:p>
        </p:txBody>
      </p:sp>
      <p:sp>
        <p:nvSpPr>
          <p:cNvPr id="157" name="Rectangle 157"/>
          <p:cNvSpPr>
            <a:spLocks noGrp="1" noChangeArrowheads="1"/>
          </p:cNvSpPr>
          <p:nvPr>
            <p:ph type="sldNum" sz="quarter" idx="12"/>
          </p:nvPr>
        </p:nvSpPr>
        <p:spPr>
          <a:xfrm>
            <a:off x="6553200" y="6248400"/>
            <a:ext cx="2286000" cy="457200"/>
          </a:xfrm>
        </p:spPr>
        <p:txBody>
          <a:bodyPr/>
          <a:lstStyle>
            <a:lvl1pPr>
              <a:defRPr smtClean="0">
                <a:effectLst>
                  <a:outerShdw blurRad="38100" dist="38100" dir="2700000" algn="tl">
                    <a:srgbClr val="000000"/>
                  </a:outerShdw>
                </a:effectLst>
                <a:latin typeface="+mn-lt"/>
              </a:defRPr>
            </a:lvl1pPr>
          </a:lstStyle>
          <a:p>
            <a:pPr>
              <a:defRPr/>
            </a:pPr>
            <a:fld id="{7335CE1B-925C-4417-9AF5-6120A1622F39}" type="slidenum">
              <a:rPr lang="ru-RU"/>
              <a:pPr>
                <a:defRPr/>
              </a:pPr>
              <a:t>‹№›</a:t>
            </a:fld>
            <a:endParaRPr lang="ru-RU"/>
          </a:p>
        </p:txBody>
      </p:sp>
    </p:spTree>
  </p:cSld>
  <p:clrMapOvr>
    <a:masterClrMapping/>
  </p:clrMapOvr>
  <p:transition spd="med" advTm="2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4A735EB9-6D52-40A5-8C8D-5AD6AFD32227}" type="slidenum">
              <a:rPr lang="ru-RU"/>
              <a:pPr>
                <a:defRPr/>
              </a:pPr>
              <a:t>‹№›</a:t>
            </a:fld>
            <a:endParaRPr lang="ru-RU"/>
          </a:p>
        </p:txBody>
      </p:sp>
    </p:spTree>
  </p:cSld>
  <p:clrMapOvr>
    <a:masterClrMapping/>
  </p:clrMapOvr>
  <p:transition spd="med" advTm="2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9" y="228601"/>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1"/>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71BA30AC-23C1-4735-8297-36D2F9D52D4F}" type="slidenum">
              <a:rPr lang="ru-RU"/>
              <a:pPr>
                <a:defRPr/>
              </a:pPr>
              <a:t>‹№›</a:t>
            </a:fld>
            <a:endParaRPr lang="ru-RU"/>
          </a:p>
        </p:txBody>
      </p:sp>
    </p:spTree>
  </p:cSld>
  <p:clrMapOvr>
    <a:masterClrMapping/>
  </p:clrMapOvr>
  <p:transition spd="med" advTm="20000"/>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6" y="228600"/>
            <a:ext cx="8540751"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01626" y="1600200"/>
            <a:ext cx="8540751" cy="2173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01626" y="3925889"/>
            <a:ext cx="8540751" cy="21732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88E93052-769F-42DF-AE8A-762D45F99F37}" type="slidenum">
              <a:rPr lang="ru-RU"/>
              <a:pPr>
                <a:defRPr/>
              </a:pPr>
              <a:t>‹№›</a:t>
            </a:fld>
            <a:endParaRPr lang="ru-RU"/>
          </a:p>
        </p:txBody>
      </p:sp>
    </p:spTree>
  </p:cSld>
  <p:clrMapOvr>
    <a:masterClrMapping/>
  </p:clrMapOvr>
  <p:transition spd="med" advTm="2000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6" y="228600"/>
            <a:ext cx="8540751"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01626" y="1600201"/>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2" y="1600201"/>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79481D0F-B7EE-47D4-BF4E-1E94D9564393}" type="slidenum">
              <a:rPr lang="ru-RU"/>
              <a:pPr>
                <a:defRPr/>
              </a:pPr>
              <a:t>‹№›</a:t>
            </a:fld>
            <a:endParaRPr lang="ru-RU"/>
          </a:p>
        </p:txBody>
      </p:sp>
    </p:spTree>
  </p:cSld>
  <p:clrMapOvr>
    <a:masterClrMapping/>
  </p:clrMapOvr>
  <p:transition spd="med" advTm="20000"/>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6" y="228600"/>
            <a:ext cx="8540751"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301626" y="1600201"/>
            <a:ext cx="4194175" cy="4498975"/>
          </a:xfrm>
        </p:spPr>
        <p:txBody>
          <a:bodyPr/>
          <a:lstStyle/>
          <a:p>
            <a:pPr lvl="0"/>
            <a:endParaRPr lang="ru-RU" noProof="0" smtClean="0"/>
          </a:p>
        </p:txBody>
      </p:sp>
      <p:sp>
        <p:nvSpPr>
          <p:cNvPr id="4" name="Текст 3"/>
          <p:cNvSpPr>
            <a:spLocks noGrp="1"/>
          </p:cNvSpPr>
          <p:nvPr>
            <p:ph type="body" sz="half" idx="2"/>
          </p:nvPr>
        </p:nvSpPr>
        <p:spPr>
          <a:xfrm>
            <a:off x="4648202" y="1600201"/>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8B7DE749-CA39-4F0B-B640-E318B95793B7}" type="slidenum">
              <a:rPr lang="ru-RU"/>
              <a:pPr>
                <a:defRPr/>
              </a:pPr>
              <a:t>‹№›</a:t>
            </a:fld>
            <a:endParaRPr lang="ru-RU"/>
          </a:p>
        </p:txBody>
      </p:sp>
    </p:spTree>
  </p:cSld>
  <p:clrMapOvr>
    <a:masterClrMapping/>
  </p:clrMapOvr>
  <p:transition spd="med" advTm="20000"/>
</p:sldLayout>
</file>

<file path=ppt/slideLayouts/slideLayout15.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6" y="228600"/>
            <a:ext cx="8540751"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6" y="1600200"/>
            <a:ext cx="8540751" cy="2173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01626" y="3925889"/>
            <a:ext cx="8540751" cy="21732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FAF45A4C-209D-4387-B25A-5D6AC7829A36}" type="slidenum">
              <a:rPr lang="ru-RU"/>
              <a:pPr>
                <a:defRPr/>
              </a:pPr>
              <a:t>‹№›</a:t>
            </a:fld>
            <a:endParaRPr lang="ru-RU"/>
          </a:p>
        </p:txBody>
      </p:sp>
    </p:spTree>
  </p:cSld>
  <p:clrMapOvr>
    <a:masterClrMapping/>
  </p:clrMapOvr>
  <p:transition spd="med" advTm="20000"/>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6" y="228600"/>
            <a:ext cx="8540751"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6" y="1600201"/>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2" y="1600201"/>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AE2ADD13-3A41-44AF-91B0-15BBEFEC57F9}" type="slidenum">
              <a:rPr lang="ru-RU"/>
              <a:pPr>
                <a:defRPr/>
              </a:pPr>
              <a:t>‹№›</a:t>
            </a:fld>
            <a:endParaRPr lang="ru-RU"/>
          </a:p>
        </p:txBody>
      </p:sp>
    </p:spTree>
  </p:cSld>
  <p:clrMapOvr>
    <a:masterClrMapping/>
  </p:clrMapOvr>
  <p:transition spd="med" advTm="2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AC1ADC8E-EE49-45E6-9944-A41D6E28D650}" type="slidenum">
              <a:rPr lang="ru-RU"/>
              <a:pPr>
                <a:defRPr/>
              </a:pPr>
              <a:t>‹№›</a:t>
            </a:fld>
            <a:endParaRPr lang="ru-RU"/>
          </a:p>
        </p:txBody>
      </p:sp>
    </p:spTree>
  </p:cSld>
  <p:clrMapOvr>
    <a:masterClrMapping/>
  </p:clrMapOvr>
  <p:transition spd="med" advTm="2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A7B0A355-0F66-4D7D-AAF3-264CA443DE36}" type="slidenum">
              <a:rPr lang="ru-RU"/>
              <a:pPr>
                <a:defRPr/>
              </a:pPr>
              <a:t>‹№›</a:t>
            </a:fld>
            <a:endParaRPr lang="ru-RU"/>
          </a:p>
        </p:txBody>
      </p:sp>
    </p:spTree>
  </p:cSld>
  <p:clrMapOvr>
    <a:masterClrMapping/>
  </p:clrMapOvr>
  <p:transition spd="med" advTm="2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6" y="1600201"/>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2" y="1600201"/>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C38F83EF-5C44-43B6-8323-A0E0E3E2F8F3}" type="slidenum">
              <a:rPr lang="ru-RU"/>
              <a:pPr>
                <a:defRPr/>
              </a:pPr>
              <a:t>‹№›</a:t>
            </a:fld>
            <a:endParaRPr lang="ru-RU"/>
          </a:p>
        </p:txBody>
      </p:sp>
    </p:spTree>
  </p:cSld>
  <p:clrMapOvr>
    <a:masterClrMapping/>
  </p:clrMapOvr>
  <p:transition spd="med" advTm="2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54"/>
          <p:cNvSpPr>
            <a:spLocks noGrp="1" noChangeArrowheads="1"/>
          </p:cNvSpPr>
          <p:nvPr>
            <p:ph type="dt" sz="half" idx="10"/>
          </p:nvPr>
        </p:nvSpPr>
        <p:spPr>
          <a:ln/>
        </p:spPr>
        <p:txBody>
          <a:bodyPr/>
          <a:lstStyle>
            <a:lvl1pPr>
              <a:defRPr/>
            </a:lvl1pPr>
          </a:lstStyle>
          <a:p>
            <a:pPr>
              <a:defRPr/>
            </a:pPr>
            <a:endParaRPr lang="ru-RU"/>
          </a:p>
        </p:txBody>
      </p:sp>
      <p:sp>
        <p:nvSpPr>
          <p:cNvPr id="8"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9" name="Rectangle 156"/>
          <p:cNvSpPr>
            <a:spLocks noGrp="1" noChangeArrowheads="1"/>
          </p:cNvSpPr>
          <p:nvPr>
            <p:ph type="sldNum" sz="quarter" idx="12"/>
          </p:nvPr>
        </p:nvSpPr>
        <p:spPr>
          <a:ln/>
        </p:spPr>
        <p:txBody>
          <a:bodyPr/>
          <a:lstStyle>
            <a:lvl1pPr>
              <a:defRPr/>
            </a:lvl1pPr>
          </a:lstStyle>
          <a:p>
            <a:pPr>
              <a:defRPr/>
            </a:pPr>
            <a:fld id="{932EC0AE-4599-4ED0-A9DB-986F83EA6F25}" type="slidenum">
              <a:rPr lang="ru-RU"/>
              <a:pPr>
                <a:defRPr/>
              </a:pPr>
              <a:t>‹№›</a:t>
            </a:fld>
            <a:endParaRPr lang="ru-RU"/>
          </a:p>
        </p:txBody>
      </p:sp>
    </p:spTree>
  </p:cSld>
  <p:clrMapOvr>
    <a:masterClrMapping/>
  </p:clrMapOvr>
  <p:transition spd="med" advTm="2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54"/>
          <p:cNvSpPr>
            <a:spLocks noGrp="1" noChangeArrowheads="1"/>
          </p:cNvSpPr>
          <p:nvPr>
            <p:ph type="dt" sz="half" idx="10"/>
          </p:nvPr>
        </p:nvSpPr>
        <p:spPr>
          <a:ln/>
        </p:spPr>
        <p:txBody>
          <a:bodyPr/>
          <a:lstStyle>
            <a:lvl1pPr>
              <a:defRPr/>
            </a:lvl1pPr>
          </a:lstStyle>
          <a:p>
            <a:pPr>
              <a:defRPr/>
            </a:pPr>
            <a:endParaRPr lang="ru-RU"/>
          </a:p>
        </p:txBody>
      </p:sp>
      <p:sp>
        <p:nvSpPr>
          <p:cNvPr id="4"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5" name="Rectangle 156"/>
          <p:cNvSpPr>
            <a:spLocks noGrp="1" noChangeArrowheads="1"/>
          </p:cNvSpPr>
          <p:nvPr>
            <p:ph type="sldNum" sz="quarter" idx="12"/>
          </p:nvPr>
        </p:nvSpPr>
        <p:spPr>
          <a:ln/>
        </p:spPr>
        <p:txBody>
          <a:bodyPr/>
          <a:lstStyle>
            <a:lvl1pPr>
              <a:defRPr/>
            </a:lvl1pPr>
          </a:lstStyle>
          <a:p>
            <a:pPr>
              <a:defRPr/>
            </a:pPr>
            <a:fld id="{D8841839-9C1B-42EC-B0FA-6651DF78A2BB}" type="slidenum">
              <a:rPr lang="ru-RU"/>
              <a:pPr>
                <a:defRPr/>
              </a:pPr>
              <a:t>‹№›</a:t>
            </a:fld>
            <a:endParaRPr lang="ru-RU"/>
          </a:p>
        </p:txBody>
      </p:sp>
    </p:spTree>
  </p:cSld>
  <p:clrMapOvr>
    <a:masterClrMapping/>
  </p:clrMapOvr>
  <p:transition spd="med" advTm="2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54"/>
          <p:cNvSpPr>
            <a:spLocks noGrp="1" noChangeArrowheads="1"/>
          </p:cNvSpPr>
          <p:nvPr>
            <p:ph type="dt" sz="half" idx="10"/>
          </p:nvPr>
        </p:nvSpPr>
        <p:spPr>
          <a:ln/>
        </p:spPr>
        <p:txBody>
          <a:bodyPr/>
          <a:lstStyle>
            <a:lvl1pPr>
              <a:defRPr/>
            </a:lvl1pPr>
          </a:lstStyle>
          <a:p>
            <a:pPr>
              <a:defRPr/>
            </a:pPr>
            <a:endParaRPr lang="ru-RU"/>
          </a:p>
        </p:txBody>
      </p:sp>
      <p:sp>
        <p:nvSpPr>
          <p:cNvPr id="3"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4" name="Rectangle 156"/>
          <p:cNvSpPr>
            <a:spLocks noGrp="1" noChangeArrowheads="1"/>
          </p:cNvSpPr>
          <p:nvPr>
            <p:ph type="sldNum" sz="quarter" idx="12"/>
          </p:nvPr>
        </p:nvSpPr>
        <p:spPr>
          <a:ln/>
        </p:spPr>
        <p:txBody>
          <a:bodyPr/>
          <a:lstStyle>
            <a:lvl1pPr>
              <a:defRPr/>
            </a:lvl1pPr>
          </a:lstStyle>
          <a:p>
            <a:pPr>
              <a:defRPr/>
            </a:pPr>
            <a:fld id="{864FDE1B-3BBB-48DB-8D4E-75340CFF75A6}" type="slidenum">
              <a:rPr lang="ru-RU"/>
              <a:pPr>
                <a:defRPr/>
              </a:pPr>
              <a:t>‹№›</a:t>
            </a:fld>
            <a:endParaRPr lang="ru-RU"/>
          </a:p>
        </p:txBody>
      </p:sp>
    </p:spTree>
  </p:cSld>
  <p:clrMapOvr>
    <a:masterClrMapping/>
  </p:clrMapOvr>
  <p:transition spd="med" advTm="2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855B5DDB-9823-4D29-A9C6-5830AC98DC01}" type="slidenum">
              <a:rPr lang="ru-RU"/>
              <a:pPr>
                <a:defRPr/>
              </a:pPr>
              <a:t>‹№›</a:t>
            </a:fld>
            <a:endParaRPr lang="ru-RU"/>
          </a:p>
        </p:txBody>
      </p:sp>
    </p:spTree>
  </p:cSld>
  <p:clrMapOvr>
    <a:masterClrMapping/>
  </p:clrMapOvr>
  <p:transition spd="med" advTm="2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r>
              <a:rPr lang="en-US" smtClean="0"/>
              <a:t>www.sliderpoint.org</a:t>
            </a: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1AC1541E-0534-4D0D-A398-A6D6FE2DEB37}" type="slidenum">
              <a:rPr lang="ru-RU"/>
              <a:pPr>
                <a:defRPr/>
              </a:pPr>
              <a:t>‹№›</a:t>
            </a:fld>
            <a:endParaRPr lang="ru-RU"/>
          </a:p>
        </p:txBody>
      </p:sp>
    </p:spTree>
  </p:cSld>
  <p:clrMapOvr>
    <a:masterClrMapping/>
  </p:clrMapOvr>
  <p:transition spd="med" advTm="2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422400"/>
            <a:ext cx="9147175" cy="5435600"/>
            <a:chOff x="0" y="896"/>
            <a:chExt cx="5762" cy="3424"/>
          </a:xfrm>
        </p:grpSpPr>
        <p:grpSp>
          <p:nvGrpSpPr>
            <p:cNvPr id="1032" name="Group 3"/>
            <p:cNvGrpSpPr>
              <a:grpSpLocks/>
            </p:cNvGrpSpPr>
            <p:nvPr userDrawn="1"/>
          </p:nvGrpSpPr>
          <p:grpSpPr bwMode="auto">
            <a:xfrm>
              <a:off x="20" y="896"/>
              <a:ext cx="5742" cy="3424"/>
              <a:chOff x="20" y="896"/>
              <a:chExt cx="5742" cy="3424"/>
            </a:xfrm>
          </p:grpSpPr>
          <p:sp>
            <p:nvSpPr>
              <p:cNvPr id="13316"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3317"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3318"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3319"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3320"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3321"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3322"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3323"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3324"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3325"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3326"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3327"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3328"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1033" name="Group 17"/>
            <p:cNvGrpSpPr>
              <a:grpSpLocks/>
            </p:cNvGrpSpPr>
            <p:nvPr userDrawn="1"/>
          </p:nvGrpSpPr>
          <p:grpSpPr bwMode="auto">
            <a:xfrm>
              <a:off x="0" y="2291"/>
              <a:ext cx="1385" cy="1702"/>
              <a:chOff x="0" y="2291"/>
              <a:chExt cx="1385" cy="1702"/>
            </a:xfrm>
          </p:grpSpPr>
          <p:sp>
            <p:nvSpPr>
              <p:cNvPr id="13330"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1"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2"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3"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4"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5"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6"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7"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8"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39"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0"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1"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2"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3"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4"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5"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6"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7"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8"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49"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0"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1"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2"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3"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4"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5"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6"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7"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8"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59"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0"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1"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2"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3"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4"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5"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6"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7"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8"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69"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0"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1"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2"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3"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4"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5"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6"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7"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8"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79"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0"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1"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2"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3"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4"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5"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6"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7"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8"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89"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0"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1"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2"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3"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13394"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5"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6"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7"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8"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399"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0"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1"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2"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3"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4"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5"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6"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7"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8"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09"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0"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1"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2"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3"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4"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5"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6"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7"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8"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19"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0"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1"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2"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3"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4"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5"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6"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7"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8"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29"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0"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1"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2"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3"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4"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5"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6"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7"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8"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39"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0"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1"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2"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3"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4"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5"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6"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7"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8"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49"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50"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13451"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13452"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13453"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13454"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13455"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13456"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13457"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13458"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3459"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60"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461"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3462"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3463"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13464"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13465"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466"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Arial" charset="0"/>
              </a:defRPr>
            </a:lvl1pPr>
          </a:lstStyle>
          <a:p>
            <a:pPr>
              <a:defRPr/>
            </a:pPr>
            <a:endParaRPr lang="ru-RU"/>
          </a:p>
        </p:txBody>
      </p:sp>
      <p:sp>
        <p:nvSpPr>
          <p:cNvPr id="13467"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Arial" charset="0"/>
              </a:defRPr>
            </a:lvl1pPr>
          </a:lstStyle>
          <a:p>
            <a:pPr>
              <a:defRPr/>
            </a:pPr>
            <a:r>
              <a:rPr lang="en-US" smtClean="0"/>
              <a:t>www.sliderpoint.org</a:t>
            </a:r>
            <a:endParaRPr lang="ru-RU"/>
          </a:p>
        </p:txBody>
      </p:sp>
      <p:sp>
        <p:nvSpPr>
          <p:cNvPr id="13468"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Arial" charset="0"/>
              </a:defRPr>
            </a:lvl1pPr>
          </a:lstStyle>
          <a:p>
            <a:pPr>
              <a:defRPr/>
            </a:pPr>
            <a:fld id="{EC86BB61-1230-4EC3-90A9-5C619FC6011B}" type="slidenum">
              <a:rPr lang="ru-RU"/>
              <a:pPr>
                <a:defRPr/>
              </a:pPr>
              <a:t>‹№›</a:t>
            </a:fld>
            <a:endParaRPr lang="ru-RU"/>
          </a:p>
        </p:txBody>
      </p:sp>
      <p:sp>
        <p:nvSpPr>
          <p:cNvPr id="13469"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9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ransition spd="med" advTm="20000"/>
  <p:hf sldNum="0" hd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Rot="1" noChangeArrowheads="1"/>
          </p:cNvSpPr>
          <p:nvPr>
            <p:ph type="title"/>
          </p:nvPr>
        </p:nvSpPr>
        <p:spPr>
          <a:xfrm>
            <a:off x="301625" y="228600"/>
            <a:ext cx="8540750" cy="1143000"/>
          </a:xfrm>
        </p:spPr>
        <p:txBody>
          <a:bodyPr/>
          <a:lstStyle/>
          <a:p>
            <a:pPr eaLnBrk="1" hangingPunct="1">
              <a:defRPr/>
            </a:pPr>
            <a:r>
              <a:rPr lang="ru-RU" b="1" dirty="0" smtClean="0"/>
              <a:t>День Ивана Купалы.</a:t>
            </a:r>
          </a:p>
        </p:txBody>
      </p:sp>
      <p:sp>
        <p:nvSpPr>
          <p:cNvPr id="2053" name="Rectangle 5"/>
          <p:cNvSpPr>
            <a:spLocks noGrp="1" noRot="1" noChangeArrowheads="1"/>
          </p:cNvSpPr>
          <p:nvPr>
            <p:ph type="body" sz="half" idx="1"/>
          </p:nvPr>
        </p:nvSpPr>
        <p:spPr>
          <a:xfrm>
            <a:off x="301625" y="1600200"/>
            <a:ext cx="8540750" cy="2260600"/>
          </a:xfrm>
        </p:spPr>
        <p:txBody>
          <a:bodyPr/>
          <a:lstStyle/>
          <a:p>
            <a:pPr algn="just" eaLnBrk="1" hangingPunct="1">
              <a:defRPr/>
            </a:pPr>
            <a:r>
              <a:rPr lang="ru-RU" sz="2400" dirty="0" smtClean="0"/>
              <a:t>7 июля - праздник Рождества Иоанна Предтечи, Крестителя Иисуса. Рождество Христа - зимний солнцеворот, рождество Иоанна – летний. Постепенно христианский праздник слился с народным празднованием в честь летнего солнцестояния.</a:t>
            </a:r>
          </a:p>
        </p:txBody>
      </p:sp>
      <p:pic>
        <p:nvPicPr>
          <p:cNvPr id="2067" name="Picture 19" descr="vakip_28"/>
          <p:cNvPicPr>
            <a:picLocks noGrp="1" noChangeAspect="1" noChangeArrowheads="1"/>
          </p:cNvPicPr>
          <p:nvPr>
            <p:ph sz="half" idx="2"/>
          </p:nvPr>
        </p:nvPicPr>
        <p:blipFill>
          <a:blip r:embed="rId3" cstate="print"/>
          <a:srcRect/>
          <a:stretch>
            <a:fillRect/>
          </a:stretch>
        </p:blipFill>
        <p:spPr>
          <a:xfrm>
            <a:off x="2143108" y="3786190"/>
            <a:ext cx="5521287" cy="2786082"/>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diamond(in)">
                                      <p:cBhvr>
                                        <p:cTn id="7" dur="2000"/>
                                        <p:tgtEl>
                                          <p:spTgt spid="2052"/>
                                        </p:tgtEl>
                                      </p:cBhvr>
                                    </p:animEffect>
                                  </p:childTnLst>
                                </p:cTn>
                              </p:par>
                            </p:childTnLst>
                          </p:cTn>
                        </p:par>
                        <p:par>
                          <p:cTn id="8" fill="hold">
                            <p:stCondLst>
                              <p:cond delay="20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2053">
                                            <p:txEl>
                                              <p:pRg st="0" end="0"/>
                                            </p:txEl>
                                          </p:spTgt>
                                        </p:tgtEl>
                                        <p:attrNameLst>
                                          <p:attrName>style.visibility</p:attrName>
                                        </p:attrNameLst>
                                      </p:cBhvr>
                                      <p:to>
                                        <p:strVal val="visible"/>
                                      </p:to>
                                    </p:set>
                                    <p:anim calcmode="discrete" valueType="clr">
                                      <p:cBhvr override="childStyle">
                                        <p:cTn id="11" dur="80"/>
                                        <p:tgtEl>
                                          <p:spTgt spid="205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053">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2053">
                                            <p:txEl>
                                              <p:pRg st="0" end="0"/>
                                            </p:txEl>
                                          </p:spTgt>
                                        </p:tgtEl>
                                        <p:attrNameLst>
                                          <p:attrName>fill.type</p:attrName>
                                        </p:attrNameLst>
                                      </p:cBhvr>
                                      <p:to>
                                        <p:strVal val="solid"/>
                                      </p:to>
                                    </p:set>
                                  </p:childTnLst>
                                </p:cTn>
                              </p:par>
                            </p:childTnLst>
                          </p:cTn>
                        </p:par>
                        <p:par>
                          <p:cTn id="14" fill="hold">
                            <p:stCondLst>
                              <p:cond delay="9920"/>
                            </p:stCondLst>
                            <p:childTnLst>
                              <p:par>
                                <p:cTn id="15" presetID="5" presetClass="entr" presetSubtype="10" fill="hold" nodeType="afterEffect">
                                  <p:stCondLst>
                                    <p:cond delay="0"/>
                                  </p:stCondLst>
                                  <p:childTnLst>
                                    <p:set>
                                      <p:cBhvr>
                                        <p:cTn id="16" dur="1" fill="hold">
                                          <p:stCondLst>
                                            <p:cond delay="0"/>
                                          </p:stCondLst>
                                        </p:cTn>
                                        <p:tgtEl>
                                          <p:spTgt spid="2067"/>
                                        </p:tgtEl>
                                        <p:attrNameLst>
                                          <p:attrName>style.visibility</p:attrName>
                                        </p:attrNameLst>
                                      </p:cBhvr>
                                      <p:to>
                                        <p:strVal val="visible"/>
                                      </p:to>
                                    </p:set>
                                    <p:animEffect transition="in" filter="checkerboard(across)">
                                      <p:cBhvr>
                                        <p:cTn id="17" dur="500"/>
                                        <p:tgtEl>
                                          <p:spTgt spid="2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74" name="Rectangle 22"/>
          <p:cNvSpPr>
            <a:spLocks noGrp="1" noRot="1" noChangeArrowheads="1"/>
          </p:cNvSpPr>
          <p:nvPr>
            <p:ph type="ctrTitle" sz="quarter"/>
          </p:nvPr>
        </p:nvSpPr>
        <p:spPr>
          <a:xfrm>
            <a:off x="642938" y="785813"/>
            <a:ext cx="7772400" cy="1736725"/>
          </a:xfrm>
        </p:spPr>
        <p:txBody>
          <a:bodyPr/>
          <a:lstStyle/>
          <a:p>
            <a:pPr eaLnBrk="1" hangingPunct="1">
              <a:defRPr/>
            </a:pPr>
            <a:r>
              <a:rPr lang="ru-RU" dirty="0" smtClean="0"/>
              <a:t>Иван – чистоплотный.</a:t>
            </a:r>
          </a:p>
        </p:txBody>
      </p:sp>
      <p:sp>
        <p:nvSpPr>
          <p:cNvPr id="49175" name="Rectangle 23"/>
          <p:cNvSpPr>
            <a:spLocks noGrp="1" noRot="1" noChangeArrowheads="1"/>
          </p:cNvSpPr>
          <p:nvPr>
            <p:ph type="subTitle" sz="quarter" idx="1"/>
          </p:nvPr>
        </p:nvSpPr>
        <p:spPr>
          <a:xfrm>
            <a:off x="1371600" y="3071813"/>
            <a:ext cx="6400800" cy="2566987"/>
          </a:xfrm>
        </p:spPr>
        <p:txBody>
          <a:bodyPr/>
          <a:lstStyle/>
          <a:p>
            <a:pPr eaLnBrk="1" hangingPunct="1">
              <a:defRPr/>
            </a:pPr>
            <a:r>
              <a:rPr lang="ru-RU" sz="2400" dirty="0" smtClean="0"/>
              <a:t>С утра парни брали вёдра и шли на реку, где наполняли их жидкой грязью и, возвращаясь, обливали этой грязью девушек. А девушки тоже бежали за грязью и мазали ею парней. И тогда начиналась весёлая свалка, полная криков и смеха. Потом перепачканная молодёжь гурьбой устремлялись к реке для совместного купания.</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Rot="1" noChangeArrowheads="1"/>
          </p:cNvSpPr>
          <p:nvPr>
            <p:ph type="title"/>
          </p:nvPr>
        </p:nvSpPr>
        <p:spPr>
          <a:xfrm>
            <a:off x="301625" y="228600"/>
            <a:ext cx="8540750" cy="1143000"/>
          </a:xfrm>
        </p:spPr>
        <p:txBody>
          <a:bodyPr/>
          <a:lstStyle/>
          <a:p>
            <a:pPr eaLnBrk="1" hangingPunct="1">
              <a:defRPr/>
            </a:pPr>
            <a:r>
              <a:rPr lang="ru-RU" dirty="0" smtClean="0"/>
              <a:t>Вечер Дня Ивана Купалы.</a:t>
            </a:r>
          </a:p>
        </p:txBody>
      </p:sp>
      <p:sp>
        <p:nvSpPr>
          <p:cNvPr id="54278" name="Rectangle 6"/>
          <p:cNvSpPr>
            <a:spLocks noGrp="1" noRot="1" noChangeArrowheads="1"/>
          </p:cNvSpPr>
          <p:nvPr>
            <p:ph type="body" sz="half" idx="2"/>
          </p:nvPr>
        </p:nvSpPr>
        <p:spPr>
          <a:xfrm>
            <a:off x="4648200" y="1600200"/>
            <a:ext cx="4244975" cy="4565650"/>
          </a:xfrm>
        </p:spPr>
        <p:txBody>
          <a:bodyPr/>
          <a:lstStyle/>
          <a:p>
            <a:pPr eaLnBrk="1" hangingPunct="1">
              <a:lnSpc>
                <a:spcPct val="80000"/>
              </a:lnSpc>
              <a:defRPr/>
            </a:pPr>
            <a:r>
              <a:rPr lang="ru-RU" sz="2400" dirty="0" smtClean="0"/>
              <a:t>А вечером весь народ, принаряженный, с венками на головах, шёл к реке, где разводили костры, водили хороводы, пели, гадали и, конечно, собирали травы.</a:t>
            </a:r>
          </a:p>
          <a:p>
            <a:pPr eaLnBrk="1" hangingPunct="1">
              <a:lnSpc>
                <a:spcPct val="80000"/>
              </a:lnSpc>
              <a:defRPr/>
            </a:pPr>
            <a:r>
              <a:rPr lang="ru-RU" sz="2400" dirty="0" smtClean="0"/>
              <a:t>Узнать ещё больше о захватывающих дух чудесах этого праздника вы сможете, прочитав повесть </a:t>
            </a:r>
            <a:r>
              <a:rPr lang="ru-RU" sz="2400" dirty="0" err="1" smtClean="0"/>
              <a:t>Н.В.Гоголя</a:t>
            </a:r>
            <a:r>
              <a:rPr lang="ru-RU" sz="2400" dirty="0" smtClean="0"/>
              <a:t> «Вечер накануне Ивана Купалы».</a:t>
            </a:r>
          </a:p>
        </p:txBody>
      </p:sp>
      <p:pic>
        <p:nvPicPr>
          <p:cNvPr id="13316" name="Picture 17" descr="Ivan_Kupala41"/>
          <p:cNvPicPr>
            <a:picLocks noGrp="1" noChangeAspect="1" noChangeArrowheads="1"/>
          </p:cNvPicPr>
          <p:nvPr>
            <p:ph sz="half" idx="1"/>
          </p:nvPr>
        </p:nvPicPr>
        <p:blipFill>
          <a:blip r:embed="rId3" cstate="print"/>
          <a:srcRect/>
          <a:stretch>
            <a:fillRect/>
          </a:stretch>
        </p:blipFill>
        <p:spPr>
          <a:xfrm>
            <a:off x="301625" y="2276475"/>
            <a:ext cx="4194175" cy="3168650"/>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Rot="1" noChangeArrowheads="1"/>
          </p:cNvSpPr>
          <p:nvPr>
            <p:ph type="title"/>
          </p:nvPr>
        </p:nvSpPr>
        <p:spPr/>
        <p:txBody>
          <a:bodyPr/>
          <a:lstStyle/>
          <a:p>
            <a:pPr algn="l" eaLnBrk="1" hangingPunct="1">
              <a:defRPr/>
            </a:pPr>
            <a:r>
              <a:rPr lang="ru-RU" i="1" dirty="0" smtClean="0"/>
              <a:t>Кто такой Купала?</a:t>
            </a:r>
          </a:p>
        </p:txBody>
      </p:sp>
      <p:sp>
        <p:nvSpPr>
          <p:cNvPr id="16389" name="Rectangle 5"/>
          <p:cNvSpPr>
            <a:spLocks noGrp="1" noRot="1" noChangeArrowheads="1"/>
          </p:cNvSpPr>
          <p:nvPr>
            <p:ph idx="1"/>
          </p:nvPr>
        </p:nvSpPr>
        <p:spPr/>
        <p:txBody>
          <a:bodyPr/>
          <a:lstStyle/>
          <a:p>
            <a:pPr algn="ctr" eaLnBrk="1" hangingPunct="1">
              <a:lnSpc>
                <a:spcPct val="150000"/>
              </a:lnSpc>
              <a:defRPr/>
            </a:pPr>
            <a:r>
              <a:rPr lang="ru-RU" sz="2800" dirty="0" smtClean="0"/>
              <a:t>Купала(Купало) – славянский бог лета, полевых плодов и летних цветов. Его причисляли к знатнейшим богам. Ведь земные плоды более всего служат человеку и составляют его богатство.</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0 0 C 0.00451 0.00046 0.0269 0.00277 0.03246 0.0037 C 0.0434 0.00578 0.05399 0.01342 0.06493 0.0162 C 0.06961 0.01736 0.08524 0.01944 0.08923 0.0199 C 0.16059 0.01574 0.13142 0.02129 0.16232 0.01087 C 0.16892 0.00486 0.16996 0.00532 0.17847 0.00717 C 0.19583 0.02129 0.19288 0.01597 0.2217 0.01273 C 0.23715 0.00208 0.225 0.00902 0.26093 0.00902 " pathEditMode="relative" ptsTypes="fffffffA">
                                      <p:cBhvr>
                                        <p:cTn id="6" dur="2000" fill="hold"/>
                                        <p:tgtEl>
                                          <p:spTgt spid="16388"/>
                                        </p:tgtEl>
                                        <p:attrNameLst>
                                          <p:attrName>ppt_x</p:attrName>
                                          <p:attrName>ppt_y</p:attrName>
                                        </p:attrNameLst>
                                      </p:cBhvr>
                                    </p:animMotion>
                                  </p:childTnLst>
                                </p:cTn>
                              </p:par>
                            </p:childTnLst>
                          </p:cTn>
                        </p:par>
                        <p:par>
                          <p:cTn id="7" fill="hold">
                            <p:stCondLst>
                              <p:cond delay="2000"/>
                            </p:stCondLst>
                            <p:childTnLst>
                              <p:par>
                                <p:cTn id="8" presetID="27" presetClass="entr" presetSubtype="0" fill="hold" grpId="0" nodeType="afterEffect">
                                  <p:stCondLst>
                                    <p:cond delay="0"/>
                                  </p:stCondLst>
                                  <p:iterate type="lt">
                                    <p:tmPct val="50000"/>
                                  </p:iterate>
                                  <p:childTnLst>
                                    <p:set>
                                      <p:cBhvr>
                                        <p:cTn id="9" dur="1" fill="hold">
                                          <p:stCondLst>
                                            <p:cond delay="0"/>
                                          </p:stCondLst>
                                        </p:cTn>
                                        <p:tgtEl>
                                          <p:spTgt spid="16389">
                                            <p:txEl>
                                              <p:pRg st="0" end="0"/>
                                            </p:txEl>
                                          </p:spTgt>
                                        </p:tgtEl>
                                        <p:attrNameLst>
                                          <p:attrName>style.visibility</p:attrName>
                                        </p:attrNameLst>
                                      </p:cBhvr>
                                      <p:to>
                                        <p:strVal val="visible"/>
                                      </p:to>
                                    </p:set>
                                    <p:anim calcmode="discrete" valueType="clr">
                                      <p:cBhvr override="childStyle">
                                        <p:cTn id="10" dur="80"/>
                                        <p:tgtEl>
                                          <p:spTgt spid="1638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1" dur="80"/>
                                        <p:tgtEl>
                                          <p:spTgt spid="16389">
                                            <p:txEl>
                                              <p:pRg st="0" end="0"/>
                                            </p:txEl>
                                          </p:spTgt>
                                        </p:tgtEl>
                                        <p:attrNameLst>
                                          <p:attrName>fillcolor</p:attrName>
                                        </p:attrNameLst>
                                      </p:cBhvr>
                                      <p:tavLst>
                                        <p:tav tm="0">
                                          <p:val>
                                            <p:clrVal>
                                              <a:schemeClr val="accent2"/>
                                            </p:clrVal>
                                          </p:val>
                                        </p:tav>
                                        <p:tav tm="50000">
                                          <p:val>
                                            <p:clrVal>
                                              <a:schemeClr val="hlink"/>
                                            </p:clrVal>
                                          </p:val>
                                        </p:tav>
                                      </p:tavLst>
                                    </p:anim>
                                    <p:set>
                                      <p:cBhvr>
                                        <p:cTn id="12" dur="80"/>
                                        <p:tgtEl>
                                          <p:spTgt spid="1638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1" name="Rectangle 9"/>
          <p:cNvSpPr>
            <a:spLocks noGrp="1" noRot="1" noChangeArrowheads="1"/>
          </p:cNvSpPr>
          <p:nvPr>
            <p:ph type="title"/>
          </p:nvPr>
        </p:nvSpPr>
        <p:spPr>
          <a:xfrm>
            <a:off x="301625" y="228600"/>
            <a:ext cx="8540750" cy="1143000"/>
          </a:xfrm>
        </p:spPr>
        <p:txBody>
          <a:bodyPr/>
          <a:lstStyle/>
          <a:p>
            <a:pPr algn="r" eaLnBrk="1" hangingPunct="1">
              <a:defRPr/>
            </a:pPr>
            <a:r>
              <a:rPr lang="ru-RU" u="sng" dirty="0" smtClean="0"/>
              <a:t>Самая короткая ночь в году.</a:t>
            </a:r>
          </a:p>
        </p:txBody>
      </p:sp>
      <p:pic>
        <p:nvPicPr>
          <p:cNvPr id="18449" name="Picture 17" descr="183"/>
          <p:cNvPicPr>
            <a:picLocks noGrp="1" noChangeAspect="1" noChangeArrowheads="1"/>
          </p:cNvPicPr>
          <p:nvPr>
            <p:ph type="clipArt" sz="half" idx="1"/>
          </p:nvPr>
        </p:nvPicPr>
        <p:blipFill>
          <a:blip r:embed="rId3" cstate="print"/>
          <a:srcRect/>
          <a:stretch>
            <a:fillRect/>
          </a:stretch>
        </p:blipFill>
        <p:spPr>
          <a:xfrm>
            <a:off x="539750" y="1989138"/>
            <a:ext cx="3887788" cy="3671887"/>
          </a:xfrm>
          <a:noFill/>
        </p:spPr>
      </p:pic>
      <p:sp>
        <p:nvSpPr>
          <p:cNvPr id="18442" name="Rectangle 10"/>
          <p:cNvSpPr>
            <a:spLocks noGrp="1" noRot="1" noChangeArrowheads="1"/>
          </p:cNvSpPr>
          <p:nvPr>
            <p:ph type="body" sz="half" idx="2"/>
          </p:nvPr>
        </p:nvSpPr>
        <p:spPr>
          <a:xfrm>
            <a:off x="4648200" y="1600200"/>
            <a:ext cx="4194175" cy="4498975"/>
          </a:xfrm>
        </p:spPr>
        <p:txBody>
          <a:bodyPr/>
          <a:lstStyle/>
          <a:p>
            <a:pPr eaLnBrk="1" hangingPunct="1">
              <a:defRPr/>
            </a:pPr>
            <a:r>
              <a:rPr lang="ru-RU" sz="2400" dirty="0" smtClean="0"/>
              <a:t>Именно в эту ночь совершаются немыслимые чудеса, а вся нечисть совершенно распоясывается и старается навредить людям. Предохраняя свой дом от вторжения нечисти, крестьяне на окнах домов раскладывали жгучую крапиву.  </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8441"/>
                                        </p:tgtEl>
                                        <p:attrNameLst>
                                          <p:attrName>style.visibility</p:attrName>
                                        </p:attrNameLst>
                                      </p:cBhvr>
                                      <p:to>
                                        <p:strVal val="visible"/>
                                      </p:to>
                                    </p:set>
                                    <p:animEffect transition="in" filter="dissolve">
                                      <p:cBhvr>
                                        <p:cTn id="7" dur="500"/>
                                        <p:tgtEl>
                                          <p:spTgt spid="18441"/>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18442">
                                            <p:txEl>
                                              <p:pRg st="0" end="0"/>
                                            </p:txEl>
                                          </p:spTgt>
                                        </p:tgtEl>
                                        <p:attrNameLst>
                                          <p:attrName>style.visibility</p:attrName>
                                        </p:attrNameLst>
                                      </p:cBhvr>
                                      <p:to>
                                        <p:strVal val="visible"/>
                                      </p:to>
                                    </p:set>
                                    <p:anim calcmode="discrete" valueType="clr">
                                      <p:cBhvr override="childStyle">
                                        <p:cTn id="11" dur="80"/>
                                        <p:tgtEl>
                                          <p:spTgt spid="1844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8442">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18442">
                                            <p:txEl>
                                              <p:pRg st="0" end="0"/>
                                            </p:txEl>
                                          </p:spTgt>
                                        </p:tgtEl>
                                        <p:attrNameLst>
                                          <p:attrName>fill.type</p:attrName>
                                        </p:attrNameLst>
                                      </p:cBhvr>
                                      <p:to>
                                        <p:strVal val="solid"/>
                                      </p:to>
                                    </p:set>
                                  </p:childTnLst>
                                </p:cTn>
                              </p:par>
                            </p:childTnLst>
                          </p:cTn>
                        </p:par>
                        <p:par>
                          <p:cTn id="14" fill="hold">
                            <p:stCondLst>
                              <p:cond delay="7980"/>
                            </p:stCondLst>
                            <p:childTnLst>
                              <p:par>
                                <p:cTn id="15" presetID="2" presetClass="entr" presetSubtype="4" fill="hold" nodeType="afterEffect">
                                  <p:stCondLst>
                                    <p:cond delay="0"/>
                                  </p:stCondLst>
                                  <p:childTnLst>
                                    <p:set>
                                      <p:cBhvr>
                                        <p:cTn id="16" dur="1" fill="hold">
                                          <p:stCondLst>
                                            <p:cond delay="0"/>
                                          </p:stCondLst>
                                        </p:cTn>
                                        <p:tgtEl>
                                          <p:spTgt spid="18449"/>
                                        </p:tgtEl>
                                        <p:attrNameLst>
                                          <p:attrName>style.visibility</p:attrName>
                                        </p:attrNameLst>
                                      </p:cBhvr>
                                      <p:to>
                                        <p:strVal val="visible"/>
                                      </p:to>
                                    </p:set>
                                    <p:anim calcmode="lin" valueType="num">
                                      <p:cBhvr additive="base">
                                        <p:cTn id="17" dur="500" fill="hold"/>
                                        <p:tgtEl>
                                          <p:spTgt spid="18449"/>
                                        </p:tgtEl>
                                        <p:attrNameLst>
                                          <p:attrName>ppt_x</p:attrName>
                                        </p:attrNameLst>
                                      </p:cBhvr>
                                      <p:tavLst>
                                        <p:tav tm="0">
                                          <p:val>
                                            <p:strVal val="#ppt_x"/>
                                          </p:val>
                                        </p:tav>
                                        <p:tav tm="100000">
                                          <p:val>
                                            <p:strVal val="#ppt_x"/>
                                          </p:val>
                                        </p:tav>
                                      </p:tavLst>
                                    </p:anim>
                                    <p:anim calcmode="lin" valueType="num">
                                      <p:cBhvr additive="base">
                                        <p:cTn id="18" dur="500" fill="hold"/>
                                        <p:tgtEl>
                                          <p:spTgt spid="184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p:bldP spid="1844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301625" y="228600"/>
            <a:ext cx="8540750" cy="1143000"/>
          </a:xfrm>
        </p:spPr>
        <p:txBody>
          <a:bodyPr/>
          <a:lstStyle/>
          <a:p>
            <a:pPr algn="l" eaLnBrk="1" hangingPunct="1">
              <a:defRPr/>
            </a:pPr>
            <a:r>
              <a:rPr lang="ru-RU" b="1" dirty="0" smtClean="0"/>
              <a:t>Небывалый цветок.</a:t>
            </a:r>
          </a:p>
        </p:txBody>
      </p:sp>
      <p:sp>
        <p:nvSpPr>
          <p:cNvPr id="22533" name="Rectangle 5"/>
          <p:cNvSpPr>
            <a:spLocks noGrp="1" noRot="1" noChangeArrowheads="1"/>
          </p:cNvSpPr>
          <p:nvPr>
            <p:ph type="body" sz="half" idx="2"/>
          </p:nvPr>
        </p:nvSpPr>
        <p:spPr>
          <a:xfrm>
            <a:off x="301625" y="3644900"/>
            <a:ext cx="8540750" cy="2879725"/>
          </a:xfrm>
        </p:spPr>
        <p:txBody>
          <a:bodyPr/>
          <a:lstStyle/>
          <a:p>
            <a:pPr eaLnBrk="1" hangingPunct="1">
              <a:lnSpc>
                <a:spcPct val="80000"/>
              </a:lnSpc>
              <a:defRPr/>
            </a:pPr>
            <a:r>
              <a:rPr lang="ru-RU" sz="2400" dirty="0" smtClean="0"/>
              <a:t>По народным поверьям только один раз в году, в самую полночь под Иванов день расцветает огненным цветом папоротник. Тот, кто найдёт и сорвёт этот цветок, становится </a:t>
            </a:r>
            <a:r>
              <a:rPr lang="ru-RU" sz="2400" dirty="0" err="1" smtClean="0"/>
              <a:t>знахарём</a:t>
            </a:r>
            <a:r>
              <a:rPr lang="ru-RU" sz="2400" dirty="0" smtClean="0"/>
              <a:t> и сможет отыскать любой клад. Много испытаний придётся преодолеть отважившемуся достать волшебный цветок, ведь ему будет противостоять вся лесная нечисть. Мало, кто выдержит такое испытание. Но без волшебного цветка не добыть заветных кладов.   </a:t>
            </a:r>
          </a:p>
        </p:txBody>
      </p:sp>
      <p:pic>
        <p:nvPicPr>
          <p:cNvPr id="6148" name="Picture 14" descr="comp2-1"/>
          <p:cNvPicPr>
            <a:picLocks noGrp="1" noChangeAspect="1" noChangeArrowheads="1"/>
          </p:cNvPicPr>
          <p:nvPr>
            <p:ph sz="half" idx="1"/>
          </p:nvPr>
        </p:nvPicPr>
        <p:blipFill>
          <a:blip r:embed="rId3" cstate="print"/>
          <a:srcRect/>
          <a:stretch>
            <a:fillRect/>
          </a:stretch>
        </p:blipFill>
        <p:spPr>
          <a:xfrm>
            <a:off x="3419475" y="1268413"/>
            <a:ext cx="2343150" cy="2173287"/>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2"/>
          <p:cNvSpPr>
            <a:spLocks noGrp="1" noRot="1" noChangeArrowheads="1"/>
          </p:cNvSpPr>
          <p:nvPr>
            <p:ph type="title"/>
          </p:nvPr>
        </p:nvSpPr>
        <p:spPr/>
        <p:txBody>
          <a:bodyPr/>
          <a:lstStyle/>
          <a:p>
            <a:pPr eaLnBrk="1" hangingPunct="1"/>
            <a:r>
              <a:rPr lang="ru-RU" i="1" u="sng" dirty="0" smtClean="0">
                <a:effectLst/>
              </a:rPr>
              <a:t>Купальские гадания.</a:t>
            </a:r>
          </a:p>
        </p:txBody>
      </p:sp>
      <p:sp>
        <p:nvSpPr>
          <p:cNvPr id="26650" name="Rectangle 26"/>
          <p:cNvSpPr>
            <a:spLocks noGrp="1" noRot="1" noChangeArrowheads="1"/>
          </p:cNvSpPr>
          <p:nvPr>
            <p:ph type="body" sz="half" idx="1"/>
          </p:nvPr>
        </p:nvSpPr>
        <p:spPr>
          <a:xfrm>
            <a:off x="301625" y="1600200"/>
            <a:ext cx="4194175" cy="4498975"/>
          </a:xfrm>
        </p:spPr>
        <p:txBody>
          <a:bodyPr/>
          <a:lstStyle/>
          <a:p>
            <a:pPr eaLnBrk="1" hangingPunct="1">
              <a:defRPr/>
            </a:pPr>
            <a:r>
              <a:rPr lang="ru-RU" sz="2400" dirty="0" smtClean="0"/>
              <a:t>1. Собирали 12 видов трав и клали ночью под подушку со словами: «Суженый-ряженый, приходи в мой сад гулять!», чтобы увидеть во сне своего будущего жениха.</a:t>
            </a:r>
          </a:p>
        </p:txBody>
      </p:sp>
      <p:sp>
        <p:nvSpPr>
          <p:cNvPr id="26651" name="Rectangle 27"/>
          <p:cNvSpPr>
            <a:spLocks noGrp="1" noRot="1" noChangeArrowheads="1"/>
          </p:cNvSpPr>
          <p:nvPr>
            <p:ph type="body" sz="half" idx="2"/>
          </p:nvPr>
        </p:nvSpPr>
        <p:spPr>
          <a:xfrm>
            <a:off x="4648200" y="1600200"/>
            <a:ext cx="4194175" cy="3916363"/>
          </a:xfrm>
        </p:spPr>
        <p:txBody>
          <a:bodyPr/>
          <a:lstStyle/>
          <a:p>
            <a:pPr eaLnBrk="1" hangingPunct="1">
              <a:defRPr/>
            </a:pPr>
            <a:r>
              <a:rPr lang="ru-RU" sz="2400" dirty="0" smtClean="0"/>
              <a:t>2. Завивали венки , с зажжёнными свечами, пускали в реку. Если венок утонет – суженый разлюбит. У кого плывёт дольше всех – тот будет счастливее всех, у кого свеча дольше всех горит – тот проживёт самую долгую жизнь.</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Rot="1" noChangeArrowheads="1"/>
          </p:cNvSpPr>
          <p:nvPr>
            <p:ph type="title"/>
          </p:nvPr>
        </p:nvSpPr>
        <p:spPr/>
        <p:txBody>
          <a:bodyPr/>
          <a:lstStyle/>
          <a:p>
            <a:pPr eaLnBrk="1" hangingPunct="1">
              <a:defRPr/>
            </a:pPr>
            <a:r>
              <a:rPr lang="ru-RU" i="1" u="sng" dirty="0" smtClean="0"/>
              <a:t>Купальские гадания.</a:t>
            </a:r>
          </a:p>
        </p:txBody>
      </p:sp>
      <p:sp>
        <p:nvSpPr>
          <p:cNvPr id="35845" name="Rectangle 5"/>
          <p:cNvSpPr>
            <a:spLocks noGrp="1" noRot="1" noChangeArrowheads="1"/>
          </p:cNvSpPr>
          <p:nvPr>
            <p:ph type="body" sz="half" idx="1"/>
          </p:nvPr>
        </p:nvSpPr>
        <p:spPr>
          <a:xfrm>
            <a:off x="301625" y="1600200"/>
            <a:ext cx="4194175" cy="4498975"/>
          </a:xfrm>
        </p:spPr>
        <p:txBody>
          <a:bodyPr/>
          <a:lstStyle/>
          <a:p>
            <a:pPr eaLnBrk="1" hangingPunct="1">
              <a:defRPr/>
            </a:pPr>
            <a:r>
              <a:rPr lang="ru-RU" dirty="0" smtClean="0"/>
              <a:t>3. В полночь выходили и, не глядя, рвали травы, а утром пересчитывали: если набралось 12 видов растений – замуж идти в этом году.</a:t>
            </a:r>
          </a:p>
        </p:txBody>
      </p:sp>
      <p:sp>
        <p:nvSpPr>
          <p:cNvPr id="35846" name="Rectangle 6"/>
          <p:cNvSpPr>
            <a:spLocks noGrp="1" noRot="1" noChangeArrowheads="1"/>
          </p:cNvSpPr>
          <p:nvPr>
            <p:ph type="body" sz="half" idx="2"/>
          </p:nvPr>
        </p:nvSpPr>
        <p:spPr>
          <a:xfrm>
            <a:off x="4648200" y="1600200"/>
            <a:ext cx="4194175" cy="4498975"/>
          </a:xfrm>
        </p:spPr>
        <p:txBody>
          <a:bodyPr/>
          <a:lstStyle/>
          <a:p>
            <a:pPr eaLnBrk="1" hangingPunct="1">
              <a:defRPr/>
            </a:pPr>
            <a:r>
              <a:rPr lang="ru-RU" dirty="0" smtClean="0"/>
              <a:t>4. Чтобы приснился жених, под голову на ночь клали подорожник со словами: «</a:t>
            </a:r>
            <a:r>
              <a:rPr lang="ru-RU" dirty="0" err="1" smtClean="0"/>
              <a:t>Трипутник</a:t>
            </a:r>
            <a:r>
              <a:rPr lang="ru-RU" dirty="0" smtClean="0"/>
              <a:t> – </a:t>
            </a:r>
            <a:r>
              <a:rPr lang="ru-RU" dirty="0" err="1" smtClean="0"/>
              <a:t>попутник</a:t>
            </a:r>
            <a:r>
              <a:rPr lang="ru-RU" dirty="0" smtClean="0"/>
              <a:t>», живёшь при дороге, видишь малого и старого, скажи моего суженого» </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6" name="Rectangle 8"/>
          <p:cNvSpPr>
            <a:spLocks noGrp="1" noRot="1" noChangeArrowheads="1"/>
          </p:cNvSpPr>
          <p:nvPr>
            <p:ph type="title"/>
          </p:nvPr>
        </p:nvSpPr>
        <p:spPr>
          <a:xfrm>
            <a:off x="301625" y="228600"/>
            <a:ext cx="8540750" cy="1143000"/>
          </a:xfrm>
        </p:spPr>
        <p:txBody>
          <a:bodyPr/>
          <a:lstStyle/>
          <a:p>
            <a:pPr eaLnBrk="1" hangingPunct="1">
              <a:defRPr/>
            </a:pPr>
            <a:r>
              <a:rPr lang="ru-RU" dirty="0" smtClean="0"/>
              <a:t>Поверья.</a:t>
            </a:r>
          </a:p>
        </p:txBody>
      </p:sp>
      <p:sp>
        <p:nvSpPr>
          <p:cNvPr id="37897" name="Rectangle 9"/>
          <p:cNvSpPr>
            <a:spLocks noGrp="1" noRot="1" noChangeArrowheads="1"/>
          </p:cNvSpPr>
          <p:nvPr>
            <p:ph type="body" sz="half" idx="1"/>
          </p:nvPr>
        </p:nvSpPr>
        <p:spPr>
          <a:xfrm>
            <a:off x="301625" y="1600200"/>
            <a:ext cx="8540750" cy="2173288"/>
          </a:xfrm>
        </p:spPr>
        <p:txBody>
          <a:bodyPr/>
          <a:lstStyle/>
          <a:p>
            <a:pPr eaLnBrk="1" hangingPunct="1">
              <a:defRPr/>
            </a:pPr>
            <a:r>
              <a:rPr lang="ru-RU" sz="2400" b="1" dirty="0" smtClean="0"/>
              <a:t>Утренняя </a:t>
            </a:r>
            <a:r>
              <a:rPr lang="ru-RU" sz="2400" b="1" dirty="0" err="1" smtClean="0"/>
              <a:t>иванова</a:t>
            </a:r>
            <a:r>
              <a:rPr lang="ru-RU" sz="2400" b="1" dirty="0" smtClean="0"/>
              <a:t> роса </a:t>
            </a:r>
            <a:r>
              <a:rPr lang="ru-RU" sz="2400" dirty="0" smtClean="0"/>
              <a:t>считалась лучшим косметическим средством. Брали чистую скатерть, выходили на луг, скатертью водили по мокрой траве и выжимали её в сосуд. У того, кто умоется этой росой кожа становилась нежнее лепестка.</a:t>
            </a:r>
          </a:p>
        </p:txBody>
      </p:sp>
      <p:pic>
        <p:nvPicPr>
          <p:cNvPr id="9220" name="Picture 20" descr="_paint14"/>
          <p:cNvPicPr>
            <a:picLocks noGrp="1" noChangeAspect="1" noChangeArrowheads="1"/>
          </p:cNvPicPr>
          <p:nvPr>
            <p:ph sz="half" idx="2"/>
          </p:nvPr>
        </p:nvPicPr>
        <p:blipFill>
          <a:blip r:embed="rId3" cstate="print"/>
          <a:srcRect/>
          <a:stretch>
            <a:fillRect/>
          </a:stretch>
        </p:blipFill>
        <p:spPr>
          <a:xfrm>
            <a:off x="3132138" y="3860800"/>
            <a:ext cx="3384550" cy="2447925"/>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Rot="1" noChangeArrowheads="1"/>
          </p:cNvSpPr>
          <p:nvPr>
            <p:ph type="title"/>
          </p:nvPr>
        </p:nvSpPr>
        <p:spPr>
          <a:xfrm>
            <a:off x="301625" y="228600"/>
            <a:ext cx="8540750" cy="1143000"/>
          </a:xfrm>
        </p:spPr>
        <p:txBody>
          <a:bodyPr/>
          <a:lstStyle/>
          <a:p>
            <a:pPr eaLnBrk="1" hangingPunct="1">
              <a:defRPr/>
            </a:pPr>
            <a:r>
              <a:rPr lang="ru-RU" b="1" dirty="0" smtClean="0"/>
              <a:t>Поверья.</a:t>
            </a:r>
          </a:p>
        </p:txBody>
      </p:sp>
      <p:sp>
        <p:nvSpPr>
          <p:cNvPr id="51206" name="Rectangle 6"/>
          <p:cNvSpPr>
            <a:spLocks noGrp="1" noRot="1" noChangeArrowheads="1"/>
          </p:cNvSpPr>
          <p:nvPr>
            <p:ph type="body" sz="half" idx="2"/>
          </p:nvPr>
        </p:nvSpPr>
        <p:spPr>
          <a:xfrm>
            <a:off x="301625" y="3644900"/>
            <a:ext cx="8540750" cy="2520950"/>
          </a:xfrm>
        </p:spPr>
        <p:txBody>
          <a:bodyPr/>
          <a:lstStyle/>
          <a:p>
            <a:pPr eaLnBrk="1" hangingPunct="1">
              <a:lnSpc>
                <a:spcPct val="90000"/>
              </a:lnSpc>
              <a:defRPr/>
            </a:pPr>
            <a:r>
              <a:rPr lang="ru-RU" sz="2800" b="1" dirty="0" smtClean="0"/>
              <a:t>Купальские травы </a:t>
            </a:r>
            <a:r>
              <a:rPr lang="ru-RU" sz="2800" dirty="0" smtClean="0"/>
              <a:t>обладали целебными и чудодейственными свойствами: весь год они охраняли скот, дом и всех домочадцев от нечистой силы. Иван – да – Марья, разложенные по углам дома, защищают его от врагов.  </a:t>
            </a:r>
          </a:p>
        </p:txBody>
      </p:sp>
      <p:pic>
        <p:nvPicPr>
          <p:cNvPr id="10244" name="Picture 9" descr="korovin"/>
          <p:cNvPicPr>
            <a:picLocks noGrp="1" noChangeAspect="1" noChangeArrowheads="1"/>
          </p:cNvPicPr>
          <p:nvPr>
            <p:ph sz="half" idx="1"/>
          </p:nvPr>
        </p:nvPicPr>
        <p:blipFill>
          <a:blip r:embed="rId3" cstate="print"/>
          <a:srcRect/>
          <a:stretch>
            <a:fillRect/>
          </a:stretch>
        </p:blipFill>
        <p:spPr>
          <a:xfrm>
            <a:off x="3059113" y="1341438"/>
            <a:ext cx="2881312" cy="2016125"/>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7"/>
          <p:cNvSpPr>
            <a:spLocks noGrp="1" noRot="1" noChangeArrowheads="1"/>
          </p:cNvSpPr>
          <p:nvPr>
            <p:ph type="title"/>
          </p:nvPr>
        </p:nvSpPr>
        <p:spPr>
          <a:xfrm>
            <a:off x="301625" y="228600"/>
            <a:ext cx="8540750" cy="1143000"/>
          </a:xfrm>
        </p:spPr>
        <p:txBody>
          <a:bodyPr/>
          <a:lstStyle/>
          <a:p>
            <a:pPr eaLnBrk="1" hangingPunct="1">
              <a:defRPr/>
            </a:pPr>
            <a:r>
              <a:rPr lang="ru-RU" dirty="0" smtClean="0"/>
              <a:t>Поверья.</a:t>
            </a:r>
          </a:p>
        </p:txBody>
      </p:sp>
      <p:sp>
        <p:nvSpPr>
          <p:cNvPr id="44044" name="Rectangle 12"/>
          <p:cNvSpPr>
            <a:spLocks noGrp="1" noRot="1" noChangeArrowheads="1"/>
          </p:cNvSpPr>
          <p:nvPr>
            <p:ph type="body" sz="half" idx="1"/>
          </p:nvPr>
        </p:nvSpPr>
        <p:spPr>
          <a:xfrm>
            <a:off x="301625" y="1600200"/>
            <a:ext cx="4194175" cy="4498975"/>
          </a:xfrm>
        </p:spPr>
        <p:txBody>
          <a:bodyPr/>
          <a:lstStyle/>
          <a:p>
            <a:pPr eaLnBrk="1" hangingPunct="1">
              <a:defRPr/>
            </a:pPr>
            <a:r>
              <a:rPr lang="ru-RU" sz="2400" b="1" dirty="0" smtClean="0"/>
              <a:t>Купальские костры </a:t>
            </a:r>
            <a:r>
              <a:rPr lang="ru-RU" sz="2400" dirty="0" smtClean="0"/>
              <a:t>разжигали в этот день большинство народов Европы. Кто перепрыгнет через пламя купальского костра – весь год будет здоров. Прыжки через купальские костры избавляют от сорока злых духов.</a:t>
            </a:r>
            <a:endParaRPr lang="ru-RU" sz="2400" b="1" dirty="0" smtClean="0"/>
          </a:p>
        </p:txBody>
      </p:sp>
      <p:pic>
        <p:nvPicPr>
          <p:cNvPr id="11268" name="Picture 14" descr="01_0088IvanaKupala"/>
          <p:cNvPicPr>
            <a:picLocks noGrp="1" noChangeAspect="1" noChangeArrowheads="1"/>
          </p:cNvPicPr>
          <p:nvPr>
            <p:ph sz="half" idx="2"/>
          </p:nvPr>
        </p:nvPicPr>
        <p:blipFill>
          <a:blip r:embed="rId3" cstate="print"/>
          <a:srcRect/>
          <a:stretch>
            <a:fillRect/>
          </a:stretch>
        </p:blipFill>
        <p:spPr>
          <a:xfrm>
            <a:off x="5183188" y="1600200"/>
            <a:ext cx="3349625" cy="4498975"/>
          </a:xfrm>
          <a:noFill/>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advTm="20000"/>
  <p:timing>
    <p:tnLst>
      <p:par>
        <p:cTn id="1" dur="indefinite" restart="never" nodeType="tmRoot"/>
      </p:par>
    </p:tnLst>
  </p:timing>
</p:sld>
</file>

<file path=ppt/theme/theme1.xml><?xml version="1.0" encoding="utf-8"?>
<a:theme xmlns:a="http://schemas.openxmlformats.org/drawingml/2006/main" name="Граница">
  <a:themeElements>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Границ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раница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Граница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Граница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Граница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Граница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Граница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Граница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Граница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Compass</Template>
  <TotalTime>140</TotalTime>
  <Words>1148</Words>
  <Application>Microsoft Office PowerPoint</Application>
  <PresentationFormat>Екран (4:3)</PresentationFormat>
  <Paragraphs>72</Paragraphs>
  <Slides>11</Slides>
  <Notes>11</Notes>
  <HiddenSlides>0</HiddenSlides>
  <MMClips>0</MMClips>
  <ScaleCrop>false</ScaleCrop>
  <HeadingPairs>
    <vt:vector size="4" baseType="variant">
      <vt:variant>
        <vt:lpstr>Тема</vt:lpstr>
      </vt:variant>
      <vt:variant>
        <vt:i4>1</vt:i4>
      </vt:variant>
      <vt:variant>
        <vt:lpstr>Заголовки слайдів</vt:lpstr>
      </vt:variant>
      <vt:variant>
        <vt:i4>11</vt:i4>
      </vt:variant>
    </vt:vector>
  </HeadingPairs>
  <TitlesOfParts>
    <vt:vector size="12" baseType="lpstr">
      <vt:lpstr>Граница</vt:lpstr>
      <vt:lpstr>День Ивана Купалы.</vt:lpstr>
      <vt:lpstr>Кто такой Купала?</vt:lpstr>
      <vt:lpstr>Самая короткая ночь в году.</vt:lpstr>
      <vt:lpstr>Небывалый цветок.</vt:lpstr>
      <vt:lpstr>Купальские гадания.</vt:lpstr>
      <vt:lpstr>Купальские гадания.</vt:lpstr>
      <vt:lpstr>Поверья.</vt:lpstr>
      <vt:lpstr>Поверья.</vt:lpstr>
      <vt:lpstr>Поверья.</vt:lpstr>
      <vt:lpstr>Иван – чистоплотный.</vt:lpstr>
      <vt:lpstr>Вечер Дня Ивана Купалы.</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Ивана Купалы.</dc:title>
  <dc:creator>Zaparenko</dc:creator>
  <cp:lastModifiedBy>LEGION</cp:lastModifiedBy>
  <cp:revision>10</cp:revision>
  <dcterms:created xsi:type="dcterms:W3CDTF">2005-11-29T15:41:29Z</dcterms:created>
  <dcterms:modified xsi:type="dcterms:W3CDTF">2015-01-15T12:40:29Z</dcterms:modified>
</cp:coreProperties>
</file>