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3" r:id="rId2"/>
    <p:sldId id="282" r:id="rId3"/>
    <p:sldId id="264" r:id="rId4"/>
    <p:sldId id="265" r:id="rId5"/>
    <p:sldId id="267" r:id="rId6"/>
    <p:sldId id="272" r:id="rId7"/>
    <p:sldId id="273" r:id="rId8"/>
    <p:sldId id="281" r:id="rId9"/>
    <p:sldId id="268" r:id="rId10"/>
    <p:sldId id="279" r:id="rId11"/>
    <p:sldId id="283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7" autoAdjust="0"/>
    <p:restoredTop sz="65650" autoAdjust="0"/>
  </p:normalViewPr>
  <p:slideViewPr>
    <p:cSldViewPr>
      <p:cViewPr>
        <p:scale>
          <a:sx n="119" d="100"/>
          <a:sy n="119" d="100"/>
        </p:scale>
        <p:origin x="-288" y="17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5DADD95-3675-48C6-89F8-0D5E5AED96D3}" type="datetimeFigureOut">
              <a:rPr lang="ru-RU"/>
              <a:pPr>
                <a:defRPr/>
              </a:pPr>
              <a:t>15.01.2015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B7B0D9C-7A61-4CBD-92D9-42AC937FF4FC}" type="slidenum">
              <a:rPr lang="ru-RU"/>
              <a:pPr>
                <a:defRPr/>
              </a:pPr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52277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200" b="1" kern="10" dirty="0" smtClean="0">
                <a:ln w="12700">
                  <a:solidFill>
                    <a:srgbClr val="40458C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Times New Roman"/>
                <a:cs typeface="Times New Roman"/>
              </a:rPr>
              <a:t>Правление первых князей.</a:t>
            </a:r>
          </a:p>
          <a:p>
            <a:pPr algn="ctr"/>
            <a:r>
              <a:rPr lang="ru-RU" sz="1200" b="1" kern="10" dirty="0" smtClean="0">
                <a:ln w="12700">
                  <a:solidFill>
                    <a:srgbClr val="40458C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Times New Roman"/>
                <a:cs typeface="Times New Roman"/>
              </a:rPr>
              <a:t>Олег, Игорь, Ольга, Святослав.</a:t>
            </a:r>
          </a:p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910F647-D127-4463-A7E9-25F087693597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Мрачный и свирепый,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Он презирал любые удобства,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Спал под открытым небом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И, вместо подушки,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Клал под голову седло…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«Иду на Вы»…</a:t>
            </a:r>
          </a:p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E9CCF7C-B69B-4723-91FB-953D88BCABA9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Дома: §4, выполнить задания в рабочей тетради</a:t>
            </a:r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584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683511E-0DF9-4AAC-BC85-C519343F722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rgbClr val="FF000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Повторим даты правления.</a:t>
            </a:r>
          </a:p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AB20B09-B832-4D50-B9A3-8624FEA0CD7D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1200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Деятельность первых киевских князей Олега, Игоря, княгини Ольги и князя Святослава была подчинена двум целям:</a:t>
            </a:r>
            <a:endParaRPr lang="en-US" sz="1200" kern="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</a:rPr>
              <a:t>объединение всех восточнославянских племен под властью киевского князя;</a:t>
            </a:r>
            <a:endParaRPr lang="en-US" sz="1200" dirty="0" smtClean="0">
              <a:solidFill>
                <a:srgbClr val="000000"/>
              </a:solidFill>
              <a:latin typeface="Times New Roman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</a:rPr>
              <a:t>поддержание торговых связей с другими государствами и защита торговых путей от противников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1200" dirty="0" smtClean="0">
              <a:solidFill>
                <a:srgbClr val="000000"/>
              </a:solidFill>
              <a:latin typeface="Times New Roman"/>
            </a:endParaRPr>
          </a:p>
          <a:p>
            <a:pPr algn="ctr" eaLnBrk="1" hangingPunct="1">
              <a:defRPr/>
            </a:pPr>
            <a:endParaRPr lang="ru-RU" sz="1200" kern="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896E53F-3AA2-4006-B864-F12D0528B87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rgbClr val="002060"/>
                </a:solidFill>
                <a:latin typeface="Times New Roman"/>
              </a:rPr>
              <a:t>Основные направления походов первых киевских князей:</a:t>
            </a:r>
          </a:p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2EB13FB-D498-4BA4-BEFD-934CED3FA0EB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B7F69F2-F572-44CE-9A82-CC26DE449359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AB6DF37-0622-48E5-8592-DDC6857B2DD0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58615BA-0524-4932-9B86-02C04A5676DA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96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3B1BB67-4A81-46E3-A21C-19BD74EE9CBE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0" dirty="0" smtClean="0">
                <a:solidFill>
                  <a:srgbClr val="000000"/>
                </a:solidFill>
                <a:latin typeface="Times New Roman"/>
              </a:rPr>
              <a:t>Князь Святослав Игоревич</a:t>
            </a:r>
            <a:br>
              <a:rPr lang="ru-RU" sz="1200" b="1" kern="0" dirty="0" smtClean="0">
                <a:solidFill>
                  <a:srgbClr val="000000"/>
                </a:solidFill>
                <a:latin typeface="Times New Roman"/>
              </a:rPr>
            </a:br>
            <a:r>
              <a:rPr lang="ru-RU" sz="1200" kern="0" dirty="0" smtClean="0">
                <a:solidFill>
                  <a:srgbClr val="000000"/>
                </a:solidFill>
                <a:latin typeface="Times New Roman"/>
              </a:rPr>
              <a:t>(957 – 972)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Голубоглазый силач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Среднего роста,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Необычайно широкий в плечах,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могучей шеей.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Он брил голову, оставляя лишь прядь волос на лбу, 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Носил в одном ухе серьгу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Из двух жемчужин и рубина</a:t>
            </a:r>
          </a:p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174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44B33BE-9543-496E-A33F-B9C72E161576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9E2B78-5558-4B46-B9C7-89CC3B74E567}" type="datetime1">
              <a:rPr lang="ru-RU" smtClean="0"/>
              <a:t>15.01.2015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69924-C426-4154-BB48-2EC61D599274}" type="slidenum">
              <a:rPr lang="ru-RU"/>
              <a:pPr>
                <a:defRPr/>
              </a:pPr>
              <a:t>‹№›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BE083-091E-476F-9C65-856DACF4BC6D}" type="datetime1">
              <a:rPr lang="ru-RU" smtClean="0"/>
              <a:t>15.01.2015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A7AA0-98F8-443F-B864-81A7593F09C0}" type="slidenum">
              <a:rPr lang="ru-RU"/>
              <a:pPr>
                <a:defRPr/>
              </a:pPr>
              <a:t>‹№›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48FFB0-9C19-45E1-B268-AFBFCD8BFE21}" type="datetime1">
              <a:rPr lang="ru-RU" smtClean="0"/>
              <a:t>15.01.2015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60263-5A0F-4B85-853C-1FD47D12AE83}" type="slidenum">
              <a:rPr lang="ru-RU"/>
              <a:pPr>
                <a:defRPr/>
              </a:pPr>
              <a:t>‹№›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81893-6B44-405B-8F20-E50208FD5B57}" type="datetime1">
              <a:rPr lang="ru-RU" smtClean="0"/>
              <a:t>15.01.2015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E160A-7509-4207-B133-190FF70ED628}" type="slidenum">
              <a:rPr lang="ru-RU"/>
              <a:pPr>
                <a:defRPr/>
              </a:pPr>
              <a:t>‹№›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7AE106-98B2-4F2E-A161-447DBC078295}" type="datetime1">
              <a:rPr lang="ru-RU" smtClean="0"/>
              <a:t>15.01.2015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2DD78E-2131-4078-9D3F-AC4753A8F9DD}" type="slidenum">
              <a:rPr lang="ru-RU"/>
              <a:pPr>
                <a:defRPr/>
              </a:pPr>
              <a:t>‹№›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AE4D7-321A-4FC7-B959-9C22873BA198}" type="datetime1">
              <a:rPr lang="ru-RU" smtClean="0"/>
              <a:t>15.01.2015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AEBA8-319C-45AF-84BB-DA5E012C2C49}" type="slidenum">
              <a:rPr lang="ru-RU"/>
              <a:pPr>
                <a:defRPr/>
              </a:pPr>
              <a:t>‹№›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96C4B1-1905-464B-A631-A1F409010893}" type="datetime1">
              <a:rPr lang="ru-RU" smtClean="0"/>
              <a:t>15.01.2015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CD2C6-37CA-40F9-BD97-3B139C4B3511}" type="slidenum">
              <a:rPr lang="ru-RU"/>
              <a:pPr>
                <a:defRPr/>
              </a:pPr>
              <a:t>‹№›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C7360-6EBC-4B08-8008-F25159A58A68}" type="datetime1">
              <a:rPr lang="ru-RU" smtClean="0"/>
              <a:t>15.01.2015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27818-C0C7-4D30-9906-BA0AFC1168C9}" type="slidenum">
              <a:rPr lang="ru-RU"/>
              <a:pPr>
                <a:defRPr/>
              </a:pPr>
              <a:t>‹№›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5007E1-EB33-4AA2-826A-ADF19CB66937}" type="datetime1">
              <a:rPr lang="ru-RU" smtClean="0"/>
              <a:t>15.01.2015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379F0E-DFF7-4785-A0BF-507F61B6FC5C}" type="slidenum">
              <a:rPr lang="ru-RU"/>
              <a:pPr>
                <a:defRPr/>
              </a:pPr>
              <a:t>‹№›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E7FBA-E2D7-4B8E-AECD-1074D2622F61}" type="datetime1">
              <a:rPr lang="ru-RU" smtClean="0"/>
              <a:t>15.01.2015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F15C2B-4407-4163-A598-AA9017CD248B}" type="slidenum">
              <a:rPr lang="ru-RU"/>
              <a:pPr>
                <a:defRPr/>
              </a:pPr>
              <a:t>‹№›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4D92B-0757-42C5-B221-EAE4F39B594E}" type="datetime1">
              <a:rPr lang="ru-RU" smtClean="0"/>
              <a:t>15.01.2015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1AC76-B576-4B91-BF3E-7C45036A1FB6}" type="slidenum">
              <a:rPr lang="ru-RU"/>
              <a:pPr>
                <a:defRPr/>
              </a:pPr>
              <a:t>‹№›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0AD8B86-CB3E-4A10-B37A-364EAD9CA284}" type="datetime1">
              <a:rPr lang="ru-RU" smtClean="0"/>
              <a:t>15.01.2015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A9053CD-C874-4E69-8564-645E75F485CB}" type="slidenum">
              <a:rPr lang="ru-RU"/>
              <a:pPr>
                <a:defRPr/>
              </a:pPr>
              <a:t>‹№›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slow">
    <p:fade/>
  </p:transition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290513" y="188913"/>
            <a:ext cx="8712200" cy="6480175"/>
          </a:xfrm>
          <a:prstGeom prst="rect">
            <a:avLst/>
          </a:prstGeom>
          <a:pattFill prst="pct5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4338" name="WordArt 2"/>
          <p:cNvSpPr>
            <a:spLocks noChangeArrowheads="1" noChangeShapeType="1" noTextEdit="1"/>
          </p:cNvSpPr>
          <p:nvPr/>
        </p:nvSpPr>
        <p:spPr bwMode="auto">
          <a:xfrm>
            <a:off x="366713" y="1465263"/>
            <a:ext cx="8382000" cy="3043237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40458C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Times New Roman"/>
                <a:cs typeface="Times New Roman"/>
              </a:rPr>
              <a:t>Правление первых князей.</a:t>
            </a:r>
          </a:p>
          <a:p>
            <a:pPr algn="ctr"/>
            <a:r>
              <a:rPr lang="ru-RU" sz="3600" b="1" kern="10" dirty="0">
                <a:ln w="12700">
                  <a:solidFill>
                    <a:srgbClr val="40458C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Times New Roman"/>
                <a:cs typeface="Times New Roman"/>
              </a:rPr>
              <a:t>Олег, Игорь, Ольга, Святослав.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90513" y="6308725"/>
            <a:ext cx="8712200" cy="360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Чупров Л.А. МКОУ СОШ №3. с. Камень-Рыболов Ханкайского района Приморского края</a:t>
            </a: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80288" y="4233863"/>
            <a:ext cx="1368425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54438" y="4167188"/>
            <a:ext cx="1606550" cy="226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2638" y="4389438"/>
            <a:ext cx="1390650" cy="198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24275" y="-19050"/>
            <a:ext cx="2243138" cy="2457450"/>
          </a:xfrm>
          <a:prstGeom prst="rect">
            <a:avLst/>
          </a:prstGeom>
          <a:noFill/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51525" y="244475"/>
            <a:ext cx="2695575" cy="1846263"/>
          </a:xfrm>
          <a:prstGeom prst="rect">
            <a:avLst/>
          </a:prstGeom>
          <a:noFill/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255713" y="103188"/>
            <a:ext cx="1925637" cy="1987550"/>
          </a:xfrm>
          <a:prstGeom prst="rect">
            <a:avLst/>
          </a:prstGeom>
          <a:noFill/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825" y="188913"/>
            <a:ext cx="8713788" cy="6480175"/>
          </a:xfrm>
          <a:prstGeom prst="rect">
            <a:avLst/>
          </a:prstGeom>
          <a:pattFill prst="pct5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>
              <a:buFont typeface="Wingdings" pitchFamily="2" charset="2"/>
              <a:buChar char="q"/>
              <a:tabLst>
                <a:tab pos="485775" algn="l"/>
              </a:tabLst>
              <a:defRPr/>
            </a:pPr>
            <a:endParaRPr lang="en-US" sz="3600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690563" y="188913"/>
            <a:ext cx="7848600" cy="609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</a:defRPr>
            </a:lvl9pPr>
          </a:lstStyle>
          <a:p>
            <a:pPr>
              <a:defRPr/>
            </a:pPr>
            <a:r>
              <a:rPr lang="ru-RU" sz="2800" b="1" kern="0" dirty="0" smtClean="0">
                <a:solidFill>
                  <a:srgbClr val="000000"/>
                </a:solidFill>
                <a:latin typeface="Times New Roman"/>
              </a:rPr>
              <a:t>«Александр Македонский Восточной Европы»</a:t>
            </a:r>
            <a:endParaRPr lang="ru-RU" sz="2800" b="1" kern="0" dirty="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1200150"/>
            <a:ext cx="4567238" cy="533400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5148263" y="1216025"/>
            <a:ext cx="3600450" cy="52578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Мрачный и свирепый,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Он презирал любые удобства,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Спал под открытым небом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И, вместо подушки,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Клал под голову седло…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«Иду на Вы»…</a:t>
            </a: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619250" y="1052513"/>
            <a:ext cx="6048375" cy="46799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Дома: §4, выполнить задания в рабочей тетради</a:t>
            </a: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850" y="188913"/>
            <a:ext cx="8712200" cy="6480175"/>
          </a:xfrm>
          <a:prstGeom prst="rect">
            <a:avLst/>
          </a:prstGeom>
          <a:pattFill prst="pct5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23850" y="333375"/>
            <a:ext cx="8424863" cy="50323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Повторим даты правления.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9750" y="1125538"/>
            <a:ext cx="2447925" cy="6477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Рюрик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63938" y="1123950"/>
            <a:ext cx="2592387" cy="6477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862-879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25463" y="2573338"/>
            <a:ext cx="2447925" cy="6477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Олег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25463" y="3933825"/>
            <a:ext cx="2447925" cy="6477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Игорь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563938" y="2573338"/>
            <a:ext cx="2592387" cy="6477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879-912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582988" y="3933825"/>
            <a:ext cx="2592387" cy="6477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912-945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39750" y="5229225"/>
            <a:ext cx="2447925" cy="6477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Ольга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563938" y="5229225"/>
            <a:ext cx="2592387" cy="64770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945-969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8400" y="768350"/>
            <a:ext cx="2706688" cy="1693863"/>
          </a:xfrm>
          <a:prstGeom prst="rect">
            <a:avLst/>
          </a:prstGeom>
          <a:noFill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48400" y="2341563"/>
            <a:ext cx="2651125" cy="1517650"/>
          </a:xfrm>
          <a:prstGeom prst="rect">
            <a:avLst/>
          </a:prstGeom>
          <a:noFill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99188" y="3876675"/>
            <a:ext cx="2700337" cy="2133600"/>
          </a:xfrm>
          <a:prstGeom prst="rect">
            <a:avLst/>
          </a:prstGeom>
          <a:noFill/>
        </p:spPr>
      </p:pic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825" y="188913"/>
            <a:ext cx="8713788" cy="6480175"/>
          </a:xfrm>
          <a:prstGeom prst="rect">
            <a:avLst/>
          </a:prstGeom>
          <a:pattFill prst="pct5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457200" y="150813"/>
            <a:ext cx="8362950" cy="88423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2400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Деятельность первых киевских князей Олега, Игоря, княгини Ольги и князя Святослава была подчинена двум целям:</a:t>
            </a:r>
          </a:p>
        </p:txBody>
      </p:sp>
      <p:sp>
        <p:nvSpPr>
          <p:cNvPr id="5" name="Двойная стрелка влево/вверх 4"/>
          <p:cNvSpPr/>
          <p:nvPr/>
        </p:nvSpPr>
        <p:spPr>
          <a:xfrm rot="13454472">
            <a:off x="2982913" y="1174750"/>
            <a:ext cx="2795587" cy="2727325"/>
          </a:xfrm>
          <a:prstGeom prst="leftUp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87363" y="3141663"/>
            <a:ext cx="3883025" cy="1800225"/>
          </a:xfrm>
          <a:prstGeom prst="roundRect">
            <a:avLst/>
          </a:prstGeom>
          <a:noFill/>
          <a:ln w="76200" cmpd="tri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rgbClr val="000000"/>
                </a:solidFill>
                <a:latin typeface="Times New Roman"/>
              </a:rPr>
              <a:t>объединение всех восточнославянских племен под властью киевского князя;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787900" y="3141663"/>
            <a:ext cx="3883025" cy="1800225"/>
          </a:xfrm>
          <a:prstGeom prst="roundRect">
            <a:avLst/>
          </a:prstGeom>
          <a:noFill/>
          <a:ln w="76200" cmpd="tri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rgbClr val="000000"/>
                </a:solidFill>
                <a:latin typeface="Times New Roman"/>
              </a:rPr>
              <a:t>поддержание торговых связей с другими государствами и защита торговых путей от противников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6438" y="969963"/>
            <a:ext cx="1878012" cy="2071687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6625" y="1054100"/>
            <a:ext cx="2865438" cy="1927225"/>
          </a:xfrm>
          <a:prstGeom prst="rect">
            <a:avLst/>
          </a:prstGeom>
          <a:noFill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5125" y="4779963"/>
            <a:ext cx="1719263" cy="1919287"/>
          </a:xfrm>
          <a:prstGeom prst="rect">
            <a:avLst/>
          </a:prstGeom>
          <a:noFill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89163" y="4992688"/>
            <a:ext cx="3748087" cy="1878012"/>
          </a:xfrm>
          <a:prstGeom prst="rect">
            <a:avLst/>
          </a:prstGeom>
          <a:noFill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00738" y="4937125"/>
            <a:ext cx="1731962" cy="1824038"/>
          </a:xfrm>
          <a:prstGeom prst="rect">
            <a:avLst/>
          </a:prstGeom>
          <a:noFill/>
        </p:spPr>
      </p:pic>
      <p:pic>
        <p:nvPicPr>
          <p:cNvPr id="18443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688263" y="5062538"/>
            <a:ext cx="1163637" cy="154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825" y="222250"/>
            <a:ext cx="8713788" cy="6480175"/>
          </a:xfrm>
          <a:prstGeom prst="rect">
            <a:avLst/>
          </a:prstGeom>
          <a:pattFill prst="pct5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9875" y="188913"/>
            <a:ext cx="5400675" cy="633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5795963" y="338138"/>
            <a:ext cx="3030537" cy="1584325"/>
          </a:xfrm>
          <a:prstGeom prst="roundRect">
            <a:avLst/>
          </a:prstGeom>
          <a:noFill/>
          <a:ln w="76200" cmpd="tri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/>
              </a:rPr>
              <a:t>Основные направления походов первых киевских князей:</a:t>
            </a:r>
          </a:p>
        </p:txBody>
      </p:sp>
      <p:sp>
        <p:nvSpPr>
          <p:cNvPr id="3" name="Выноска со стрелкой вправо 2"/>
          <p:cNvSpPr/>
          <p:nvPr/>
        </p:nvSpPr>
        <p:spPr>
          <a:xfrm flipH="1">
            <a:off x="5867400" y="2276475"/>
            <a:ext cx="2959100" cy="720725"/>
          </a:xfrm>
          <a:prstGeom prst="rightArrowCallout">
            <a:avLst/>
          </a:prstGeom>
          <a:solidFill>
            <a:srgbClr val="FFFF00"/>
          </a:solidFill>
          <a:ln w="76200" cmpd="tri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rgbClr val="000000"/>
                </a:solidFill>
                <a:latin typeface="Times New Roman"/>
              </a:rPr>
              <a:t>Византийское</a:t>
            </a:r>
          </a:p>
        </p:txBody>
      </p:sp>
      <p:sp>
        <p:nvSpPr>
          <p:cNvPr id="6" name="Выноска со стрелкой вправо 5"/>
          <p:cNvSpPr/>
          <p:nvPr/>
        </p:nvSpPr>
        <p:spPr>
          <a:xfrm rot="16393954" flipH="1">
            <a:off x="596106" y="4599782"/>
            <a:ext cx="2549525" cy="719138"/>
          </a:xfrm>
          <a:prstGeom prst="rightArrowCallout">
            <a:avLst/>
          </a:prstGeom>
          <a:solidFill>
            <a:srgbClr val="FFFF00"/>
          </a:solidFill>
          <a:ln w="76200" cmpd="tri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200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" name="Выноска со стрелкой вправо 6"/>
          <p:cNvSpPr/>
          <p:nvPr/>
        </p:nvSpPr>
        <p:spPr>
          <a:xfrm flipH="1">
            <a:off x="5867400" y="3357563"/>
            <a:ext cx="2959100" cy="935037"/>
          </a:xfrm>
          <a:prstGeom prst="rightArrowCallout">
            <a:avLst/>
          </a:prstGeom>
          <a:solidFill>
            <a:srgbClr val="00B0F0"/>
          </a:solidFill>
          <a:ln w="76200" cmpd="tri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rgbClr val="000000"/>
                </a:solidFill>
                <a:latin typeface="Times New Roman"/>
              </a:rPr>
              <a:t>Восточное </a:t>
            </a:r>
            <a:r>
              <a:rPr lang="ru-RU" sz="1400" dirty="0">
                <a:solidFill>
                  <a:srgbClr val="000000"/>
                </a:solidFill>
                <a:latin typeface="Times New Roman"/>
              </a:rPr>
              <a:t>(хазары, печенеги, волжские булгары)</a:t>
            </a:r>
          </a:p>
        </p:txBody>
      </p:sp>
      <p:sp>
        <p:nvSpPr>
          <p:cNvPr id="8" name="Выноска со стрелкой вправо 7"/>
          <p:cNvSpPr/>
          <p:nvPr/>
        </p:nvSpPr>
        <p:spPr>
          <a:xfrm rot="14174411" flipH="1">
            <a:off x="2078831" y="3785394"/>
            <a:ext cx="1166813" cy="720725"/>
          </a:xfrm>
          <a:prstGeom prst="rightArrowCallout">
            <a:avLst/>
          </a:prstGeom>
          <a:solidFill>
            <a:srgbClr val="00B0F0"/>
          </a:solidFill>
          <a:ln w="76200" cmpd="tri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200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" name="Выноска со стрелкой вправо 8"/>
          <p:cNvSpPr/>
          <p:nvPr/>
        </p:nvSpPr>
        <p:spPr>
          <a:xfrm rot="10066124" flipH="1">
            <a:off x="2573338" y="2622550"/>
            <a:ext cx="1876425" cy="720725"/>
          </a:xfrm>
          <a:prstGeom prst="rightArrowCallout">
            <a:avLst/>
          </a:prstGeom>
          <a:solidFill>
            <a:srgbClr val="00B0F0"/>
          </a:solidFill>
          <a:ln w="76200" cmpd="tri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200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2" name="Полилиния 11"/>
          <p:cNvSpPr/>
          <p:nvPr/>
        </p:nvSpPr>
        <p:spPr>
          <a:xfrm>
            <a:off x="2661788" y="1769256"/>
            <a:ext cx="2802965" cy="3528392"/>
          </a:xfrm>
          <a:custGeom>
            <a:avLst/>
            <a:gdLst>
              <a:gd name="connsiteX0" fmla="*/ 1310185 w 2839414"/>
              <a:gd name="connsiteY0" fmla="*/ 0 h 3706091"/>
              <a:gd name="connsiteX1" fmla="*/ 2019869 w 2839414"/>
              <a:gd name="connsiteY1" fmla="*/ 354842 h 3706091"/>
              <a:gd name="connsiteX2" fmla="*/ 2019869 w 2839414"/>
              <a:gd name="connsiteY2" fmla="*/ 354842 h 3706091"/>
              <a:gd name="connsiteX3" fmla="*/ 2620370 w 2839414"/>
              <a:gd name="connsiteY3" fmla="*/ 1037230 h 3706091"/>
              <a:gd name="connsiteX4" fmla="*/ 2620370 w 2839414"/>
              <a:gd name="connsiteY4" fmla="*/ 1037230 h 3706091"/>
              <a:gd name="connsiteX5" fmla="*/ 2838734 w 2839414"/>
              <a:gd name="connsiteY5" fmla="*/ 1801505 h 3706091"/>
              <a:gd name="connsiteX6" fmla="*/ 2538484 w 2839414"/>
              <a:gd name="connsiteY6" fmla="*/ 2893325 h 3706091"/>
              <a:gd name="connsiteX7" fmla="*/ 1583140 w 2839414"/>
              <a:gd name="connsiteY7" fmla="*/ 3630305 h 3706091"/>
              <a:gd name="connsiteX8" fmla="*/ 573206 w 2839414"/>
              <a:gd name="connsiteY8" fmla="*/ 3657600 h 3706091"/>
              <a:gd name="connsiteX9" fmla="*/ 27296 w 2839414"/>
              <a:gd name="connsiteY9" fmla="*/ 3411940 h 3706091"/>
              <a:gd name="connsiteX10" fmla="*/ 27296 w 2839414"/>
              <a:gd name="connsiteY10" fmla="*/ 3411940 h 3706091"/>
              <a:gd name="connsiteX11" fmla="*/ 0 w 2839414"/>
              <a:gd name="connsiteY11" fmla="*/ 3411940 h 3706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39414" h="3706091">
                <a:moveTo>
                  <a:pt x="1310185" y="0"/>
                </a:moveTo>
                <a:lnTo>
                  <a:pt x="2019869" y="354842"/>
                </a:lnTo>
                <a:lnTo>
                  <a:pt x="2019869" y="354842"/>
                </a:lnTo>
                <a:lnTo>
                  <a:pt x="2620370" y="1037230"/>
                </a:lnTo>
                <a:lnTo>
                  <a:pt x="2620370" y="1037230"/>
                </a:lnTo>
                <a:cubicBezTo>
                  <a:pt x="2656764" y="1164609"/>
                  <a:pt x="2852382" y="1492156"/>
                  <a:pt x="2838734" y="1801505"/>
                </a:cubicBezTo>
                <a:cubicBezTo>
                  <a:pt x="2825086" y="2110854"/>
                  <a:pt x="2747750" y="2588525"/>
                  <a:pt x="2538484" y="2893325"/>
                </a:cubicBezTo>
                <a:cubicBezTo>
                  <a:pt x="2329218" y="3198125"/>
                  <a:pt x="1910686" y="3502926"/>
                  <a:pt x="1583140" y="3630305"/>
                </a:cubicBezTo>
                <a:cubicBezTo>
                  <a:pt x="1255594" y="3757684"/>
                  <a:pt x="832513" y="3693994"/>
                  <a:pt x="573206" y="3657600"/>
                </a:cubicBezTo>
                <a:cubicBezTo>
                  <a:pt x="313899" y="3621206"/>
                  <a:pt x="27296" y="3411940"/>
                  <a:pt x="27296" y="3411940"/>
                </a:cubicBezTo>
                <a:lnTo>
                  <a:pt x="27296" y="3411940"/>
                </a:lnTo>
                <a:lnTo>
                  <a:pt x="0" y="3411940"/>
                </a:lnTo>
              </a:path>
            </a:pathLst>
          </a:custGeom>
          <a:solidFill>
            <a:srgbClr val="00B0F0">
              <a:alpha val="38000"/>
            </a:srgbClr>
          </a:solidFill>
          <a:ln w="76200">
            <a:solidFill>
              <a:srgbClr val="FF0000">
                <a:alpha val="49000"/>
              </a:srgbClr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grpSp>
        <p:nvGrpSpPr>
          <p:cNvPr id="13" name="Хорда 12"/>
          <p:cNvGrpSpPr>
            <a:grpSpLocks/>
          </p:cNvGrpSpPr>
          <p:nvPr/>
        </p:nvGrpSpPr>
        <p:grpSpPr bwMode="auto">
          <a:xfrm>
            <a:off x="1231900" y="5310188"/>
            <a:ext cx="1614488" cy="1298575"/>
            <a:chOff x="776" y="3345"/>
            <a:chExt cx="1017" cy="818"/>
          </a:xfrm>
        </p:grpSpPr>
        <p:pic>
          <p:nvPicPr>
            <p:cNvPr id="20492" name="Хорда 12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76" y="3345"/>
              <a:ext cx="1017" cy="818"/>
            </a:xfrm>
            <a:prstGeom prst="rect">
              <a:avLst/>
            </a:prstGeom>
            <a:noFill/>
          </p:spPr>
        </p:pic>
        <p:sp>
          <p:nvSpPr>
            <p:cNvPr id="20493" name="Text Box 13"/>
            <p:cNvSpPr txBox="1">
              <a:spLocks noChangeArrowheads="1"/>
            </p:cNvSpPr>
            <p:nvPr/>
          </p:nvSpPr>
          <p:spPr bwMode="auto">
            <a:xfrm rot="17794102">
              <a:off x="854" y="3237"/>
              <a:ext cx="860" cy="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15" name="Выноска со стрелкой вправо 14"/>
          <p:cNvSpPr/>
          <p:nvPr/>
        </p:nvSpPr>
        <p:spPr>
          <a:xfrm flipH="1">
            <a:off x="5832475" y="4830763"/>
            <a:ext cx="2957513" cy="1119187"/>
          </a:xfrm>
          <a:prstGeom prst="rightArrowCallout">
            <a:avLst/>
          </a:prstGeom>
          <a:solidFill>
            <a:srgbClr val="92D050"/>
          </a:solidFill>
          <a:ln w="76200" cmpd="tri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0000"/>
                </a:solidFill>
                <a:latin typeface="Times New Roman"/>
              </a:rPr>
              <a:t>Борьба за объединение восточнославянских племен</a:t>
            </a:r>
          </a:p>
        </p:txBody>
      </p:sp>
      <p:sp>
        <p:nvSpPr>
          <p:cNvPr id="14" name="Овал 13"/>
          <p:cNvSpPr/>
          <p:nvPr/>
        </p:nvSpPr>
        <p:spPr>
          <a:xfrm>
            <a:off x="1115616" y="1431325"/>
            <a:ext cx="2395827" cy="2235574"/>
          </a:xfrm>
          <a:prstGeom prst="ellipse">
            <a:avLst/>
          </a:prstGeom>
          <a:solidFill>
            <a:srgbClr val="00B050">
              <a:alpha val="34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500"/>
                            </p:stCondLst>
                            <p:childTnLst>
                              <p:par>
                                <p:cTn id="3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500"/>
                            </p:stCondLst>
                            <p:childTnLst>
                              <p:par>
                                <p:cTn id="4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  <p:bldP spid="6" grpId="0" animBg="1"/>
      <p:bldP spid="7" grpId="0" animBg="1"/>
      <p:bldP spid="8" grpId="0" animBg="1"/>
      <p:bldP spid="9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825" y="188913"/>
            <a:ext cx="8713788" cy="6480175"/>
          </a:xfrm>
          <a:prstGeom prst="rect">
            <a:avLst/>
          </a:prstGeom>
          <a:pattFill prst="pct5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31788" y="333375"/>
            <a:ext cx="4321175" cy="6191250"/>
          </a:xfrm>
          <a:prstGeom prst="roundRect">
            <a:avLst/>
          </a:prstGeom>
          <a:noFill/>
          <a:ln w="76200" cmpd="tri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2000" dirty="0">
                <a:solidFill>
                  <a:srgbClr val="000000"/>
                </a:solidFill>
                <a:latin typeface="Times New Roman"/>
              </a:rPr>
              <a:t>Захват князем Киева в 882 г.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2000" dirty="0">
                <a:solidFill>
                  <a:srgbClr val="000000"/>
                </a:solidFill>
                <a:latin typeface="Times New Roman"/>
              </a:rPr>
              <a:t>Объединение Новгорода с Киевом.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2000" dirty="0">
                <a:solidFill>
                  <a:srgbClr val="000000"/>
                </a:solidFill>
                <a:latin typeface="Times New Roman"/>
              </a:rPr>
              <a:t>Стремление объединить все восточнославянские племена.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000" dirty="0">
                <a:solidFill>
                  <a:srgbClr val="000000"/>
                </a:solidFill>
                <a:latin typeface="Times New Roman"/>
              </a:rPr>
              <a:t>Создание</a:t>
            </a:r>
            <a:r>
              <a:rPr lang="en-US" sz="2000" dirty="0">
                <a:solidFill>
                  <a:srgbClr val="000000"/>
                </a:solidFill>
                <a:latin typeface="Times New Roman"/>
              </a:rPr>
              <a:t> единого Древнерусского государства с центром в Киеве (Киевская Русь).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2000" dirty="0">
                <a:solidFill>
                  <a:srgbClr val="000000"/>
                </a:solidFill>
                <a:latin typeface="Times New Roman"/>
              </a:rPr>
              <a:t>Принятие Олегом титула великого князя.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2000" dirty="0">
                <a:solidFill>
                  <a:srgbClr val="000000"/>
                </a:solidFill>
                <a:latin typeface="Times New Roman"/>
              </a:rPr>
              <a:t>Осуществление походов на древлян, северян, радимичей, которые платили дань хазарам. Теперь они подчинились Киеву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08513" y="333375"/>
            <a:ext cx="4319587" cy="6167438"/>
          </a:xfrm>
          <a:prstGeom prst="roundRect">
            <a:avLst/>
          </a:prstGeom>
          <a:noFill/>
          <a:ln w="76200" cmpd="tri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>
              <a:buFont typeface="Wingdings" pitchFamily="2" charset="2"/>
              <a:buChar char="q"/>
              <a:tabLst>
                <a:tab pos="485775" algn="l"/>
              </a:tabLst>
              <a:defRPr/>
            </a:pPr>
            <a:r>
              <a:rPr lang="en-US" sz="2000" dirty="0">
                <a:solidFill>
                  <a:srgbClr val="000000"/>
                </a:solidFill>
                <a:latin typeface="Times New Roman"/>
              </a:rPr>
              <a:t>Стремление укрепить внешнеполи­тические позиции государства. Военные походы на Византию в 907-911 гг.</a:t>
            </a:r>
          </a:p>
          <a:p>
            <a:pPr marL="342900" indent="-342900">
              <a:buFont typeface="Wingdings" pitchFamily="2" charset="2"/>
              <a:buChar char="q"/>
              <a:tabLst>
                <a:tab pos="485775" algn="l"/>
              </a:tabLst>
              <a:defRPr/>
            </a:pPr>
            <a:r>
              <a:rPr lang="en-US" sz="2000" dirty="0">
                <a:solidFill>
                  <a:srgbClr val="000000"/>
                </a:solidFill>
                <a:latin typeface="Times New Roman"/>
              </a:rPr>
              <a:t>Заключение выгодных для Руси мирных договоров с Византией. </a:t>
            </a:r>
          </a:p>
          <a:p>
            <a:pPr marL="342900" indent="-342900">
              <a:buFont typeface="Wingdings" pitchFamily="2" charset="2"/>
              <a:buChar char="q"/>
              <a:tabLst>
                <a:tab pos="485775" algn="l"/>
              </a:tabLst>
              <a:defRPr/>
            </a:pPr>
            <a:r>
              <a:rPr lang="en-US" sz="2000" dirty="0">
                <a:solidFill>
                  <a:srgbClr val="000000"/>
                </a:solidFill>
                <a:latin typeface="Times New Roman"/>
              </a:rPr>
              <a:t>Получение русскими купцами права на беспошлинную торговлю на византийских рынках, создание торговых колоний русских купцов.</a:t>
            </a:r>
          </a:p>
          <a:p>
            <a:pPr marL="342900" indent="-342900">
              <a:buFont typeface="Wingdings" pitchFamily="2" charset="2"/>
              <a:buChar char="q"/>
              <a:tabLst>
                <a:tab pos="485775" algn="l"/>
              </a:tabLst>
              <a:defRPr/>
            </a:pPr>
            <a:r>
              <a:rPr lang="en-US" sz="2000" dirty="0">
                <a:solidFill>
                  <a:srgbClr val="000000"/>
                </a:solidFill>
                <a:latin typeface="Times New Roman"/>
              </a:rPr>
              <a:t>Византия ежегодно выплачивала дань Руси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963" y="268288"/>
            <a:ext cx="4460875" cy="6345237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11675" y="255588"/>
            <a:ext cx="4456113" cy="6353175"/>
          </a:xfrm>
          <a:prstGeom prst="rect">
            <a:avLst/>
          </a:prstGeom>
          <a:noFill/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825" y="188913"/>
            <a:ext cx="8713788" cy="6480175"/>
          </a:xfrm>
          <a:prstGeom prst="rect">
            <a:avLst/>
          </a:prstGeom>
          <a:pattFill prst="pct5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31788" y="333375"/>
            <a:ext cx="4321175" cy="6191250"/>
          </a:xfrm>
          <a:prstGeom prst="roundRect">
            <a:avLst/>
          </a:prstGeom>
          <a:noFill/>
          <a:ln w="76200" cmpd="tri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457200" indent="-457200">
              <a:buFont typeface="Wingdings" pitchFamily="2" charset="2"/>
              <a:buChar char="q"/>
              <a:tabLst>
                <a:tab pos="485775" algn="l"/>
              </a:tabLst>
              <a:defRPr/>
            </a:pP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Продолжение объединения восточнославянских племен. Покорение тиверцев, уличей, древлян.</a:t>
            </a:r>
          </a:p>
          <a:p>
            <a:pPr marL="457200" indent="-457200" eaLnBrk="0" hangingPunct="0">
              <a:buFont typeface="Wingdings" pitchFamily="2" charset="2"/>
              <a:buChar char="q"/>
              <a:tabLst>
                <a:tab pos="485775" algn="l"/>
              </a:tabLst>
              <a:defRPr/>
            </a:pP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Обложение древлян данью.</a:t>
            </a:r>
          </a:p>
          <a:p>
            <a:pPr marL="457200" indent="-457200" eaLnBrk="0" hangingPunct="0">
              <a:buFont typeface="Wingdings" pitchFamily="2" charset="2"/>
              <a:buChar char="q"/>
              <a:tabLst>
                <a:tab pos="485775" algn="l"/>
              </a:tabLst>
              <a:defRPr/>
            </a:pP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При попытке повторного сбора дани был убит древлянами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08513" y="333375"/>
            <a:ext cx="4319587" cy="6167438"/>
          </a:xfrm>
          <a:prstGeom prst="roundRect">
            <a:avLst/>
          </a:prstGeom>
          <a:noFill/>
          <a:ln w="76200" cmpd="tri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>
              <a:buFont typeface="Wingdings" pitchFamily="2" charset="2"/>
              <a:buChar char="q"/>
              <a:tabLst>
                <a:tab pos="485775" algn="l"/>
              </a:tabLst>
              <a:defRPr/>
            </a:pPr>
            <a:r>
              <a:rPr 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Заключение мира с печенегами. </a:t>
            </a:r>
          </a:p>
          <a:p>
            <a:pPr marL="342900" indent="-342900" eaLnBrk="0" hangingPunct="0">
              <a:buFont typeface="Wingdings" pitchFamily="2" charset="2"/>
              <a:buChar char="q"/>
              <a:tabLst>
                <a:tab pos="485775" algn="l"/>
              </a:tabLst>
              <a:defRPr/>
            </a:pPr>
            <a:r>
              <a:rPr 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Основание русских поселений рядом с византийскими колониями в Крыму и Северном Причерноморье. </a:t>
            </a:r>
          </a:p>
          <a:p>
            <a:pPr marL="342900" indent="-342900" eaLnBrk="0" hangingPunct="0">
              <a:buFont typeface="Wingdings" pitchFamily="2" charset="2"/>
              <a:buChar char="q"/>
              <a:tabLst>
                <a:tab pos="485775" algn="l"/>
              </a:tabLst>
              <a:defRPr/>
            </a:pPr>
            <a:r>
              <a:rPr 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Русско-византийская война</a:t>
            </a:r>
          </a:p>
          <a:p>
            <a:pPr marL="342900" indent="-342900" eaLnBrk="0" hangingPunct="0">
              <a:buFont typeface="Wingdings" pitchFamily="2" charset="2"/>
              <a:buChar char="q"/>
              <a:tabLst>
                <a:tab pos="485775" algn="l"/>
              </a:tabLst>
              <a:defRPr/>
            </a:pPr>
            <a:r>
              <a:rPr 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(941-944 гг.).</a:t>
            </a:r>
          </a:p>
          <a:p>
            <a:pPr marL="342900" indent="-342900" eaLnBrk="0" hangingPunct="0">
              <a:buFont typeface="Wingdings" pitchFamily="2" charset="2"/>
              <a:buChar char="q"/>
              <a:tabLst>
                <a:tab pos="485775" algn="l"/>
              </a:tabLst>
              <a:defRPr/>
            </a:pPr>
            <a:r>
              <a:rPr 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Обращение Византии к Игорю с просьбой о мире, так как Византия оказалась неспособной вести затяжную войну. </a:t>
            </a:r>
          </a:p>
          <a:p>
            <a:pPr marL="342900" indent="-342900" eaLnBrk="0" hangingPunct="0">
              <a:buFont typeface="Wingdings" pitchFamily="2" charset="2"/>
              <a:buChar char="q"/>
              <a:tabLst>
                <a:tab pos="485775" algn="l"/>
              </a:tabLst>
              <a:defRPr/>
            </a:pPr>
            <a:r>
              <a:rPr 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Заключение взаимовыгодных договоров.</a:t>
            </a:r>
          </a:p>
          <a:p>
            <a:pPr marL="342900" indent="-342900" eaLnBrk="0" hangingPunct="0">
              <a:buFont typeface="Wingdings" pitchFamily="2" charset="2"/>
              <a:buChar char="q"/>
              <a:tabLst>
                <a:tab pos="485775" algn="l"/>
              </a:tabLst>
              <a:defRPr/>
            </a:pPr>
            <a:r>
              <a:rPr 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Обязательство Византии ежегодно платить дань Руси. </a:t>
            </a:r>
            <a:endParaRPr lang="ru-RU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0" hangingPunct="0">
              <a:buFont typeface="Wingdings" pitchFamily="2" charset="2"/>
              <a:buChar char="q"/>
              <a:tabLst>
                <a:tab pos="485775" algn="l"/>
              </a:tabLst>
              <a:defRPr/>
            </a:pPr>
            <a:r>
              <a:rPr 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Отмена права беспошлинной русской торговли в Византии. </a:t>
            </a:r>
          </a:p>
          <a:p>
            <a:pPr marL="342900" indent="-342900" eaLnBrk="0" hangingPunct="0">
              <a:buFont typeface="Wingdings" pitchFamily="2" charset="2"/>
              <a:buChar char="q"/>
              <a:tabLst>
                <a:tab pos="485775" algn="l"/>
              </a:tabLst>
              <a:defRPr/>
            </a:pPr>
            <a:r>
              <a:rPr 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Заключение военного союза с Византией</a:t>
            </a:r>
            <a:endParaRPr lang="en-US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2050" name="Picture 2" descr="http://www.stihi.ru/pics/2011/05/17/46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1938" y="268288"/>
            <a:ext cx="4419600" cy="6376987"/>
          </a:xfrm>
          <a:prstGeom prst="rect">
            <a:avLst/>
          </a:prstGeom>
          <a:noFill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68288"/>
            <a:ext cx="4419600" cy="6327775"/>
          </a:xfrm>
          <a:prstGeom prst="rect">
            <a:avLst/>
          </a:prstGeom>
          <a:noFill/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825" y="188913"/>
            <a:ext cx="8713788" cy="6480175"/>
          </a:xfrm>
          <a:prstGeom prst="rect">
            <a:avLst/>
          </a:prstGeom>
          <a:pattFill prst="pct5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31788" y="333375"/>
            <a:ext cx="4321175" cy="6191250"/>
          </a:xfrm>
          <a:prstGeom prst="roundRect">
            <a:avLst/>
          </a:prstGeom>
          <a:noFill/>
          <a:ln w="76200" cmpd="tri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>
              <a:buFont typeface="Wingdings" pitchFamily="2" charset="2"/>
              <a:buChar char="q"/>
              <a:tabLst>
                <a:tab pos="485775" algn="l"/>
              </a:tabLst>
              <a:defRPr/>
            </a:pP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Жестокая расправа с древлянами за убийство мужа.</a:t>
            </a:r>
            <a:endParaRPr lang="en-US" sz="1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0" hangingPunct="0">
              <a:buFont typeface="Wingdings" pitchFamily="2" charset="2"/>
              <a:buChar char="q"/>
              <a:tabLst>
                <a:tab pos="485775" algn="l"/>
              </a:tabLst>
              <a:defRPr/>
            </a:pP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Сожжение столицы древлян - Искоростень. Древляне были обложены тяжелой данью. </a:t>
            </a:r>
          </a:p>
          <a:p>
            <a:pPr marL="342900" indent="-342900" eaLnBrk="0" hangingPunct="0">
              <a:buFont typeface="Wingdings" pitchFamily="2" charset="2"/>
              <a:buChar char="q"/>
              <a:tabLst>
                <a:tab pos="485775" algn="l"/>
              </a:tabLst>
              <a:defRPr/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Налоговая реформа. Введение уроков и погостов</a:t>
            </a:r>
            <a:endParaRPr lang="en-US" sz="20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0" hangingPunct="0">
              <a:buFont typeface="Wingdings" pitchFamily="2" charset="2"/>
              <a:buChar char="q"/>
              <a:tabLst>
                <a:tab pos="485775" algn="l"/>
              </a:tabLst>
              <a:defRPr/>
            </a:pP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Установление порядка внутри государства.</a:t>
            </a:r>
          </a:p>
          <a:p>
            <a:pPr marL="342900" indent="-342900" eaLnBrk="0" hangingPunct="0">
              <a:buFont typeface="Wingdings" pitchFamily="2" charset="2"/>
              <a:buChar char="q"/>
              <a:tabLst>
                <a:tab pos="485775" algn="l"/>
              </a:tabLst>
              <a:defRPr/>
            </a:pP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Стремление Ольги сделать христианство государственной религией. Сопротивление правящих кругов и сына Ольги Святослава. </a:t>
            </a:r>
            <a:endParaRPr lang="en-US" sz="1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0" hangingPunct="0">
              <a:buFont typeface="Wingdings" pitchFamily="2" charset="2"/>
              <a:buChar char="q"/>
              <a:tabLst>
                <a:tab pos="485775" algn="l"/>
              </a:tabLst>
              <a:defRPr/>
            </a:pP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Язычество остается официальной религией</a:t>
            </a:r>
            <a:endParaRPr lang="en-US" sz="36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08513" y="333375"/>
            <a:ext cx="4319587" cy="6167438"/>
          </a:xfrm>
          <a:prstGeom prst="roundRect">
            <a:avLst/>
          </a:prstGeom>
          <a:noFill/>
          <a:ln w="76200" cmpd="tri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457200" indent="-457200">
              <a:buFont typeface="Wingdings" pitchFamily="2" charset="2"/>
              <a:buChar char="q"/>
              <a:tabLst>
                <a:tab pos="485775" algn="l"/>
              </a:tabLst>
              <a:defRPr/>
            </a:pP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Попытки поднять международный авторитет Руси и княжеской династии.</a:t>
            </a:r>
            <a:endParaRPr lang="en-US" sz="20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0" hangingPunct="0">
              <a:buFont typeface="Wingdings" pitchFamily="2" charset="2"/>
              <a:buChar char="q"/>
              <a:tabLst>
                <a:tab pos="485775" algn="l"/>
              </a:tabLst>
              <a:defRPr/>
            </a:pP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957 г. - посольство Ольги в Константинополе.</a:t>
            </a:r>
            <a:endParaRPr lang="en-US" sz="20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0" hangingPunct="0">
              <a:buFont typeface="Wingdings" pitchFamily="2" charset="2"/>
              <a:buChar char="q"/>
              <a:tabLst>
                <a:tab pos="485775" algn="l"/>
              </a:tabLst>
              <a:defRPr/>
            </a:pP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Крещение княгини Ольги</a:t>
            </a:r>
            <a:endParaRPr lang="en-US" sz="44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1775" y="261938"/>
            <a:ext cx="4437063" cy="6351587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 l="22917" r="9200"/>
          <a:stretch>
            <a:fillRect/>
          </a:stretch>
        </p:blipFill>
        <p:spPr bwMode="auto">
          <a:xfrm>
            <a:off x="4818063" y="549275"/>
            <a:ext cx="3821112" cy="53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0188" y="188913"/>
            <a:ext cx="8713787" cy="6480175"/>
          </a:xfrm>
          <a:prstGeom prst="rect">
            <a:avLst/>
          </a:prstGeom>
          <a:pattFill prst="pct5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31788" y="333375"/>
            <a:ext cx="4321175" cy="6191250"/>
          </a:xfrm>
          <a:prstGeom prst="roundRect">
            <a:avLst/>
          </a:prstGeom>
          <a:noFill/>
          <a:ln w="76200" cmpd="tri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>
              <a:buFont typeface="Wingdings" pitchFamily="2" charset="2"/>
              <a:buChar char="q"/>
              <a:tabLst>
                <a:tab pos="485775" algn="l"/>
              </a:tabLst>
              <a:defRPr/>
            </a:pPr>
            <a:r>
              <a:rPr lang="ru-RU" b="1" kern="0" dirty="0">
                <a:solidFill>
                  <a:srgbClr val="000000"/>
                </a:solidFill>
                <a:latin typeface="Times New Roman"/>
                <a:ea typeface="+mj-ea"/>
                <a:cs typeface="+mj-cs"/>
              </a:rPr>
              <a:t>Присоединил   последний восточно- славянский союз -  </a:t>
            </a:r>
            <a:br>
              <a:rPr lang="ru-RU" b="1" kern="0" dirty="0">
                <a:solidFill>
                  <a:srgbClr val="000000"/>
                </a:solidFill>
                <a:latin typeface="Times New Roman"/>
                <a:ea typeface="+mj-ea"/>
                <a:cs typeface="+mj-cs"/>
              </a:rPr>
            </a:br>
            <a:r>
              <a:rPr lang="ru-RU" b="1" kern="0" dirty="0">
                <a:solidFill>
                  <a:srgbClr val="000000"/>
                </a:solidFill>
                <a:latin typeface="Times New Roman"/>
                <a:ea typeface="+mj-ea"/>
                <a:cs typeface="+mj-cs"/>
              </a:rPr>
              <a:t>вятичей</a:t>
            </a:r>
          </a:p>
          <a:p>
            <a:pPr marL="342900" indent="-342900">
              <a:buFont typeface="Wingdings" pitchFamily="2" charset="2"/>
              <a:buChar char="q"/>
              <a:tabLst>
                <a:tab pos="485775" algn="l"/>
              </a:tabLst>
              <a:defRPr/>
            </a:pPr>
            <a:r>
              <a:rPr lang="ru-RU" b="1" kern="0" dirty="0">
                <a:solidFill>
                  <a:srgbClr val="000000"/>
                </a:solidFill>
                <a:latin typeface="Times New Roman"/>
                <a:ea typeface="+mj-ea"/>
                <a:cs typeface="+mj-cs"/>
              </a:rPr>
              <a:t>На Таманском полуострове образовал русское Тмутараканское княжество </a:t>
            </a:r>
          </a:p>
          <a:p>
            <a:pPr marL="342900" indent="-342900">
              <a:buFont typeface="Wingdings" pitchFamily="2" charset="2"/>
              <a:buChar char="q"/>
              <a:tabLst>
                <a:tab pos="485775" algn="l"/>
              </a:tabLst>
              <a:defRPr/>
            </a:pPr>
            <a:r>
              <a:rPr lang="ru-RU" b="1" kern="0" dirty="0">
                <a:solidFill>
                  <a:srgbClr val="000000"/>
                </a:solidFill>
                <a:latin typeface="Times New Roman"/>
                <a:ea typeface="+mj-ea"/>
                <a:cs typeface="+mj-cs"/>
              </a:rPr>
              <a:t>Укрепил государственность, определив наместниками удельных княжеств своих сыновей: «</a:t>
            </a:r>
            <a:r>
              <a:rPr lang="ru-RU" sz="1400" kern="0" dirty="0">
                <a:solidFill>
                  <a:srgbClr val="000000"/>
                </a:solidFill>
                <a:latin typeface="Times New Roman"/>
                <a:ea typeface="+mj-ea"/>
                <a:cs typeface="+mj-cs"/>
              </a:rPr>
              <a:t>Он посадил на княжество в Киеве своего старшего сына, Ярополка, а другого сына, Олега, посадил княжить в </a:t>
            </a:r>
            <a:r>
              <a:rPr lang="ru-RU" sz="1400" kern="0" dirty="0" err="1">
                <a:solidFill>
                  <a:srgbClr val="000000"/>
                </a:solidFill>
                <a:latin typeface="Times New Roman"/>
                <a:ea typeface="+mj-ea"/>
                <a:cs typeface="+mj-cs"/>
              </a:rPr>
              <a:t>Древлянской</a:t>
            </a:r>
            <a:r>
              <a:rPr lang="ru-RU" sz="1400" kern="0" dirty="0">
                <a:solidFill>
                  <a:srgbClr val="000000"/>
                </a:solidFill>
                <a:latin typeface="Times New Roman"/>
                <a:ea typeface="+mj-ea"/>
                <a:cs typeface="+mj-cs"/>
              </a:rPr>
              <a:t> земле. Все другие волости (районы) Киевской Руси должны были управляться княжескими посадниками, т.е. людьми, назначенными князем…Тогда Святослав послал к ним своего младшего сына, Владимира. Так как Владимиру было всего шесть лет, то в Новгород он поехал со своим дядей, Добрыней, который и стал управлять за малолетнего Владимира.»</a:t>
            </a:r>
            <a:endParaRPr lang="en-US" sz="1400" kern="0" dirty="0">
              <a:solidFill>
                <a:srgbClr val="000000"/>
              </a:solidFill>
              <a:latin typeface="Times New Roman"/>
              <a:ea typeface="+mj-ea"/>
              <a:cs typeface="+mj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08513" y="333375"/>
            <a:ext cx="4319587" cy="6167438"/>
          </a:xfrm>
          <a:prstGeom prst="roundRect">
            <a:avLst/>
          </a:prstGeom>
          <a:noFill/>
          <a:ln w="76200" cmpd="tri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>
              <a:buFont typeface="Wingdings" pitchFamily="2" charset="2"/>
              <a:buChar char="q"/>
              <a:tabLst>
                <a:tab pos="485775" algn="l"/>
              </a:tabLst>
              <a:defRPr/>
            </a:pPr>
            <a:r>
              <a:rPr lang="ru-RU" b="1" dirty="0">
                <a:solidFill>
                  <a:srgbClr val="000000"/>
                </a:solidFill>
                <a:latin typeface="Times New Roman" pitchFamily="18" charset="0"/>
              </a:rPr>
              <a:t>Разгром Волжской Болгарии и Хазарского каганата.</a:t>
            </a:r>
          </a:p>
          <a:p>
            <a:pPr marL="342900" indent="-342900">
              <a:buFont typeface="Wingdings" pitchFamily="2" charset="2"/>
              <a:buChar char="q"/>
              <a:tabLst>
                <a:tab pos="485775" algn="l"/>
              </a:tabLst>
              <a:defRPr/>
            </a:pPr>
            <a:r>
              <a:rPr lang="ru-RU" b="1" dirty="0">
                <a:solidFill>
                  <a:srgbClr val="000000"/>
                </a:solidFill>
                <a:latin typeface="Times New Roman" pitchFamily="18" charset="0"/>
              </a:rPr>
              <a:t>Война и разгром Дунайской Болгарии, переход к Руси земель, расположенных по нижнему течению Дуная.</a:t>
            </a:r>
          </a:p>
          <a:p>
            <a:pPr marL="342900" indent="-342900">
              <a:buFont typeface="Wingdings" pitchFamily="2" charset="2"/>
              <a:buChar char="q"/>
              <a:tabLst>
                <a:tab pos="485775" algn="l"/>
              </a:tabLst>
              <a:defRPr/>
            </a:pPr>
            <a:r>
              <a:rPr lang="ru-RU" b="1" dirty="0">
                <a:solidFill>
                  <a:srgbClr val="000000"/>
                </a:solidFill>
                <a:latin typeface="Times New Roman" pitchFamily="18" charset="0"/>
              </a:rPr>
              <a:t>970-971 гг. - русско-византийская война; поражение Руси.</a:t>
            </a:r>
          </a:p>
          <a:p>
            <a:pPr marL="342900" indent="-342900">
              <a:buFont typeface="Wingdings" pitchFamily="2" charset="2"/>
              <a:buChar char="q"/>
              <a:tabLst>
                <a:tab pos="485775" algn="l"/>
              </a:tabLst>
              <a:defRPr/>
            </a:pPr>
            <a:r>
              <a:rPr lang="ru-RU" b="1" dirty="0">
                <a:solidFill>
                  <a:srgbClr val="000000"/>
                </a:solidFill>
                <a:latin typeface="Times New Roman" pitchFamily="18" charset="0"/>
              </a:rPr>
              <a:t>Подписание мирного договора - Русь обязывалась не нападать на Византию и Болгарию.</a:t>
            </a:r>
          </a:p>
          <a:p>
            <a:pPr marL="342900" indent="-342900">
              <a:buFont typeface="Wingdings" pitchFamily="2" charset="2"/>
              <a:buChar char="q"/>
              <a:tabLst>
                <a:tab pos="485775" algn="l"/>
              </a:tabLst>
              <a:defRPr/>
            </a:pPr>
            <a:r>
              <a:rPr lang="ru-RU" b="1" dirty="0">
                <a:solidFill>
                  <a:srgbClr val="000000"/>
                </a:solidFill>
                <a:latin typeface="Times New Roman" pitchFamily="18" charset="0"/>
              </a:rPr>
              <a:t>Византия признавала за Русью ее завоевания  в Поволжье  и Причерноморье 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963" y="298450"/>
            <a:ext cx="4443412" cy="6315075"/>
          </a:xfrm>
          <a:prstGeom prst="rect">
            <a:avLst/>
          </a:prstGeom>
          <a:noFill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95813" y="285750"/>
            <a:ext cx="4279900" cy="6297613"/>
          </a:xfrm>
          <a:prstGeom prst="rect">
            <a:avLst/>
          </a:prstGeom>
          <a:noFill/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825" y="188913"/>
            <a:ext cx="8713788" cy="6480175"/>
          </a:xfrm>
          <a:prstGeom prst="rect">
            <a:avLst/>
          </a:prstGeom>
          <a:pattFill prst="pct5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>
              <a:buFont typeface="Wingdings" pitchFamily="2" charset="2"/>
              <a:buChar char="q"/>
              <a:tabLst>
                <a:tab pos="485775" algn="l"/>
              </a:tabLst>
              <a:defRPr/>
            </a:pPr>
            <a:endParaRPr lang="en-US" sz="3600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722313" y="207963"/>
            <a:ext cx="8242300" cy="13493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</a:defRPr>
            </a:lvl9pPr>
          </a:lstStyle>
          <a:p>
            <a:pPr>
              <a:defRPr/>
            </a:pPr>
            <a:r>
              <a:rPr lang="ru-RU" sz="2800" b="1" kern="0" dirty="0" smtClean="0">
                <a:solidFill>
                  <a:srgbClr val="000000"/>
                </a:solidFill>
                <a:latin typeface="Times New Roman"/>
              </a:rPr>
              <a:t>Князь Святослав Игоревич</a:t>
            </a:r>
            <a:br>
              <a:rPr lang="ru-RU" sz="2800" b="1" kern="0" dirty="0" smtClean="0">
                <a:solidFill>
                  <a:srgbClr val="000000"/>
                </a:solidFill>
                <a:latin typeface="Times New Roman"/>
              </a:rPr>
            </a:br>
            <a:r>
              <a:rPr lang="ru-RU" sz="2800" kern="0" dirty="0" smtClean="0">
                <a:solidFill>
                  <a:srgbClr val="000000"/>
                </a:solidFill>
                <a:latin typeface="Times New Roman"/>
              </a:rPr>
              <a:t>(957 – 972)</a:t>
            </a:r>
            <a:endParaRPr lang="ru-RU" sz="2800" kern="0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88938" y="1557338"/>
            <a:ext cx="3600450" cy="460851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Голубоглазый силач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Среднего роста,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Необычайно широкий в плечах,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могучей шеей.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Он брил голову, оставляя лишь прядь волос на лбу, 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Носил в одном ухе серьгу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Из двух жемчужин и рубина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0988" y="1639888"/>
            <a:ext cx="4675187" cy="4475162"/>
          </a:xfrm>
          <a:prstGeom prst="rect">
            <a:avLst/>
          </a:prstGeom>
          <a:noFill/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Компьютер</Template>
  <TotalTime>261</TotalTime>
  <Words>635</Words>
  <Application>Microsoft Office PowerPoint</Application>
  <PresentationFormat>Екран (4:3)</PresentationFormat>
  <Paragraphs>118</Paragraphs>
  <Slides>11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11</vt:i4>
      </vt:variant>
    </vt:vector>
  </HeadingPairs>
  <TitlesOfParts>
    <vt:vector size="12" baseType="lpstr">
      <vt:lpstr>Тема Office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Лепонид</dc:creator>
  <cp:lastModifiedBy>LEGION</cp:lastModifiedBy>
  <cp:revision>54</cp:revision>
  <dcterms:created xsi:type="dcterms:W3CDTF">2011-12-13T08:24:16Z</dcterms:created>
  <dcterms:modified xsi:type="dcterms:W3CDTF">2015-01-15T12:41:21Z</dcterms:modified>
</cp:coreProperties>
</file>