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0" r:id="rId3"/>
    <p:sldId id="274" r:id="rId4"/>
    <p:sldId id="273" r:id="rId5"/>
    <p:sldId id="261" r:id="rId6"/>
    <p:sldId id="275" r:id="rId7"/>
    <p:sldId id="268" r:id="rId8"/>
    <p:sldId id="269" r:id="rId9"/>
    <p:sldId id="267" r:id="rId10"/>
    <p:sldId id="258" r:id="rId11"/>
    <p:sldId id="270" r:id="rId12"/>
    <p:sldId id="257" r:id="rId13"/>
    <p:sldId id="259" r:id="rId14"/>
    <p:sldId id="262" r:id="rId15"/>
    <p:sldId id="271" r:id="rId16"/>
    <p:sldId id="263" r:id="rId17"/>
    <p:sldId id="264" r:id="rId18"/>
    <p:sldId id="265" r:id="rId19"/>
    <p:sldId id="266" r:id="rId20"/>
    <p:sldId id="27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53107" autoAdjust="0"/>
  </p:normalViewPr>
  <p:slideViewPr>
    <p:cSldViewPr>
      <p:cViewPr>
        <p:scale>
          <a:sx n="119" d="100"/>
          <a:sy n="119" d="100"/>
        </p:scale>
        <p:origin x="-288" y="11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28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F5319A0-8153-4C25-BB9F-AADCD9017BCA}" type="datetimeFigureOut">
              <a:rPr lang="ru-RU"/>
              <a:pPr>
                <a:defRPr/>
              </a:pPr>
              <a:t>20.01.2015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A3FFF7D-3B38-4DF0-B64B-C998AF1C483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7764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7200" b="1" dirty="0" err="1" smtClean="0">
                <a:latin typeface="Monotype Corsiva" pitchFamily="66" charset="0"/>
              </a:rPr>
              <a:t>Козьма</a:t>
            </a:r>
            <a:r>
              <a:rPr lang="ru-RU" sz="7200" b="1" dirty="0" smtClean="0">
                <a:latin typeface="Monotype Corsiva" pitchFamily="66" charset="0"/>
              </a:rPr>
              <a:t> Прутков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00" dirty="0" smtClean="0"/>
              <a:t>Подготовила учитель русского языка и литературы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00" dirty="0" smtClean="0"/>
              <a:t>МОУ «Первомайская </a:t>
            </a:r>
            <a:r>
              <a:rPr lang="ru-RU" sz="1200" dirty="0" err="1" smtClean="0"/>
              <a:t>сош</a:t>
            </a:r>
            <a:r>
              <a:rPr lang="ru-RU" sz="1200" dirty="0" smtClean="0"/>
              <a:t>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00" dirty="0" smtClean="0"/>
              <a:t>Первомайского района Тамбовской области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00" b="1" i="1" dirty="0" smtClean="0"/>
              <a:t>©</a:t>
            </a:r>
            <a:r>
              <a:rPr lang="ru-RU" sz="1200" b="1" i="1" dirty="0" err="1" smtClean="0"/>
              <a:t>Халяпина</a:t>
            </a:r>
            <a:r>
              <a:rPr lang="ru-RU" sz="1200" b="1" i="1" dirty="0" smtClean="0"/>
              <a:t> Лариса Николаевна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8306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1200" b="1" i="1" dirty="0" smtClean="0">
                <a:latin typeface="Calibri" pitchFamily="34" charset="0"/>
              </a:rPr>
              <a:t>Желания поэта</a:t>
            </a:r>
          </a:p>
          <a:p>
            <a:r>
              <a:rPr lang="ru-RU" sz="1200" dirty="0" smtClean="0">
                <a:latin typeface="Calibri" pitchFamily="34" charset="0"/>
              </a:rPr>
              <a:t>Хотел бы я тюльпаном быть, </a:t>
            </a:r>
          </a:p>
          <a:p>
            <a:r>
              <a:rPr lang="ru-RU" sz="1200" dirty="0" smtClean="0">
                <a:latin typeface="Calibri" pitchFamily="34" charset="0"/>
              </a:rPr>
              <a:t>Парить орлом по поднебесью, </a:t>
            </a:r>
          </a:p>
          <a:p>
            <a:r>
              <a:rPr lang="ru-RU" sz="1200" dirty="0" smtClean="0">
                <a:latin typeface="Calibri" pitchFamily="34" charset="0"/>
              </a:rPr>
              <a:t>Из тучи ливнем воду лить </a:t>
            </a:r>
          </a:p>
          <a:p>
            <a:r>
              <a:rPr lang="ru-RU" sz="1200" dirty="0" smtClean="0">
                <a:latin typeface="Calibri" pitchFamily="34" charset="0"/>
              </a:rPr>
              <a:t>Иль волком выть по перелесью.</a:t>
            </a:r>
            <a:endParaRPr lang="ru-RU" sz="1200" b="1" dirty="0" smtClean="0">
              <a:latin typeface="Calibri" pitchFamily="34" charset="0"/>
            </a:endParaRPr>
          </a:p>
          <a:p>
            <a:r>
              <a:rPr lang="ru-RU" sz="1200" dirty="0" smtClean="0">
                <a:latin typeface="Calibri" pitchFamily="34" charset="0"/>
              </a:rPr>
              <a:t>Хотел бы сделаться сосною, Былинкой в воздухе летать, </a:t>
            </a:r>
          </a:p>
          <a:p>
            <a:r>
              <a:rPr lang="ru-RU" sz="1200" dirty="0" smtClean="0">
                <a:latin typeface="Calibri" pitchFamily="34" charset="0"/>
              </a:rPr>
              <a:t>Иль солнцем землю греть весною, Иль в роще иволгой свистать.</a:t>
            </a:r>
            <a:endParaRPr lang="ru-RU" sz="1200" b="1" dirty="0" smtClean="0">
              <a:latin typeface="Calibri" pitchFamily="34" charset="0"/>
            </a:endParaRPr>
          </a:p>
          <a:p>
            <a:r>
              <a:rPr lang="ru-RU" sz="1200" dirty="0" smtClean="0">
                <a:latin typeface="Calibri" pitchFamily="34" charset="0"/>
              </a:rPr>
              <a:t>Хотел бы я звездой теплиться, Взирать с небес на дольний мир, </a:t>
            </a:r>
          </a:p>
          <a:p>
            <a:r>
              <a:rPr lang="ru-RU" sz="1200" dirty="0" smtClean="0">
                <a:latin typeface="Calibri" pitchFamily="34" charset="0"/>
              </a:rPr>
              <a:t>В потемках по небу скатиться, Блистать, как яхонт иль сапфир.</a:t>
            </a:r>
            <a:endParaRPr lang="ru-RU" sz="1200" b="1" dirty="0" smtClean="0">
              <a:latin typeface="Calibri" pitchFamily="34" charset="0"/>
            </a:endParaRPr>
          </a:p>
          <a:p>
            <a:r>
              <a:rPr lang="ru-RU" sz="1200" dirty="0" smtClean="0">
                <a:latin typeface="Calibri" pitchFamily="34" charset="0"/>
              </a:rPr>
              <a:t>Гнездо, как пташка, вить высоко, </a:t>
            </a:r>
          </a:p>
          <a:p>
            <a:r>
              <a:rPr lang="ru-RU" sz="1200" dirty="0" smtClean="0">
                <a:latin typeface="Calibri" pitchFamily="34" charset="0"/>
              </a:rPr>
              <a:t>В саду резвиться стрекозой, </a:t>
            </a:r>
          </a:p>
          <a:p>
            <a:r>
              <a:rPr lang="ru-RU" sz="1200" dirty="0" smtClean="0">
                <a:latin typeface="Calibri" pitchFamily="34" charset="0"/>
              </a:rPr>
              <a:t>Кричать совою одиноко, </a:t>
            </a:r>
          </a:p>
          <a:p>
            <a:r>
              <a:rPr lang="ru-RU" sz="1200" dirty="0" smtClean="0">
                <a:latin typeface="Calibri" pitchFamily="34" charset="0"/>
              </a:rPr>
              <a:t>Греметь в ушах ночной грозой...</a:t>
            </a:r>
            <a:endParaRPr lang="ru-RU" sz="1200" b="1" dirty="0" smtClean="0">
              <a:latin typeface="Calibri" pitchFamily="34" charset="0"/>
            </a:endParaRPr>
          </a:p>
          <a:p>
            <a:r>
              <a:rPr lang="ru-RU" sz="1200" dirty="0" smtClean="0">
                <a:latin typeface="Calibri" pitchFamily="34" charset="0"/>
              </a:rPr>
              <a:t>Как сладко было б на свободе </a:t>
            </a:r>
          </a:p>
          <a:p>
            <a:r>
              <a:rPr lang="ru-RU" sz="1200" dirty="0" smtClean="0">
                <a:latin typeface="Calibri" pitchFamily="34" charset="0"/>
              </a:rPr>
              <a:t>Свой образ часто так менять </a:t>
            </a:r>
          </a:p>
          <a:p>
            <a:r>
              <a:rPr lang="ru-RU" sz="1200" dirty="0" smtClean="0">
                <a:latin typeface="Calibri" pitchFamily="34" charset="0"/>
              </a:rPr>
              <a:t>И, век скитаясь по природе, </a:t>
            </a:r>
          </a:p>
          <a:p>
            <a:r>
              <a:rPr lang="ru-RU" sz="1200" dirty="0" smtClean="0">
                <a:latin typeface="Calibri" pitchFamily="34" charset="0"/>
              </a:rPr>
              <a:t>То утешать, то устрашать!</a:t>
            </a:r>
            <a:endParaRPr lang="ru-RU" sz="1200" b="1" dirty="0" smtClean="0">
              <a:latin typeface="Calibri" pitchFamily="34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5145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i="1" dirty="0" smtClean="0"/>
              <a:t>Разница вкусов</a:t>
            </a:r>
            <a:br>
              <a:rPr lang="ru-RU" sz="1800" b="1" i="1" dirty="0" smtClean="0"/>
            </a:br>
            <a:r>
              <a:rPr lang="ru-RU" sz="1400" dirty="0" smtClean="0"/>
              <a:t> В первом издании (см. журн. «Современник», 1853 г.) эта басня была озаглавлена: </a:t>
            </a:r>
            <a:r>
              <a:rPr lang="ru-RU" sz="1400" i="1" dirty="0" smtClean="0"/>
              <a:t>«Урок внучатам»,— </a:t>
            </a:r>
            <a:r>
              <a:rPr lang="ru-RU" sz="1400" dirty="0" smtClean="0"/>
              <a:t>в ознаменование действительного происшествия в семье </a:t>
            </a:r>
            <a:r>
              <a:rPr lang="ru-RU" sz="1400" dirty="0" err="1" smtClean="0"/>
              <a:t>Козьмы</a:t>
            </a:r>
            <a:r>
              <a:rPr lang="ru-RU" sz="1400" dirty="0" smtClean="0"/>
              <a:t> Пруткова </a:t>
            </a:r>
            <a:r>
              <a:rPr lang="ru-RU" sz="1800" b="1" i="1" dirty="0" smtClean="0"/>
              <a:t/>
            </a:r>
            <a:br>
              <a:rPr lang="ru-RU" sz="1800" b="1" i="1" dirty="0" smtClean="0"/>
            </a:br>
            <a:endParaRPr lang="ru-RU" sz="1800" b="1" i="1" dirty="0" smtClean="0"/>
          </a:p>
          <a:p>
            <a:pPr eaLnBrk="1" hangingPunct="1">
              <a:buFont typeface="Arial" charset="0"/>
              <a:buNone/>
            </a:pPr>
            <a:r>
              <a:rPr lang="ru-RU" sz="1200" b="1" i="1" dirty="0" smtClean="0"/>
              <a:t>Казалось бы, ну как не знать</a:t>
            </a:r>
          </a:p>
          <a:p>
            <a:pPr eaLnBrk="1" hangingPunct="1">
              <a:buFont typeface="Arial" charset="0"/>
              <a:buNone/>
            </a:pPr>
            <a:r>
              <a:rPr lang="ru-RU" sz="1200" b="1" i="1" dirty="0" smtClean="0"/>
              <a:t>Иль не слыхать </a:t>
            </a:r>
          </a:p>
          <a:p>
            <a:pPr eaLnBrk="1" hangingPunct="1">
              <a:buFont typeface="Arial" charset="0"/>
              <a:buNone/>
            </a:pPr>
            <a:r>
              <a:rPr lang="ru-RU" sz="1200" b="1" i="1" dirty="0" smtClean="0"/>
              <a:t>Старинного присловья, </a:t>
            </a:r>
          </a:p>
          <a:p>
            <a:pPr eaLnBrk="1" hangingPunct="1">
              <a:buFont typeface="Arial" charset="0"/>
              <a:buNone/>
            </a:pPr>
            <a:r>
              <a:rPr lang="ru-RU" sz="1200" b="1" i="1" dirty="0" smtClean="0"/>
              <a:t>Что спор о вкусах — пустословье? . </a:t>
            </a:r>
          </a:p>
          <a:p>
            <a:pPr eaLnBrk="1" hangingPunct="1">
              <a:buFont typeface="Arial" charset="0"/>
              <a:buNone/>
            </a:pPr>
            <a:r>
              <a:rPr lang="ru-RU" sz="1200" b="1" i="1" dirty="0" smtClean="0"/>
              <a:t>Однако ж раз, в какой-то праздник, </a:t>
            </a:r>
          </a:p>
          <a:p>
            <a:pPr eaLnBrk="1" hangingPunct="1">
              <a:buFont typeface="Arial" charset="0"/>
              <a:buNone/>
            </a:pPr>
            <a:r>
              <a:rPr lang="ru-RU" sz="1200" b="1" i="1" dirty="0" smtClean="0"/>
              <a:t>Случилось так, что с дедом за столом,</a:t>
            </a:r>
          </a:p>
          <a:p>
            <a:pPr eaLnBrk="1" hangingPunct="1">
              <a:buFont typeface="Arial" charset="0"/>
              <a:buNone/>
            </a:pPr>
            <a:r>
              <a:rPr lang="ru-RU" sz="1200" b="1" i="1" dirty="0" smtClean="0"/>
              <a:t>В собрании гостей большом, </a:t>
            </a:r>
          </a:p>
          <a:p>
            <a:pPr eaLnBrk="1" hangingPunct="1">
              <a:buFont typeface="Arial" charset="0"/>
              <a:buNone/>
            </a:pPr>
            <a:r>
              <a:rPr lang="ru-RU" sz="1200" b="1" i="1" dirty="0" smtClean="0"/>
              <a:t>О вкусах начал спор его же внук, проказник. </a:t>
            </a:r>
          </a:p>
          <a:p>
            <a:pPr eaLnBrk="1" hangingPunct="1">
              <a:buFont typeface="Arial" charset="0"/>
              <a:buNone/>
            </a:pPr>
            <a:r>
              <a:rPr lang="ru-RU" sz="1200" b="1" i="1" dirty="0" smtClean="0"/>
              <a:t>Старик, </a:t>
            </a:r>
            <a:r>
              <a:rPr lang="ru-RU" sz="1200" b="1" i="1" dirty="0" err="1" smtClean="0"/>
              <a:t>разгорячась</a:t>
            </a:r>
            <a:r>
              <a:rPr lang="ru-RU" sz="1200" b="1" i="1" dirty="0" smtClean="0"/>
              <a:t>, сказал среди обеда: </a:t>
            </a:r>
          </a:p>
          <a:p>
            <a:pPr eaLnBrk="1" hangingPunct="1">
              <a:buFont typeface="Arial" charset="0"/>
              <a:buNone/>
            </a:pPr>
            <a:r>
              <a:rPr lang="ru-RU" sz="1200" b="1" i="1" dirty="0" smtClean="0"/>
              <a:t>«Щенок! тебе ль порочить деда? </a:t>
            </a:r>
          </a:p>
          <a:p>
            <a:pPr eaLnBrk="1" hangingPunct="1">
              <a:buFont typeface="Arial" charset="0"/>
              <a:buNone/>
            </a:pPr>
            <a:r>
              <a:rPr lang="ru-RU" sz="1200" b="1" i="1" dirty="0" smtClean="0"/>
              <a:t>Ты молод: все тебе и редька и свинина; </a:t>
            </a:r>
          </a:p>
          <a:p>
            <a:pPr eaLnBrk="1" hangingPunct="1">
              <a:buFont typeface="Arial" charset="0"/>
              <a:buNone/>
            </a:pPr>
            <a:r>
              <a:rPr lang="ru-RU" sz="1200" b="1" i="1" dirty="0" smtClean="0"/>
              <a:t>Глотаешь в день десяток дынь; </a:t>
            </a:r>
          </a:p>
          <a:p>
            <a:pPr eaLnBrk="1" hangingPunct="1">
              <a:buFont typeface="Arial" charset="0"/>
              <a:buNone/>
            </a:pPr>
            <a:r>
              <a:rPr lang="ru-RU" sz="1200" b="1" i="1" dirty="0" smtClean="0"/>
              <a:t>Тебе и горький хрен — малина, </a:t>
            </a:r>
          </a:p>
          <a:p>
            <a:pPr eaLnBrk="1" hangingPunct="1">
              <a:buFont typeface="Arial" charset="0"/>
              <a:buNone/>
            </a:pPr>
            <a:r>
              <a:rPr lang="ru-RU" sz="1200" b="1" i="1" dirty="0" smtClean="0"/>
              <a:t>А мне и бланманже — полынь!»</a:t>
            </a:r>
          </a:p>
          <a:p>
            <a:pPr eaLnBrk="1" hangingPunct="1">
              <a:buFont typeface="Arial" charset="0"/>
              <a:buNone/>
            </a:pPr>
            <a:r>
              <a:rPr lang="ru-RU" sz="1400" b="1" i="1" dirty="0" smtClean="0"/>
              <a:t>Читатель! в мире так устроено издавна: </a:t>
            </a:r>
          </a:p>
          <a:p>
            <a:pPr eaLnBrk="1" hangingPunct="1">
              <a:buFont typeface="Arial" charset="0"/>
              <a:buNone/>
            </a:pPr>
            <a:r>
              <a:rPr lang="ru-RU" sz="1400" b="1" i="1" dirty="0" smtClean="0"/>
              <a:t>Мы разнимся в судьбе, </a:t>
            </a:r>
          </a:p>
          <a:p>
            <a:pPr eaLnBrk="1" hangingPunct="1">
              <a:buFont typeface="Arial" charset="0"/>
              <a:buNone/>
            </a:pPr>
            <a:r>
              <a:rPr lang="ru-RU" sz="1400" b="1" i="1" dirty="0" smtClean="0"/>
              <a:t>Во вкусах и подавно; Я это басней пояснил тебе.</a:t>
            </a:r>
          </a:p>
          <a:p>
            <a:pPr eaLnBrk="1" hangingPunct="1">
              <a:buFont typeface="Arial" charset="0"/>
              <a:buNone/>
            </a:pPr>
            <a:r>
              <a:rPr lang="ru-RU" sz="1400" b="1" i="1" dirty="0" smtClean="0"/>
              <a:t>С ума ты сходишь от Берлина; </a:t>
            </a:r>
          </a:p>
          <a:p>
            <a:pPr eaLnBrk="1" hangingPunct="1">
              <a:buFont typeface="Arial" charset="0"/>
              <a:buNone/>
            </a:pPr>
            <a:r>
              <a:rPr lang="ru-RU" sz="1400" b="1" i="1" dirty="0" smtClean="0"/>
              <a:t>Мне ж больше нравится Медынь. </a:t>
            </a:r>
          </a:p>
          <a:p>
            <a:pPr eaLnBrk="1" hangingPunct="1">
              <a:buFont typeface="Arial" charset="0"/>
              <a:buNone/>
            </a:pPr>
            <a:r>
              <a:rPr lang="ru-RU" sz="1400" b="1" i="1" dirty="0" smtClean="0"/>
              <a:t>Тебе, дружок, и горький хрен — малина, </a:t>
            </a:r>
          </a:p>
          <a:p>
            <a:pPr eaLnBrk="1" hangingPunct="1">
              <a:buFont typeface="Arial" charset="0"/>
              <a:buNone/>
            </a:pPr>
            <a:r>
              <a:rPr lang="ru-RU" sz="1400" b="1" i="1" dirty="0" smtClean="0"/>
              <a:t>А мне и бланманже — полынь.</a:t>
            </a:r>
          </a:p>
          <a:p>
            <a:pPr eaLnBrk="1" hangingPunct="1"/>
            <a:endParaRPr lang="ru-RU" sz="1400" b="1" i="1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8879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latin typeface="Monotype Corsiva" pitchFamily="66" charset="0"/>
              </a:rPr>
              <a:t>Плоды  раздумья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err="1" smtClean="0">
                <a:latin typeface="Monotype Corsiva" pitchFamily="66" charset="0"/>
              </a:rPr>
              <a:t>Козьмы</a:t>
            </a:r>
            <a:r>
              <a:rPr lang="ru-RU" sz="2800" b="1" dirty="0" smtClean="0">
                <a:latin typeface="Monotype Corsiva" pitchFamily="66" charset="0"/>
              </a:rPr>
              <a:t>  Пруткова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Смотри в корень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Лучше скажи мало, но хорошо.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Пояснительные выражения объясняют тёмные мысли.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Болтун подобен маятнику: того и другого надо остановить.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8677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dirty="0" smtClean="0"/>
              <a:t>Поощрение столь же необходимо  гениальному  писателю, сколь     необходима    канифоль смычку виртуоза.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dirty="0" smtClean="0"/>
              <a:t>Не растравляй раны ближнего; страждущему предлагай бальзам… Копая другому яму, сам в неё попадёшь.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dirty="0" smtClean="0"/>
              <a:t>Единожды солгавши, кто тебе поверит?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dirty="0" smtClean="0"/>
              <a:t>Многие люди подобны колбасам: чем их начинят, то и носят в себе.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dirty="0" smtClean="0"/>
              <a:t>Лучшим каждому кажется то, к чему он охоту имеет.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200" dirty="0" smtClean="0"/>
              <a:t>Что имеем – не храним; потерявши – плачем.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2365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  <a:p>
            <a:pPr algn="ctr" eaLnBrk="1" hangingPunct="1">
              <a:buFont typeface="Arial" charset="0"/>
              <a:buNone/>
            </a:pPr>
            <a:r>
              <a:rPr lang="ru-RU" sz="1600" b="1" i="1" dirty="0" smtClean="0"/>
              <a:t>Предисловие</a:t>
            </a:r>
            <a:endParaRPr lang="ru-RU" sz="1600" b="1" dirty="0" smtClean="0"/>
          </a:p>
          <a:p>
            <a:pPr algn="just" eaLnBrk="1" hangingPunct="1">
              <a:buFont typeface="Arial" charset="0"/>
              <a:buNone/>
            </a:pPr>
            <a:r>
              <a:rPr lang="ru-RU" sz="1200" dirty="0" smtClean="0"/>
              <a:t>                 Читатель, ты  меня понял, узнал, оценил; спасибо! Докажу, что весь мой род занимался литературою. Вот тебе извлечение из записок моего деда. </a:t>
            </a:r>
          </a:p>
          <a:p>
            <a:pPr algn="just" eaLnBrk="1" hangingPunct="1">
              <a:buFont typeface="Arial" charset="0"/>
              <a:buNone/>
            </a:pPr>
            <a:r>
              <a:rPr lang="ru-RU" sz="1200" dirty="0" smtClean="0"/>
              <a:t>                 Записки деда писаны скорописью прошлого столетия.</a:t>
            </a:r>
          </a:p>
          <a:p>
            <a:pPr algn="just" eaLnBrk="1" hangingPunct="1">
              <a:buFont typeface="Arial" charset="0"/>
              <a:buNone/>
            </a:pPr>
            <a:r>
              <a:rPr lang="ru-RU" sz="1200" dirty="0" smtClean="0"/>
              <a:t>                 Дед мой жил в деревне; отец мой прожил там же два года сряду; значит: они там! Значит: их читают! Значит: они занимательны! Отсюда: доказательство замечательной образованности моего деда, его ума, его тонкого вкуса, его наблюдательности.— Это факты; это несомненно! </a:t>
            </a:r>
          </a:p>
          <a:p>
            <a:pPr algn="just" eaLnBrk="1" hangingPunct="1">
              <a:buFont typeface="Arial" charset="0"/>
              <a:buNone/>
            </a:pPr>
            <a:r>
              <a:rPr lang="ru-RU" sz="1200" dirty="0" smtClean="0"/>
              <a:t>                  Дед мой родился в 1720 году, а кончил записки в 1780 году; значит: они начаты в 1764 году. В записках его видна сила чувств, свежесть впечатлений; значит: при деревенском воздухе он мог прожить до 70 лет. Стало быть, он умер в 1790 году!</a:t>
            </a:r>
          </a:p>
          <a:p>
            <a:pPr algn="just" eaLnBrk="1" hangingPunct="1">
              <a:buFont typeface="Arial" charset="0"/>
              <a:buNone/>
            </a:pPr>
            <a:r>
              <a:rPr lang="ru-RU" sz="1200" dirty="0" smtClean="0"/>
              <a:t>                   В портфеле деда много весьма замечательного, но, к сожалению, неоконченного. Когда заблагорассудится, издам все.</a:t>
            </a:r>
          </a:p>
          <a:p>
            <a:pPr algn="just" eaLnBrk="1" hangingPunct="1">
              <a:buFont typeface="Arial" charset="0"/>
              <a:buNone/>
            </a:pPr>
            <a:r>
              <a:rPr lang="ru-RU" sz="1200" dirty="0" smtClean="0"/>
              <a:t>                   Прощай, читатель. Вникни в издаваемое!</a:t>
            </a:r>
          </a:p>
          <a:p>
            <a:pPr eaLnBrk="1" hangingPunct="1">
              <a:buFont typeface="Arial" charset="0"/>
              <a:buNone/>
            </a:pPr>
            <a:r>
              <a:rPr lang="ru-RU" sz="1200" dirty="0" smtClean="0"/>
              <a:t>                   Твой доброжелатель </a:t>
            </a:r>
            <a:r>
              <a:rPr lang="ru-RU" sz="1200" i="1" dirty="0" smtClean="0"/>
              <a:t>      </a:t>
            </a:r>
            <a:r>
              <a:rPr lang="ru-RU" sz="1200" i="1" dirty="0" err="1" smtClean="0"/>
              <a:t>Козьма</a:t>
            </a:r>
            <a:r>
              <a:rPr lang="ru-RU" sz="1200" i="1" dirty="0" smtClean="0"/>
              <a:t> Прутков </a:t>
            </a:r>
          </a:p>
          <a:p>
            <a:pPr eaLnBrk="1" hangingPunct="1">
              <a:buFont typeface="Arial" charset="0"/>
              <a:buNone/>
            </a:pPr>
            <a:r>
              <a:rPr lang="ru-RU" sz="1200" i="1" dirty="0" smtClean="0"/>
              <a:t>                                                                  </a:t>
            </a:r>
            <a:r>
              <a:rPr lang="ru-RU" sz="1200" dirty="0" smtClean="0"/>
              <a:t>11 марта 1854 года 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9624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latin typeface="Monotype Corsiva" pitchFamily="66" charset="0"/>
              </a:rPr>
              <a:t>Никто необъятного обнять не может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Однажды, когда   ночь   покрыла    небеса   невидимою своею епанчою, знаменитый французский  философ Декарт,  у  ступенек домашней  лестницы своей сидевший: и на мрачный горизонт с превеликим вниманием смотрящий, — некий прохожий подступил к нему с вопросом: «Скажи, мудрец, сколько звезд на сем небе?» — «Мерзавец! — ответствовал сей, — никто необъятного обнять; может!» Сии, с превеликим огнем произнесенные, слова возымели на прохожего желаемое действие.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0197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latin typeface="Monotype Corsiva" pitchFamily="66" charset="0"/>
              </a:rPr>
              <a:t>Афоризмы  </a:t>
            </a:r>
            <a:r>
              <a:rPr lang="ru-RU" b="1" dirty="0" err="1" smtClean="0">
                <a:latin typeface="Monotype Corsiva" pitchFamily="66" charset="0"/>
              </a:rPr>
              <a:t>Козьмы</a:t>
            </a:r>
            <a:r>
              <a:rPr lang="ru-RU" b="1" dirty="0" smtClean="0">
                <a:latin typeface="Monotype Corsiva" pitchFamily="66" charset="0"/>
              </a:rPr>
              <a:t>  Пруткова</a:t>
            </a:r>
          </a:p>
          <a:p>
            <a:r>
              <a:rPr lang="ru-RU" sz="1200" b="1" dirty="0" smtClean="0">
                <a:latin typeface="Calibri" pitchFamily="34" charset="0"/>
              </a:rPr>
              <a:t> Друзья мои! Идите твердыми шагами по стезе, ведущей в храм согласия, а встречаемые на пути препоны преодолевайте с мужественною кротостью льва.</a:t>
            </a:r>
            <a:endParaRPr lang="en-US" sz="1200" b="1" dirty="0" smtClean="0">
              <a:latin typeface="Calibri" pitchFamily="34" charset="0"/>
            </a:endParaRPr>
          </a:p>
          <a:p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Огорошенный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судьбою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, ты все ж не отчаивайся!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latin typeface="Calibri" pitchFamily="34" charset="0"/>
              </a:rPr>
              <a:t>Не всякому офицеру мундир к лицу.</a:t>
            </a:r>
          </a:p>
          <a:p>
            <a:r>
              <a:rPr lang="ru-RU" sz="1200" b="1" dirty="0" smtClean="0">
                <a:latin typeface="Calibri" pitchFamily="34" charset="0"/>
              </a:rPr>
              <a:t> Трудись, как муравей, если хочешь быть уподоблен пчеле.</a:t>
            </a:r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6786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Calibri" pitchFamily="34" charset="0"/>
              </a:rPr>
              <a:t> </a:t>
            </a:r>
            <a:r>
              <a:rPr lang="ru-RU" sz="1200" b="1" dirty="0" smtClean="0">
                <a:latin typeface="Calibri" pitchFamily="34" charset="0"/>
              </a:rPr>
              <a:t>Что есть хитрость? — Хитрость есть оружие слабого и ум слепого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Calibri" pitchFamily="34" charset="0"/>
              </a:rPr>
              <a:t> </a:t>
            </a:r>
            <a:r>
              <a:rPr lang="ru-RU" sz="1200" b="1" dirty="0" smtClean="0">
                <a:latin typeface="Calibri" pitchFamily="34" charset="0"/>
              </a:rPr>
              <a:t>Есть  ли в свете человек, который мог  бы объять необъятное?</a:t>
            </a:r>
            <a:endParaRPr lang="ru-RU" b="1" dirty="0" smtClean="0">
              <a:latin typeface="Calibri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latin typeface="Calibri" pitchFamily="34" charset="0"/>
              </a:rPr>
              <a:t> В спертом воздухе при всем старании не отдышишься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latin typeface="Calibri" pitchFamily="34" charset="0"/>
              </a:rPr>
              <a:t> Отыщи всему начало, и ты многое поймёшь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2433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        </a:t>
            </a:r>
            <a:r>
              <a:rPr lang="ru-RU" sz="1600" b="1" i="1" dirty="0" smtClean="0"/>
              <a:t>Ужасное горе постигло семейство, друзей и ближних Кузьмы Петровича Пруткова, но еще ужаснее это горе для нашей отечественной литературы... Да, его не стало! Его уже нет, моего миленького дяди! Уже не существует более этого </a:t>
            </a:r>
            <a:r>
              <a:rPr lang="ru-RU" sz="1600" b="1" i="1" dirty="0" err="1" smtClean="0"/>
              <a:t>этого</a:t>
            </a:r>
            <a:r>
              <a:rPr lang="ru-RU" sz="1600" b="1" i="1" dirty="0" smtClean="0"/>
              <a:t> великого мыслителя и </a:t>
            </a:r>
            <a:r>
              <a:rPr lang="ru-RU" sz="1600" b="1" i="1" dirty="0" err="1" smtClean="0"/>
              <a:t>даровитейшего</a:t>
            </a:r>
            <a:r>
              <a:rPr lang="ru-RU" sz="1600" b="1" i="1" dirty="0" smtClean="0"/>
              <a:t> из поэтов; этого полезного государственного деятеля, всегда справедливого, но строгого относительно своих подчиненных!... </a:t>
            </a:r>
            <a:endParaRPr lang="ru-RU" sz="1200" b="1" i="1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00" b="1" dirty="0" smtClean="0"/>
              <a:t>                </a:t>
            </a:r>
            <a:r>
              <a:rPr lang="ru-RU" sz="1200" b="1" dirty="0" err="1" smtClean="0"/>
              <a:t>Драгоценнейший</a:t>
            </a:r>
            <a:r>
              <a:rPr lang="ru-RU" sz="1200" b="1" dirty="0" smtClean="0"/>
              <a:t> Кузьма Петрович Прутков всегда ревностно занимался службой, отдавая ей большую часть своих способностей и своего времени; только часы досуга посвящал он науке и музам, делясь потом с публикой плодами этих трудов невинных. Начальство ценило его ревность и награждало его по заслугам: начав службу в 1816 году юнкером в одном из лучших гусарских полков, Кузьма Петрович Прутков умер в чине действительного статского советника, со старшинством пятнадцати лет и. четырех с половиною месяцев, после двадцатилетнего (с 1841 года) безукоризненного управления </a:t>
            </a:r>
            <a:r>
              <a:rPr lang="ru-RU" sz="1200" b="1" i="1" dirty="0" smtClean="0"/>
              <a:t>Пробирной</a:t>
            </a:r>
            <a:r>
              <a:rPr lang="ru-RU" sz="1200" b="1" dirty="0" smtClean="0"/>
              <a:t> Палаткой!</a:t>
            </a:r>
            <a:r>
              <a:rPr lang="ru-RU" sz="900" b="1" dirty="0" smtClean="0"/>
              <a:t> 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7141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b="1" dirty="0" smtClean="0">
                <a:latin typeface="Calibri" pitchFamily="34" charset="0"/>
              </a:rPr>
              <a:t> </a:t>
            </a:r>
            <a:r>
              <a:rPr lang="ru-RU" sz="1200" b="1" dirty="0" smtClean="0">
                <a:latin typeface="Calibri" pitchFamily="34" charset="0"/>
              </a:rPr>
              <a:t>Подчиненные любили, но боялись его. И долго еще, вероятно, сохранится в памяти чиновников Пробирной Палатки величественная, но строгая наружность покойного: его высокое, склоненное назад чело, опушенное снизу густыми рыжеватыми бровями, а сверху осененное поэтически всклоченными, </a:t>
            </a:r>
            <a:r>
              <a:rPr lang="ru-RU" sz="1200" b="1" dirty="0" err="1" smtClean="0">
                <a:latin typeface="Calibri" pitchFamily="34" charset="0"/>
              </a:rPr>
              <a:t>шантретовыми</a:t>
            </a:r>
            <a:r>
              <a:rPr lang="ru-RU" sz="1200" b="1" dirty="0" smtClean="0">
                <a:latin typeface="Calibri" pitchFamily="34" charset="0"/>
              </a:rPr>
              <a:t> с проседью волосами; его мутный, несколько прищуренный и презрительный взгляд; его изжелта-каштановый цвет лица и рук; его змеиная саркастическая улыбка. </a:t>
            </a:r>
          </a:p>
          <a:p>
            <a:pPr algn="just"/>
            <a:r>
              <a:rPr lang="ru-RU" sz="1200" b="1" dirty="0" smtClean="0">
                <a:latin typeface="Calibri" pitchFamily="34" charset="0"/>
              </a:rPr>
              <a:t>     Он умер в полном расцвете таланта и своих сил </a:t>
            </a:r>
          </a:p>
          <a:p>
            <a:pPr algn="just"/>
            <a:r>
              <a:rPr lang="ru-RU" sz="1200" b="1" dirty="0" smtClean="0">
                <a:latin typeface="Calibri" pitchFamily="34" charset="0"/>
              </a:rPr>
              <a:t>              </a:t>
            </a:r>
            <a:r>
              <a:rPr lang="ru-RU" sz="1200" b="1" u="sng" dirty="0" smtClean="0">
                <a:latin typeface="Calibri" pitchFamily="34" charset="0"/>
              </a:rPr>
              <a:t>13 января в два и три четверти пополудни 1863 года</a:t>
            </a:r>
          </a:p>
          <a:p>
            <a:pPr algn="just"/>
            <a:r>
              <a:rPr lang="ru-RU" sz="1200" b="1" dirty="0" smtClean="0">
                <a:latin typeface="Calibri" pitchFamily="34" charset="0"/>
              </a:rPr>
              <a:t>     Он умер с полным сознанием полезной и славной своей жизни, поручив передать публике, что </a:t>
            </a:r>
            <a:r>
              <a:rPr lang="ru-RU" sz="1200" b="1" i="1" dirty="0" smtClean="0">
                <a:latin typeface="Calibri" pitchFamily="34" charset="0"/>
              </a:rPr>
              <a:t>«умирает спокойно, будучи уверен в благодарности и справедливом суде потомства; а современников просит утешиться, но почтить, однако, его память сердечной слезою»...</a:t>
            </a:r>
          </a:p>
          <a:p>
            <a:r>
              <a:rPr lang="ru-RU" sz="1200" b="1" dirty="0" smtClean="0">
                <a:latin typeface="Calibri" pitchFamily="34" charset="0"/>
              </a:rPr>
              <a:t>                                          </a:t>
            </a:r>
            <a:r>
              <a:rPr lang="ru-RU" sz="1000" b="1" dirty="0" smtClean="0">
                <a:latin typeface="Calibri" pitchFamily="34" charset="0"/>
              </a:rPr>
              <a:t>Искреннейший племянник Кузьмы Петровича Пруткова </a:t>
            </a:r>
          </a:p>
          <a:p>
            <a:r>
              <a:rPr lang="ru-RU" sz="1000" b="1" dirty="0" smtClean="0">
                <a:latin typeface="Calibri" pitchFamily="34" charset="0"/>
              </a:rPr>
              <a:t>                                                                             и  любимейший родственник его:</a:t>
            </a:r>
          </a:p>
          <a:p>
            <a:r>
              <a:rPr lang="ru-RU" sz="1000" b="1" i="1" dirty="0" smtClean="0">
                <a:latin typeface="Calibri" pitchFamily="34" charset="0"/>
              </a:rPr>
              <a:t>                                                                           </a:t>
            </a:r>
            <a:r>
              <a:rPr lang="ru-RU" sz="1000" b="1" i="1" dirty="0" err="1" smtClean="0">
                <a:latin typeface="Calibri" pitchFamily="34" charset="0"/>
              </a:rPr>
              <a:t>Калистрат</a:t>
            </a:r>
            <a:r>
              <a:rPr lang="ru-RU" sz="1000" b="1" i="1" dirty="0" smtClean="0">
                <a:latin typeface="Calibri" pitchFamily="34" charset="0"/>
              </a:rPr>
              <a:t> Иванович Шерстобит</a:t>
            </a:r>
            <a:r>
              <a:rPr lang="ru-RU" sz="1000" b="1" dirty="0" smtClean="0">
                <a:latin typeface="Calibri" pitchFamily="34" charset="0"/>
              </a:rPr>
              <a:t> </a:t>
            </a:r>
          </a:p>
          <a:p>
            <a:pPr algn="just"/>
            <a:endParaRPr lang="ru-RU" sz="900" b="1" dirty="0" smtClean="0">
              <a:latin typeface="Calibri" pitchFamily="34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117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600" b="1" dirty="0" smtClean="0">
                <a:latin typeface="Monotype Corsiva" pitchFamily="66" charset="0"/>
              </a:rPr>
              <a:t>МОЙ ПОРТРЕТ</a:t>
            </a:r>
            <a:endParaRPr lang="ru-RU" sz="1600" i="1" dirty="0" smtClean="0">
              <a:latin typeface="Monotype Corsiva" pitchFamily="66" charset="0"/>
            </a:endParaRPr>
          </a:p>
          <a:p>
            <a:r>
              <a:rPr lang="ru-RU" sz="1200" dirty="0" smtClean="0">
                <a:latin typeface="Calibri" pitchFamily="34" charset="0"/>
              </a:rPr>
              <a:t>Когда в толпе ты встретишь человека,</a:t>
            </a:r>
            <a:endParaRPr lang="ru-RU" sz="1200" i="1" dirty="0" smtClean="0">
              <a:latin typeface="Calibri" pitchFamily="34" charset="0"/>
            </a:endParaRPr>
          </a:p>
          <a:p>
            <a:r>
              <a:rPr lang="ru-RU" sz="1200" dirty="0" smtClean="0">
                <a:latin typeface="Calibri" pitchFamily="34" charset="0"/>
              </a:rPr>
              <a:t>Который наг;</a:t>
            </a:r>
            <a:r>
              <a:rPr lang="ru-RU" sz="1200" baseline="30000" dirty="0" smtClean="0">
                <a:latin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</a:rPr>
              <a:t> </a:t>
            </a:r>
          </a:p>
          <a:p>
            <a:r>
              <a:rPr lang="ru-RU" sz="1200" dirty="0" smtClean="0">
                <a:latin typeface="Calibri" pitchFamily="34" charset="0"/>
              </a:rPr>
              <a:t>Чей лоб мрачней туманного Казбека,</a:t>
            </a:r>
            <a:endParaRPr lang="ru-RU" sz="1200" i="1" dirty="0" smtClean="0">
              <a:latin typeface="Calibri" pitchFamily="34" charset="0"/>
            </a:endParaRPr>
          </a:p>
          <a:p>
            <a:r>
              <a:rPr lang="ru-RU" sz="1200" dirty="0" smtClean="0">
                <a:latin typeface="Calibri" pitchFamily="34" charset="0"/>
              </a:rPr>
              <a:t>Неровен шаг;</a:t>
            </a:r>
          </a:p>
          <a:p>
            <a:r>
              <a:rPr lang="ru-RU" sz="1200" dirty="0" smtClean="0">
                <a:latin typeface="Calibri" pitchFamily="34" charset="0"/>
              </a:rPr>
              <a:t>Кого власы подъяты в беспорядке;</a:t>
            </a:r>
            <a:endParaRPr lang="ru-RU" sz="1200" i="1" dirty="0" smtClean="0">
              <a:latin typeface="Calibri" pitchFamily="34" charset="0"/>
            </a:endParaRPr>
          </a:p>
          <a:p>
            <a:r>
              <a:rPr lang="ru-RU" sz="1200" dirty="0" smtClean="0">
                <a:latin typeface="Calibri" pitchFamily="34" charset="0"/>
              </a:rPr>
              <a:t>Кто, вопия, </a:t>
            </a:r>
          </a:p>
          <a:p>
            <a:r>
              <a:rPr lang="ru-RU" sz="1200" dirty="0" smtClean="0">
                <a:latin typeface="Calibri" pitchFamily="34" charset="0"/>
              </a:rPr>
              <a:t>Всегда дрожит в нервическом припадке,-</a:t>
            </a:r>
            <a:endParaRPr lang="ru-RU" sz="1200" i="1" dirty="0" smtClean="0">
              <a:latin typeface="Calibri" pitchFamily="34" charset="0"/>
            </a:endParaRPr>
          </a:p>
          <a:p>
            <a:r>
              <a:rPr lang="ru-RU" sz="1200" dirty="0" smtClean="0">
                <a:latin typeface="Calibri" pitchFamily="34" charset="0"/>
              </a:rPr>
              <a:t>Знай: это я! </a:t>
            </a:r>
          </a:p>
          <a:p>
            <a:r>
              <a:rPr lang="ru-RU" sz="1200" dirty="0" smtClean="0">
                <a:latin typeface="Calibri" pitchFamily="34" charset="0"/>
              </a:rPr>
              <a:t>Кого язвят со злостью вечно новой,</a:t>
            </a:r>
            <a:endParaRPr lang="ru-RU" sz="1200" i="1" dirty="0" smtClean="0">
              <a:latin typeface="Calibri" pitchFamily="34" charset="0"/>
            </a:endParaRPr>
          </a:p>
          <a:p>
            <a:r>
              <a:rPr lang="ru-RU" sz="1200" dirty="0" smtClean="0">
                <a:latin typeface="Calibri" pitchFamily="34" charset="0"/>
              </a:rPr>
              <a:t>Из рода в род; </a:t>
            </a:r>
          </a:p>
          <a:p>
            <a:r>
              <a:rPr lang="ru-RU" sz="1200" dirty="0" smtClean="0">
                <a:latin typeface="Calibri" pitchFamily="34" charset="0"/>
              </a:rPr>
              <a:t>С кого толпа венец его лавровый</a:t>
            </a:r>
            <a:endParaRPr lang="ru-RU" sz="1200" i="1" dirty="0" smtClean="0">
              <a:latin typeface="Calibri" pitchFamily="34" charset="0"/>
            </a:endParaRPr>
          </a:p>
          <a:p>
            <a:r>
              <a:rPr lang="ru-RU" sz="1200" dirty="0" smtClean="0">
                <a:latin typeface="Calibri" pitchFamily="34" charset="0"/>
              </a:rPr>
              <a:t>Безумно рвет; </a:t>
            </a:r>
          </a:p>
          <a:p>
            <a:r>
              <a:rPr lang="ru-RU" sz="1200" dirty="0" smtClean="0">
                <a:latin typeface="Calibri" pitchFamily="34" charset="0"/>
              </a:rPr>
              <a:t>Кто ни пред кем спины не клонит гибкой,-</a:t>
            </a:r>
            <a:endParaRPr lang="ru-RU" sz="1200" i="1" dirty="0" smtClean="0">
              <a:latin typeface="Calibri" pitchFamily="34" charset="0"/>
            </a:endParaRPr>
          </a:p>
          <a:p>
            <a:r>
              <a:rPr lang="ru-RU" sz="1200" dirty="0" smtClean="0">
                <a:latin typeface="Calibri" pitchFamily="34" charset="0"/>
              </a:rPr>
              <a:t>Знай: это я!..</a:t>
            </a:r>
            <a:endParaRPr lang="ru-RU" sz="1200" i="1" dirty="0" smtClean="0">
              <a:latin typeface="Calibri" pitchFamily="34" charset="0"/>
            </a:endParaRPr>
          </a:p>
          <a:p>
            <a:r>
              <a:rPr lang="ru-RU" sz="1200" dirty="0" smtClean="0">
                <a:latin typeface="Calibri" pitchFamily="34" charset="0"/>
              </a:rPr>
              <a:t>В моих устах </a:t>
            </a:r>
            <a:r>
              <a:rPr lang="ru-RU" sz="1200" i="1" dirty="0" smtClean="0">
                <a:latin typeface="Calibri" pitchFamily="34" charset="0"/>
              </a:rPr>
              <a:t>спокойная улыбка, </a:t>
            </a:r>
          </a:p>
          <a:p>
            <a:r>
              <a:rPr lang="ru-RU" sz="1200" dirty="0" smtClean="0">
                <a:latin typeface="Calibri" pitchFamily="34" charset="0"/>
              </a:rPr>
              <a:t>В груди — змея!</a:t>
            </a:r>
            <a:endParaRPr lang="ru-RU" sz="1200" i="1" dirty="0" smtClean="0">
              <a:latin typeface="Calibri" pitchFamily="34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8499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+mn-lt"/>
              </a:rPr>
              <a:t> </a:t>
            </a:r>
            <a:r>
              <a:rPr lang="ru-RU" sz="1050" dirty="0" smtClean="0">
                <a:latin typeface="+mn-lt"/>
              </a:rPr>
              <a:t>Мир праху твоему, великий человек и верный сын своего отечества!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dirty="0" smtClean="0">
                <a:latin typeface="+mn-lt"/>
              </a:rPr>
              <a:t>       Оно не забудет твоих услуг. Нет сомнения, что недалеко то время, когда исполнится пророческий твой стих: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50" dirty="0" smtClean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слава моя гремит, как труба,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песням моим внимает толпа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 страхом...    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Но вдруг я замолк, заболел, схоронен,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Землею засыпан, слезой орошен,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в честь мне воздвигли семнадцать колонн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Над прахом!..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5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(«Современник» 1852 г.)</a:t>
            </a:r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623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2400" b="1" dirty="0" err="1" smtClean="0">
                <a:latin typeface="Monotype Corsiva" pitchFamily="66" charset="0"/>
              </a:rPr>
              <a:t>Козьма</a:t>
            </a:r>
            <a:r>
              <a:rPr lang="ru-RU" sz="2400" b="1" dirty="0" smtClean="0">
                <a:latin typeface="Monotype Corsiva" pitchFamily="66" charset="0"/>
              </a:rPr>
              <a:t>   Прутков</a:t>
            </a:r>
            <a:endParaRPr lang="ru-RU" sz="2400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О нем говорили: «Есть у нас теперь один замечательный писатель, краса нашего времени, некто </a:t>
            </a:r>
            <a:r>
              <a:rPr lang="ru-RU" dirty="0" err="1" smtClean="0"/>
              <a:t>Козьма</a:t>
            </a:r>
            <a:r>
              <a:rPr lang="ru-RU" dirty="0" smtClean="0"/>
              <a:t> Прутков. Весь недостаток его состоит в непостижимой скромности».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Но при всей этой любви и уважении </a:t>
            </a:r>
            <a:r>
              <a:rPr lang="ru-RU" dirty="0" err="1" smtClean="0"/>
              <a:t>Козьма</a:t>
            </a:r>
            <a:r>
              <a:rPr lang="ru-RU" dirty="0" smtClean="0"/>
              <a:t> Петрович, как и всякий великий писатель, был при жизни недостаточно оценен: его Полное собрание вышло лишь через двадцать один год после его смерти.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Подготовил Полное собрание сочинений </a:t>
            </a:r>
            <a:r>
              <a:rPr lang="ru-RU" dirty="0" err="1" smtClean="0"/>
              <a:t>Козьмы</a:t>
            </a:r>
            <a:r>
              <a:rPr lang="ru-RU" dirty="0" smtClean="0"/>
              <a:t> Пруткова Владимир Михайлович Жемчужников, который, в отличие от Алексея Жемчужникова и Алексея Толстого, ничего не писал и не печатал, кроме произведений своего любимого писателя. Его перу принадлежит лучшее произведение </a:t>
            </a:r>
            <a:r>
              <a:rPr lang="ru-RU" dirty="0" err="1" smtClean="0"/>
              <a:t>Козьмы</a:t>
            </a:r>
            <a:r>
              <a:rPr lang="ru-RU" dirty="0" smtClean="0"/>
              <a:t> Пруткова — «Проект: о введении единомыслия в России».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2F0047-AA42-4BE5-B034-269509F5FEF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>
                <a:latin typeface="Calibri" pitchFamily="34" charset="0"/>
              </a:rPr>
              <a:t> Кузьма Петрович Прутков родился 11-го апреля 1803 сода, недалеко от Сольвычегодска, в деревне </a:t>
            </a:r>
            <a:r>
              <a:rPr lang="ru-RU" dirty="0" err="1" smtClean="0">
                <a:latin typeface="Calibri" pitchFamily="34" charset="0"/>
              </a:rPr>
              <a:t>Тентелевой</a:t>
            </a:r>
            <a:r>
              <a:rPr lang="ru-RU" dirty="0" smtClean="0">
                <a:latin typeface="Calibri" pitchFamily="34" charset="0"/>
              </a:rPr>
              <a:t>; поэтому большая часть его сочинений, как, вероятно, заметили сами читатели, носит пометку 11- </a:t>
            </a:r>
            <a:r>
              <a:rPr lang="ru-RU" dirty="0" err="1" smtClean="0">
                <a:latin typeface="Calibri" pitchFamily="34" charset="0"/>
              </a:rPr>
              <a:t>го</a:t>
            </a:r>
            <a:r>
              <a:rPr lang="ru-RU" dirty="0" smtClean="0">
                <a:latin typeface="Calibri" pitchFamily="34" charset="0"/>
              </a:rPr>
              <a:t> числа какого-либо месяца. Твердо веря, подобно прочим великим людям, </a:t>
            </a:r>
            <a:r>
              <a:rPr lang="ru-RU" i="1" dirty="0" smtClean="0">
                <a:latin typeface="Calibri" pitchFamily="34" charset="0"/>
              </a:rPr>
              <a:t>в свою звезду, </a:t>
            </a:r>
            <a:r>
              <a:rPr lang="ru-RU" dirty="0" smtClean="0">
                <a:latin typeface="Calibri" pitchFamily="34" charset="0"/>
              </a:rPr>
              <a:t>достопочтенный никогда не заканчивал своих рукописей в другое число, как в 11-е. Исключения из этого весьма редки, и он не хотел даже признавать их.</a:t>
            </a:r>
          </a:p>
          <a:p>
            <a:pPr algn="just"/>
            <a:r>
              <a:rPr lang="ru-RU" dirty="0" smtClean="0">
                <a:latin typeface="Calibri" pitchFamily="34" charset="0"/>
              </a:rPr>
              <a:t>       Но как бы ни были велики его служебные успехи и достоинства на государственной службе, они одни не доставили бы ему даже сотой доли той славы, какую он приобрел литературною своею деятельностью. Между тем он пробыл в государственной службе (считая </a:t>
            </a:r>
            <a:r>
              <a:rPr lang="ru-RU" dirty="0" err="1" smtClean="0">
                <a:latin typeface="Calibri" pitchFamily="34" charset="0"/>
              </a:rPr>
              <a:t>гусарство</a:t>
            </a:r>
            <a:r>
              <a:rPr lang="ru-RU" dirty="0" smtClean="0">
                <a:latin typeface="Calibri" pitchFamily="34" charset="0"/>
              </a:rPr>
              <a:t>) более сорока лет, а на литературном поприще действовал гласно только пять лет (в 1853—54 и в 1860-х годах).</a:t>
            </a:r>
            <a:endParaRPr lang="ru-RU" i="1" dirty="0" smtClean="0">
              <a:latin typeface="Calibri" pitchFamily="34" charset="0"/>
            </a:endParaRPr>
          </a:p>
          <a:p>
            <a:pPr algn="just"/>
            <a:r>
              <a:rPr lang="ru-RU" dirty="0" smtClean="0">
                <a:latin typeface="Calibri" pitchFamily="34" charset="0"/>
              </a:rPr>
              <a:t>До 1850 г., именно до случайного своего знакомства с небольшим кружком молодых людей, состоявшим из  братьев Жемчужниковых и двоюродного их брата, графа Алексея Константиновича Толстого,— </a:t>
            </a:r>
            <a:r>
              <a:rPr lang="ru-RU" dirty="0" err="1" smtClean="0">
                <a:latin typeface="Calibri" pitchFamily="34" charset="0"/>
              </a:rPr>
              <a:t>Козьма</a:t>
            </a:r>
            <a:r>
              <a:rPr lang="ru-RU" dirty="0" smtClean="0">
                <a:latin typeface="Calibri" pitchFamily="34" charset="0"/>
              </a:rPr>
              <a:t> Петрович Прутков и не думал никогда ни о литературной, ни о какой-либо другой публичной деятельности. Он понимал себя только усердным чиновником Пробирной Палатки и далее служебных успехов не мечтал ни о чем. В 1850 г, граф А. К. Толстой и Алексей Михайлович Жемчужников, не предвидя серьезных последствий от своей затеи, вздумали уверить его, что видят в нем замечательные дарования драматического творчества. Он, поверив им, написал под их руководством комедию «Фантазия», которая была исполнена на сцене </a:t>
            </a:r>
          </a:p>
          <a:p>
            <a:pPr algn="just"/>
            <a:r>
              <a:rPr lang="ru-RU" dirty="0" smtClean="0">
                <a:latin typeface="Calibri" pitchFamily="34" charset="0"/>
              </a:rPr>
              <a:t>с.-петербургского Александрийского театра.</a:t>
            </a:r>
          </a:p>
          <a:p>
            <a:pPr algn="just"/>
            <a:r>
              <a:rPr lang="ru-RU" dirty="0" smtClean="0">
                <a:latin typeface="Calibri" pitchFamily="34" charset="0"/>
              </a:rPr>
              <a:t>      В свои явления в печати Прутков оказался поразительно разнообразным: и стихотворцем, и баснописцем, и историком, и философом, и драматическим писателем, а также успевал писать правительственные проекты.</a:t>
            </a:r>
          </a:p>
          <a:p>
            <a:pPr algn="just"/>
            <a:r>
              <a:rPr lang="ru-RU" dirty="0" smtClean="0">
                <a:latin typeface="Calibri" pitchFamily="34" charset="0"/>
              </a:rPr>
              <a:t>      </a:t>
            </a:r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249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1200" dirty="0" smtClean="0">
                <a:ea typeface="Times New Roman" pitchFamily="18" charset="0"/>
                <a:cs typeface="Arial" charset="0"/>
              </a:rPr>
              <a:t> В начале 50-х годов </a:t>
            </a:r>
            <a:r>
              <a:rPr lang="en-US" sz="1200" dirty="0" smtClean="0">
                <a:ea typeface="Times New Roman" pitchFamily="18" charset="0"/>
                <a:cs typeface="Arial" charset="0"/>
              </a:rPr>
              <a:t>XIX </a:t>
            </a:r>
            <a:r>
              <a:rPr lang="ru-RU" sz="1200" dirty="0" smtClean="0">
                <a:ea typeface="Times New Roman" pitchFamily="18" charset="0"/>
                <a:cs typeface="Arial" charset="0"/>
              </a:rPr>
              <a:t>века </a:t>
            </a:r>
            <a:r>
              <a:rPr lang="ru-RU" sz="1200" dirty="0" smtClean="0">
                <a:latin typeface="Calibri" pitchFamily="34" charset="0"/>
                <a:ea typeface="Times New Roman" pitchFamily="18" charset="0"/>
                <a:cs typeface="Arial" charset="0"/>
              </a:rPr>
              <a:t>“</a:t>
            </a:r>
            <a:r>
              <a:rPr lang="ru-RU" sz="1200" dirty="0" smtClean="0">
                <a:ea typeface="Times New Roman" pitchFamily="18" charset="0"/>
                <a:cs typeface="Arial" charset="0"/>
              </a:rPr>
              <a:t>родился</a:t>
            </a:r>
            <a:r>
              <a:rPr lang="ru-RU" sz="1200" dirty="0" smtClean="0">
                <a:latin typeface="Calibri" pitchFamily="34" charset="0"/>
                <a:ea typeface="Times New Roman" pitchFamily="18" charset="0"/>
                <a:cs typeface="Arial" charset="0"/>
              </a:rPr>
              <a:t>” литературный</a:t>
            </a:r>
          </a:p>
          <a:p>
            <a:pPr algn="just"/>
            <a:r>
              <a:rPr lang="ru-RU" sz="1600" b="1" dirty="0" smtClean="0">
                <a:latin typeface="Monotype Corsiva" pitchFamily="66" charset="0"/>
                <a:ea typeface="Times New Roman" pitchFamily="18" charset="0"/>
                <a:cs typeface="Arial" charset="0"/>
              </a:rPr>
              <a:t>                </a:t>
            </a:r>
            <a:r>
              <a:rPr lang="ru-RU" sz="1600" b="1" dirty="0" err="1" smtClean="0">
                <a:latin typeface="Monotype Corsiva" pitchFamily="66" charset="0"/>
                <a:ea typeface="Times New Roman" pitchFamily="18" charset="0"/>
                <a:cs typeface="Arial" charset="0"/>
              </a:rPr>
              <a:t>Козьма</a:t>
            </a:r>
            <a:r>
              <a:rPr lang="ru-RU" sz="1600" b="1" dirty="0" smtClean="0">
                <a:latin typeface="Monotype Corsiva" pitchFamily="66" charset="0"/>
                <a:ea typeface="Times New Roman" pitchFamily="18" charset="0"/>
                <a:cs typeface="Arial" charset="0"/>
              </a:rPr>
              <a:t>   Прутков. </a:t>
            </a:r>
          </a:p>
          <a:p>
            <a:pPr algn="just"/>
            <a:r>
              <a:rPr lang="ru-RU" sz="1200" dirty="0" smtClean="0">
                <a:ea typeface="Times New Roman" pitchFamily="18" charset="0"/>
                <a:cs typeface="Arial" charset="0"/>
              </a:rPr>
              <a:t>     Это не простой псевдоним, а созданная </a:t>
            </a:r>
            <a:r>
              <a:rPr lang="ru-RU" sz="1200" dirty="0" err="1" smtClean="0">
                <a:ea typeface="Times New Roman" pitchFamily="18" charset="0"/>
                <a:cs typeface="Arial" charset="0"/>
              </a:rPr>
              <a:t>А.К.Толстым</a:t>
            </a:r>
            <a:r>
              <a:rPr lang="ru-RU" sz="1200" dirty="0" smtClean="0">
                <a:ea typeface="Times New Roman" pitchFamily="18" charset="0"/>
                <a:cs typeface="Arial" charset="0"/>
              </a:rPr>
              <a:t> и его двоюродными братьями Алексеем и Владимиром Жемчужниковыми сатирическая маска тупого и самовлюбленного бюрократа николаевской эпохи. От его имени они писали стихи, басни, эпиграммы, пародии, пьесы, афоризмы, исторические анекдоты, высмеивая в них явления окружающей действительности.</a:t>
            </a:r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0025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1200" b="1" dirty="0" smtClean="0">
                <a:latin typeface="Calibri" pitchFamily="34" charset="0"/>
              </a:rPr>
              <a:t>Коллективный портрет </a:t>
            </a:r>
          </a:p>
          <a:p>
            <a:pPr algn="ctr"/>
            <a:r>
              <a:rPr lang="ru-RU" sz="1200" b="1" dirty="0" smtClean="0">
                <a:latin typeface="Calibri" pitchFamily="34" charset="0"/>
              </a:rPr>
              <a:t>А. М., В. М., А. М., Жемчужниковых, А. К. Толстого – создателей </a:t>
            </a:r>
            <a:r>
              <a:rPr lang="ru-RU" sz="1200" b="1" dirty="0" err="1" smtClean="0">
                <a:latin typeface="Calibri" pitchFamily="34" charset="0"/>
              </a:rPr>
              <a:t>К.Пруткова</a:t>
            </a:r>
            <a:endParaRPr lang="ru-RU" sz="1200" b="1" dirty="0" smtClean="0">
              <a:latin typeface="Calibri" pitchFamily="34" charset="0"/>
            </a:endParaRP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124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8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just" eaLnBrk="1" hangingPunct="1"/>
            <a:r>
              <a:rPr lang="ru-RU" dirty="0" smtClean="0"/>
              <a:t>              </a:t>
            </a:r>
            <a:r>
              <a:rPr lang="ru-RU" dirty="0" err="1" smtClean="0"/>
              <a:t>Прутковским</a:t>
            </a:r>
            <a:r>
              <a:rPr lang="ru-RU" dirty="0" smtClean="0"/>
              <a:t> произведениям соответствовал ряд озорных проделок. Рассказывали, например, о том, как один из “опекунов” Пруткова объездил ночью в мундире флигель-адъютанта главных петербургских архитекторов, сообщив им, что провалился купол Исаакиевского собора,  приказал от имени государя явиться утром во дворец.  Как был раздражен, узнав об этом, Николай I. 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80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  <a:p>
            <a:pPr algn="just" eaLnBrk="1" hangingPunct="1"/>
            <a:r>
              <a:rPr lang="ru-RU" dirty="0" smtClean="0"/>
              <a:t>     В другой раз кто-то из них в театре нарочно наступил на ногу высокопоставленному лицу и потом являлся к нему в каждый приемный день извиняться, пока тот не выгнал его.</a:t>
            </a:r>
          </a:p>
          <a:p>
            <a:pPr algn="just" eaLnBrk="1" hangingPunct="1">
              <a:buFont typeface="Arial" charset="0"/>
              <a:buNone/>
            </a:pPr>
            <a:r>
              <a:rPr lang="ru-RU" dirty="0" smtClean="0"/>
              <a:t>          И много ещё подобных рассказов ходило о Толстом и Жемчужниковых.</a:t>
            </a:r>
          </a:p>
          <a:p>
            <a:pPr eaLnBrk="1" hangingPunct="1"/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4142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  <a:p>
            <a:pPr algn="just" eaLnBrk="1" hangingPunct="1"/>
            <a:r>
              <a:rPr lang="ru-RU" dirty="0" smtClean="0"/>
              <a:t>       Многие современники “попались на удочку”, всерьез восприняв творчество </a:t>
            </a:r>
            <a:r>
              <a:rPr lang="ru-RU" sz="2400" b="1" dirty="0" err="1" smtClean="0">
                <a:latin typeface="Monotype Corsiva" pitchFamily="66" charset="0"/>
              </a:rPr>
              <a:t>Козьмы</a:t>
            </a:r>
            <a:r>
              <a:rPr lang="ru-RU" sz="2400" b="1" dirty="0" smtClean="0">
                <a:latin typeface="Monotype Corsiva" pitchFamily="66" charset="0"/>
              </a:rPr>
              <a:t> Пруткова,</a:t>
            </a:r>
            <a:r>
              <a:rPr lang="ru-RU" dirty="0" smtClean="0"/>
              <a:t> например, глубокомысленный афоризм </a:t>
            </a:r>
            <a:r>
              <a:rPr lang="ru-RU" sz="1600" b="1" dirty="0" smtClean="0"/>
              <a:t>“Бди!” </a:t>
            </a:r>
            <a:r>
              <a:rPr lang="ru-RU" dirty="0" smtClean="0"/>
              <a:t>воспринимался очень серьезно.</a:t>
            </a:r>
          </a:p>
          <a:p>
            <a:pPr algn="just" eaLnBrk="1" hangingPunct="1"/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A3FFF7D-3B38-4DF0-B64B-C998AF1C483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481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050E0-2AD1-423A-A558-143F1E7489A0}" type="datetimeFigureOut">
              <a:rPr lang="ru-RU"/>
              <a:pPr>
                <a:defRPr/>
              </a:pPr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D01EE-4B5F-4006-90ED-D7FD66113E3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2F912-5537-460D-9C4B-0E0D255D9682}" type="datetimeFigureOut">
              <a:rPr lang="ru-RU"/>
              <a:pPr>
                <a:defRPr/>
              </a:pPr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E8670-DE12-4F64-833D-F877EB25A11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AFA79-07D4-4DB1-90B5-675FDAB32B68}" type="datetimeFigureOut">
              <a:rPr lang="ru-RU"/>
              <a:pPr>
                <a:defRPr/>
              </a:pPr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CA424-8B23-4FF2-BFB6-E28EFA7D006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3FB85-D2B3-40D6-A01D-DCCC793BE352}" type="datetimeFigureOut">
              <a:rPr lang="ru-RU"/>
              <a:pPr>
                <a:defRPr/>
              </a:pPr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DF952-F0D8-46C1-941C-35827DA5386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7A9DB-EDE7-490A-8C28-48A4994ADDFC}" type="datetimeFigureOut">
              <a:rPr lang="ru-RU"/>
              <a:pPr>
                <a:defRPr/>
              </a:pPr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832DD-998A-421D-9B60-DD7E508FC27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44476-419F-48BC-8719-C0622A202D38}" type="datetimeFigureOut">
              <a:rPr lang="ru-RU"/>
              <a:pPr>
                <a:defRPr/>
              </a:pPr>
              <a:t>20.01.2015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59007-2AC9-40B2-99CF-5E929328EA1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5A1D5-7932-4AE5-AEBD-77A37F5B05FF}" type="datetimeFigureOut">
              <a:rPr lang="ru-RU"/>
              <a:pPr>
                <a:defRPr/>
              </a:pPr>
              <a:t>20.01.2015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93C4D-444E-4AD4-846E-46CFFD31D44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AC8E4-1C85-40FD-A9E4-DA1BFD81EFF1}" type="datetimeFigureOut">
              <a:rPr lang="ru-RU"/>
              <a:pPr>
                <a:defRPr/>
              </a:pPr>
              <a:t>20.01.2015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BDEF5-FC47-49BD-959F-56CE5E2BE28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55C6D-F241-4CD6-A537-FAA315D5C02A}" type="datetimeFigureOut">
              <a:rPr lang="ru-RU"/>
              <a:pPr>
                <a:defRPr/>
              </a:pPr>
              <a:t>20.01.2015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03BB3-B027-4AC3-9422-7ED8F5FE757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D2970-B197-4F9A-BEE0-5CDF17E194BA}" type="datetimeFigureOut">
              <a:rPr lang="ru-RU"/>
              <a:pPr>
                <a:defRPr/>
              </a:pPr>
              <a:t>20.01.2015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BEBCF-58B9-4A4F-BEBC-DDBE637A595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330F9-4523-42EA-B9B4-48003D354CEC}" type="datetimeFigureOut">
              <a:rPr lang="ru-RU"/>
              <a:pPr>
                <a:defRPr/>
              </a:pPr>
              <a:t>20.01.2015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2E179-80F5-47BA-8DB5-FA6052043E5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5041B9-EBAB-4ED9-8AFC-AF7DE2262B75}" type="datetimeFigureOut">
              <a:rPr lang="ru-RU"/>
              <a:pPr>
                <a:defRPr/>
              </a:pPr>
              <a:t>20.01.2015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985C09-83CF-46DA-9427-16C876318CA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ozma.ru/archives/prutkov.htm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85813" y="1000125"/>
            <a:ext cx="7772400" cy="1470025"/>
          </a:xfrm>
        </p:spPr>
        <p:txBody>
          <a:bodyPr/>
          <a:lstStyle/>
          <a:p>
            <a:pPr eaLnBrk="1" hangingPunct="1"/>
            <a:r>
              <a:rPr lang="ru-RU" sz="8800" b="1" dirty="0" err="1" smtClean="0">
                <a:latin typeface="Monotype Corsiva" pitchFamily="66" charset="0"/>
              </a:rPr>
              <a:t>Козьма</a:t>
            </a:r>
            <a:r>
              <a:rPr lang="ru-RU" sz="8800" b="1" dirty="0" smtClean="0">
                <a:latin typeface="Monotype Corsiva" pitchFamily="66" charset="0"/>
              </a:rPr>
              <a:t> Прутков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313" y="5500688"/>
            <a:ext cx="6400800" cy="15382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/>
              <a:t>Подготовила учитель русского языка и литературы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/>
              <a:t>МОУ «Первомайская </a:t>
            </a:r>
            <a:r>
              <a:rPr lang="ru-RU" sz="1600" dirty="0" err="1" smtClean="0"/>
              <a:t>сош</a:t>
            </a:r>
            <a:r>
              <a:rPr lang="ru-RU" sz="1600" dirty="0" smtClean="0"/>
              <a:t>»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/>
              <a:t>Первомайского района Тамбовской области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i="1" dirty="0" smtClean="0"/>
              <a:t>©Халяпина Лариса Николаевна</a:t>
            </a:r>
            <a:endParaRPr lang="ru-RU" sz="1600" b="1" i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38103" t="7167" r="16330" b="35837"/>
          <a:stretch>
            <a:fillRect/>
          </a:stretch>
        </p:blipFill>
        <p:spPr bwMode="auto">
          <a:xfrm>
            <a:off x="3643306" y="2714620"/>
            <a:ext cx="1571604" cy="2239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9260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  <a:p>
            <a:pPr eaLnBrk="0" hangingPunct="0"/>
            <a:endParaRPr lang="ru-RU"/>
          </a:p>
        </p:txBody>
      </p:sp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4857750" y="0"/>
            <a:ext cx="4286250" cy="655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 dirty="0">
                <a:latin typeface="Calibri" pitchFamily="34" charset="0"/>
              </a:rPr>
              <a:t>Желания поэта</a:t>
            </a:r>
          </a:p>
          <a:p>
            <a:r>
              <a:rPr lang="ru-RU" sz="2000" dirty="0">
                <a:latin typeface="Calibri" pitchFamily="34" charset="0"/>
              </a:rPr>
              <a:t>Хотел бы я тюльпаном быть, </a:t>
            </a:r>
          </a:p>
          <a:p>
            <a:r>
              <a:rPr lang="ru-RU" sz="2000" dirty="0">
                <a:latin typeface="Calibri" pitchFamily="34" charset="0"/>
              </a:rPr>
              <a:t>Парить орлом по поднебесью, </a:t>
            </a:r>
          </a:p>
          <a:p>
            <a:r>
              <a:rPr lang="ru-RU" sz="2000" dirty="0">
                <a:latin typeface="Calibri" pitchFamily="34" charset="0"/>
              </a:rPr>
              <a:t>Из тучи ливнем воду лить </a:t>
            </a:r>
          </a:p>
          <a:p>
            <a:r>
              <a:rPr lang="ru-RU" sz="2000" dirty="0">
                <a:latin typeface="Calibri" pitchFamily="34" charset="0"/>
              </a:rPr>
              <a:t>Иль волком выть по перелесью.</a:t>
            </a:r>
            <a:endParaRPr lang="ru-RU" sz="2000" b="1" dirty="0">
              <a:latin typeface="Calibri" pitchFamily="34" charset="0"/>
            </a:endParaRPr>
          </a:p>
          <a:p>
            <a:r>
              <a:rPr lang="ru-RU" sz="2000" dirty="0">
                <a:latin typeface="Calibri" pitchFamily="34" charset="0"/>
              </a:rPr>
              <a:t>Хотел бы сделаться сосною, Былинкой в воздухе летать, </a:t>
            </a:r>
          </a:p>
          <a:p>
            <a:r>
              <a:rPr lang="ru-RU" sz="2000" dirty="0">
                <a:latin typeface="Calibri" pitchFamily="34" charset="0"/>
              </a:rPr>
              <a:t>Иль солнцем землю греть весною, Иль в роще иволгой свистать.</a:t>
            </a:r>
            <a:endParaRPr lang="ru-RU" sz="2000" b="1" dirty="0">
              <a:latin typeface="Calibri" pitchFamily="34" charset="0"/>
            </a:endParaRPr>
          </a:p>
          <a:p>
            <a:r>
              <a:rPr lang="ru-RU" sz="2000" dirty="0">
                <a:latin typeface="Calibri" pitchFamily="34" charset="0"/>
              </a:rPr>
              <a:t>Хотел бы я звездой теплиться, Взирать с небес на дольний мир, </a:t>
            </a:r>
          </a:p>
          <a:p>
            <a:r>
              <a:rPr lang="ru-RU" sz="2000" dirty="0">
                <a:latin typeface="Calibri" pitchFamily="34" charset="0"/>
              </a:rPr>
              <a:t>В потемках по небу скатиться, Блистать, как яхонт иль сапфир.</a:t>
            </a:r>
            <a:endParaRPr lang="ru-RU" sz="2000" b="1" dirty="0">
              <a:latin typeface="Calibri" pitchFamily="34" charset="0"/>
            </a:endParaRPr>
          </a:p>
          <a:p>
            <a:r>
              <a:rPr lang="ru-RU" sz="2000" dirty="0">
                <a:latin typeface="Calibri" pitchFamily="34" charset="0"/>
              </a:rPr>
              <a:t>Гнездо, как пташка, вить высоко, </a:t>
            </a:r>
          </a:p>
          <a:p>
            <a:r>
              <a:rPr lang="ru-RU" sz="2000" dirty="0">
                <a:latin typeface="Calibri" pitchFamily="34" charset="0"/>
              </a:rPr>
              <a:t>В саду резвиться стрекозой, </a:t>
            </a:r>
          </a:p>
          <a:p>
            <a:r>
              <a:rPr lang="ru-RU" sz="2000" dirty="0">
                <a:latin typeface="Calibri" pitchFamily="34" charset="0"/>
              </a:rPr>
              <a:t>Кричать совою одиноко, </a:t>
            </a:r>
          </a:p>
          <a:p>
            <a:r>
              <a:rPr lang="ru-RU" sz="2000" dirty="0">
                <a:latin typeface="Calibri" pitchFamily="34" charset="0"/>
              </a:rPr>
              <a:t>Греметь в ушах ночной грозой...</a:t>
            </a:r>
            <a:endParaRPr lang="ru-RU" sz="2000" b="1" dirty="0">
              <a:latin typeface="Calibri" pitchFamily="34" charset="0"/>
            </a:endParaRPr>
          </a:p>
          <a:p>
            <a:r>
              <a:rPr lang="ru-RU" sz="2000" dirty="0">
                <a:latin typeface="Calibri" pitchFamily="34" charset="0"/>
              </a:rPr>
              <a:t>Как сладко было б на свободе </a:t>
            </a:r>
          </a:p>
          <a:p>
            <a:r>
              <a:rPr lang="ru-RU" sz="2000" dirty="0">
                <a:latin typeface="Calibri" pitchFamily="34" charset="0"/>
              </a:rPr>
              <a:t>Свой образ часто так менять </a:t>
            </a:r>
          </a:p>
          <a:p>
            <a:r>
              <a:rPr lang="ru-RU" sz="2000" dirty="0">
                <a:latin typeface="Calibri" pitchFamily="34" charset="0"/>
              </a:rPr>
              <a:t>И, век скитаясь по природе, </a:t>
            </a:r>
          </a:p>
          <a:p>
            <a:r>
              <a:rPr lang="ru-RU" sz="2000" dirty="0">
                <a:latin typeface="Calibri" pitchFamily="34" charset="0"/>
              </a:rPr>
              <a:t>То утешать, то устрашать!</a:t>
            </a:r>
            <a:endParaRPr lang="ru-RU" sz="20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i="1" dirty="0" smtClean="0"/>
              <a:t>Разница вкусов</a:t>
            </a:r>
            <a:br>
              <a:rPr lang="ru-RU" sz="2800" b="1" i="1" dirty="0" smtClean="0"/>
            </a:br>
            <a:r>
              <a:rPr lang="ru-RU" sz="2000" dirty="0" smtClean="0"/>
              <a:t> В первом издании (см. журн. «Современник», 1853 г.) эта басня была озаглавлена: </a:t>
            </a:r>
            <a:r>
              <a:rPr lang="ru-RU" sz="2000" i="1" dirty="0" smtClean="0"/>
              <a:t>«Урок внучатам»,— </a:t>
            </a:r>
            <a:r>
              <a:rPr lang="ru-RU" sz="2000" dirty="0" smtClean="0"/>
              <a:t>в ознаменование действительного происшествия в семье </a:t>
            </a:r>
            <a:r>
              <a:rPr lang="ru-RU" sz="2000" dirty="0" err="1" smtClean="0"/>
              <a:t>Козьмы</a:t>
            </a:r>
            <a:r>
              <a:rPr lang="ru-RU" sz="2000" dirty="0" smtClean="0"/>
              <a:t> Пруткова </a:t>
            </a:r>
            <a:r>
              <a:rPr lang="ru-RU" sz="2800" b="1" i="1" dirty="0" smtClean="0"/>
              <a:t/>
            </a:r>
            <a:br>
              <a:rPr lang="ru-RU" sz="2800" b="1" i="1" dirty="0" smtClean="0"/>
            </a:br>
            <a:endParaRPr lang="ru-RU" sz="2800" b="1" i="1" dirty="0"/>
          </a:p>
        </p:txBody>
      </p:sp>
      <p:sp>
        <p:nvSpPr>
          <p:cNvPr id="12291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49831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1800" b="1" i="1" dirty="0" smtClean="0"/>
              <a:t>Казалось бы, ну как не знать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dirty="0" smtClean="0"/>
              <a:t>Иль не слыхать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dirty="0" smtClean="0"/>
              <a:t>Старинного присловья,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dirty="0" smtClean="0"/>
              <a:t>Что спор о вкусах — пустословье? .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dirty="0" smtClean="0"/>
              <a:t>Однако ж раз, в какой-то праздник,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dirty="0" smtClean="0"/>
              <a:t>Случилось так, что с дедом за столом,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dirty="0" smtClean="0"/>
              <a:t>В собрании гостей большом,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dirty="0" smtClean="0"/>
              <a:t>О вкусах начал спор его же внук, проказник.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dirty="0" smtClean="0"/>
              <a:t>Старик, </a:t>
            </a:r>
            <a:r>
              <a:rPr lang="ru-RU" sz="1800" b="1" i="1" dirty="0" err="1" smtClean="0"/>
              <a:t>разгорячась</a:t>
            </a:r>
            <a:r>
              <a:rPr lang="ru-RU" sz="1800" b="1" i="1" dirty="0" smtClean="0"/>
              <a:t>, сказал среди обеда: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dirty="0" smtClean="0"/>
              <a:t>«Щенок! тебе ль порочить деда?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dirty="0" smtClean="0"/>
              <a:t>Ты молод: все тебе и редька и свинина;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dirty="0" smtClean="0"/>
              <a:t>Глотаешь в день десяток дынь;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dirty="0" smtClean="0"/>
              <a:t>Тебе и горький хрен — малина, </a:t>
            </a:r>
          </a:p>
          <a:p>
            <a:pPr eaLnBrk="1" hangingPunct="1">
              <a:buFont typeface="Arial" charset="0"/>
              <a:buNone/>
            </a:pPr>
            <a:r>
              <a:rPr lang="ru-RU" sz="1800" b="1" i="1" dirty="0" smtClean="0"/>
              <a:t>А мне и бланманже — полынь!»</a:t>
            </a:r>
          </a:p>
        </p:txBody>
      </p:sp>
      <p:sp>
        <p:nvSpPr>
          <p:cNvPr id="12292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000" b="1" i="1" dirty="0" smtClean="0"/>
              <a:t>Читатель! в мире так устроено издавна: </a:t>
            </a:r>
          </a:p>
          <a:p>
            <a:pPr eaLnBrk="1" hangingPunct="1">
              <a:buFont typeface="Arial" charset="0"/>
              <a:buNone/>
            </a:pPr>
            <a:r>
              <a:rPr lang="ru-RU" sz="2000" b="1" i="1" dirty="0" smtClean="0"/>
              <a:t>Мы разнимся в судьбе, </a:t>
            </a:r>
          </a:p>
          <a:p>
            <a:pPr eaLnBrk="1" hangingPunct="1">
              <a:buFont typeface="Arial" charset="0"/>
              <a:buNone/>
            </a:pPr>
            <a:r>
              <a:rPr lang="ru-RU" sz="2000" b="1" i="1" dirty="0" smtClean="0"/>
              <a:t>Во вкусах и подавно; Я это басней пояснил тебе.</a:t>
            </a:r>
          </a:p>
          <a:p>
            <a:pPr eaLnBrk="1" hangingPunct="1">
              <a:buFont typeface="Arial" charset="0"/>
              <a:buNone/>
            </a:pPr>
            <a:r>
              <a:rPr lang="ru-RU" sz="2000" b="1" i="1" dirty="0" smtClean="0"/>
              <a:t>С ума ты сходишь от Берлина; </a:t>
            </a:r>
          </a:p>
          <a:p>
            <a:pPr eaLnBrk="1" hangingPunct="1">
              <a:buFont typeface="Arial" charset="0"/>
              <a:buNone/>
            </a:pPr>
            <a:r>
              <a:rPr lang="ru-RU" sz="2000" b="1" i="1" dirty="0" smtClean="0"/>
              <a:t>Мне ж больше нравится Медынь. </a:t>
            </a:r>
          </a:p>
          <a:p>
            <a:pPr eaLnBrk="1" hangingPunct="1">
              <a:buFont typeface="Arial" charset="0"/>
              <a:buNone/>
            </a:pPr>
            <a:r>
              <a:rPr lang="ru-RU" sz="2000" b="1" i="1" dirty="0" smtClean="0"/>
              <a:t>Тебе, дружок, и горький хрен — малина, </a:t>
            </a:r>
          </a:p>
          <a:p>
            <a:pPr eaLnBrk="1" hangingPunct="1">
              <a:buFont typeface="Arial" charset="0"/>
              <a:buNone/>
            </a:pPr>
            <a:r>
              <a:rPr lang="ru-RU" sz="2000" b="1" i="1" dirty="0" smtClean="0"/>
              <a:t>А мне и бланманже — полынь.</a:t>
            </a:r>
          </a:p>
          <a:p>
            <a:pPr eaLnBrk="1" hangingPunct="1"/>
            <a:endParaRPr lang="ru-RU" sz="2000" b="1" i="1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 l="17194" t="16754"/>
          <a:stretch>
            <a:fillRect/>
          </a:stretch>
        </p:blipFill>
        <p:spPr bwMode="auto">
          <a:xfrm>
            <a:off x="642938" y="1785938"/>
            <a:ext cx="3467100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latin typeface="Monotype Corsiva" pitchFamily="66" charset="0"/>
              </a:rPr>
              <a:t>Плоды  раздумья</a:t>
            </a:r>
            <a:br>
              <a:rPr lang="ru-RU" sz="5400" b="1" dirty="0" smtClean="0">
                <a:latin typeface="Monotype Corsiva" pitchFamily="66" charset="0"/>
              </a:rPr>
            </a:br>
            <a:r>
              <a:rPr lang="ru-RU" sz="5400" b="1" dirty="0" err="1" smtClean="0">
                <a:latin typeface="Monotype Corsiva" pitchFamily="66" charset="0"/>
              </a:rPr>
              <a:t>Козьмы</a:t>
            </a:r>
            <a:r>
              <a:rPr lang="ru-RU" sz="5400" b="1" dirty="0" smtClean="0">
                <a:latin typeface="Monotype Corsiva" pitchFamily="66" charset="0"/>
              </a:rPr>
              <a:t>  Пруткова </a:t>
            </a:r>
            <a:endParaRPr lang="ru-RU" sz="5400" b="1" dirty="0">
              <a:latin typeface="Monotype Corsiva" pitchFamily="66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Смотри в корень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Лучше скажи мало, но хорошо.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Пояснительные выражения объясняют тёмные мысли.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Болтун подобен маятнику: того и другого надо остановить.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86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900">
                <a:solidFill>
                  <a:srgbClr val="000000"/>
                </a:solidFill>
                <a:cs typeface="Times New Roman" pitchFamily="18" charset="0"/>
              </a:rPr>
              <a:t>«</a:t>
            </a:r>
            <a:r>
              <a:rPr lang="ru-RU" sz="1100"/>
              <a:t> 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4294967295"/>
          </p:nvPr>
        </p:nvSpPr>
        <p:spPr>
          <a:xfrm>
            <a:off x="4032250" y="273050"/>
            <a:ext cx="5111750" cy="585311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Поощрение столь же необходимо  гениальному  писателю, сколь     необходима    канифоль смычку виртуоза.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Не растравляй раны ближнего; страждущему предлагай бальзам… Копая другому яму, сам в неё попадёшь.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Единожды солгавши, кто тебе поверит?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Многие люди подобны колбасам: чем их начинят, то и носят в себе.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Лучшим каждому кажется то, к чему он охоту имеет.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/>
              <a:t>Что имеем – не храним; потерявши – плачем.</a:t>
            </a:r>
            <a:endParaRPr lang="ru-RU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 l="16684" t="3632" r="23357" b="39955"/>
          <a:stretch>
            <a:fillRect/>
          </a:stretch>
        </p:blipFill>
        <p:spPr bwMode="auto">
          <a:xfrm>
            <a:off x="0" y="0"/>
            <a:ext cx="40020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5364" name="Содержимое 3"/>
          <p:cNvSpPr>
            <a:spLocks noGrp="1"/>
          </p:cNvSpPr>
          <p:nvPr>
            <p:ph idx="1"/>
          </p:nvPr>
        </p:nvSpPr>
        <p:spPr>
          <a:xfrm>
            <a:off x="3786188" y="0"/>
            <a:ext cx="5143500" cy="61261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2000" b="1" i="1" dirty="0" smtClean="0"/>
              <a:t>Предисловие</a:t>
            </a:r>
            <a:endParaRPr lang="ru-RU" sz="2000" b="1" dirty="0" smtClean="0"/>
          </a:p>
          <a:p>
            <a:pPr algn="just" eaLnBrk="1" hangingPunct="1">
              <a:buFont typeface="Arial" charset="0"/>
              <a:buNone/>
            </a:pPr>
            <a:r>
              <a:rPr lang="ru-RU" sz="1600" dirty="0" smtClean="0"/>
              <a:t>                 Читатель, ты  меня понял, узнал, оценил; спасибо! Докажу, что весь мой род занимался литературою. Вот тебе извлечение из записок моего деда. </a:t>
            </a:r>
          </a:p>
          <a:p>
            <a:pPr algn="just" eaLnBrk="1" hangingPunct="1">
              <a:buFont typeface="Arial" charset="0"/>
              <a:buNone/>
            </a:pPr>
            <a:r>
              <a:rPr lang="ru-RU" sz="1600" dirty="0" smtClean="0"/>
              <a:t>                 Записки деда писаны скорописью прошлого столетия.</a:t>
            </a:r>
          </a:p>
          <a:p>
            <a:pPr algn="just" eaLnBrk="1" hangingPunct="1">
              <a:buFont typeface="Arial" charset="0"/>
              <a:buNone/>
            </a:pPr>
            <a:r>
              <a:rPr lang="ru-RU" sz="1600" dirty="0" smtClean="0"/>
              <a:t>                 Дед мой жил в деревне; отец мой прожил там же два года сряду; значит: они там! Значит: их читают! Значит: они занимательны! Отсюда: доказательство замечательной образованности моего деда, его ума, его тонкого вкуса, его наблюдательности.— Это факты; это несомненно! </a:t>
            </a:r>
          </a:p>
          <a:p>
            <a:pPr algn="just" eaLnBrk="1" hangingPunct="1">
              <a:buFont typeface="Arial" charset="0"/>
              <a:buNone/>
            </a:pPr>
            <a:r>
              <a:rPr lang="ru-RU" sz="1600" dirty="0" smtClean="0"/>
              <a:t>                  Дед мой родился в 1720 году, а кончил записки в 1780 году; значит: они начаты в 1764 году. В записках его видна сила чувств, свежесть впечатлений; значит: при деревенском воздухе он мог прожить до 70 лет. Стало быть, он умер в 1790 году!</a:t>
            </a:r>
          </a:p>
          <a:p>
            <a:pPr algn="just" eaLnBrk="1" hangingPunct="1">
              <a:buFont typeface="Arial" charset="0"/>
              <a:buNone/>
            </a:pPr>
            <a:r>
              <a:rPr lang="ru-RU" sz="1600" dirty="0" smtClean="0"/>
              <a:t>                   В портфеле деда много весьма замечательного, но, к сожалению, неоконченного. Когда заблагорассудится, издам все.</a:t>
            </a:r>
          </a:p>
          <a:p>
            <a:pPr algn="just" eaLnBrk="1" hangingPunct="1">
              <a:buFont typeface="Arial" charset="0"/>
              <a:buNone/>
            </a:pPr>
            <a:r>
              <a:rPr lang="ru-RU" sz="1600" dirty="0" smtClean="0"/>
              <a:t>                   Прощай, читатель. Вникни в издаваемое!</a:t>
            </a:r>
          </a:p>
          <a:p>
            <a:pPr eaLnBrk="1" hangingPunct="1">
              <a:buFont typeface="Arial" charset="0"/>
              <a:buNone/>
            </a:pPr>
            <a:r>
              <a:rPr lang="ru-RU" sz="1600" dirty="0" smtClean="0"/>
              <a:t>                   Твой доброжелатель </a:t>
            </a:r>
            <a:r>
              <a:rPr lang="ru-RU" sz="1600" i="1" dirty="0" smtClean="0"/>
              <a:t>      </a:t>
            </a:r>
            <a:r>
              <a:rPr lang="ru-RU" sz="1600" i="1" dirty="0" err="1" smtClean="0"/>
              <a:t>Козьма</a:t>
            </a:r>
            <a:r>
              <a:rPr lang="ru-RU" sz="1600" i="1" dirty="0" smtClean="0"/>
              <a:t> Прутков </a:t>
            </a:r>
          </a:p>
          <a:p>
            <a:pPr eaLnBrk="1" hangingPunct="1">
              <a:buFont typeface="Arial" charset="0"/>
              <a:buNone/>
            </a:pPr>
            <a:r>
              <a:rPr lang="ru-RU" sz="1600" i="1" dirty="0" smtClean="0"/>
              <a:t>                                                                  </a:t>
            </a:r>
            <a:r>
              <a:rPr lang="ru-RU" sz="1600" dirty="0" smtClean="0"/>
              <a:t>11 марта 1854 года </a:t>
            </a:r>
          </a:p>
        </p:txBody>
      </p:sp>
      <p:sp>
        <p:nvSpPr>
          <p:cNvPr id="15365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63"/>
          </a:xfrm>
        </p:spPr>
        <p:txBody>
          <a:bodyPr/>
          <a:lstStyle/>
          <a:p>
            <a:pPr eaLnBrk="1" hangingPunct="1"/>
            <a:r>
              <a:rPr lang="ru-RU" b="1" dirty="0" smtClean="0">
                <a:latin typeface="Monotype Corsiva" pitchFamily="66" charset="0"/>
              </a:rPr>
              <a:t>Никто необъятного обнять не может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313" y="785813"/>
            <a:ext cx="8715375" cy="5340350"/>
          </a:xfrm>
        </p:spPr>
        <p:txBody>
          <a:bodyPr rtlCol="0">
            <a:noAutofit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Однажды, когда   ночь   покрыла    небеса   невидимою своею епанчою, знаменитый французский  философ Декарт,  у  ступенек домашней  лестницы своей сидевший: и на мрачный горизонт с превеликим вниманием смотрящий, — некий прохожий подступил к нему с вопросом: «Скажи, мудрец, сколько звезд на сем небе?» — «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Мерзавец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— ответствовал сей, — никто необъятного обнять; может!» Сии, с превеликим огнем произнесенные, слова возымели на прохожего желаемое действие.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 l="9293" b="46089"/>
          <a:stretch>
            <a:fillRect/>
          </a:stretch>
        </p:blipFill>
        <p:spPr bwMode="auto">
          <a:xfrm>
            <a:off x="142875" y="1357313"/>
            <a:ext cx="3511550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Прямоугольник 2"/>
          <p:cNvSpPr>
            <a:spLocks noChangeArrowheads="1"/>
          </p:cNvSpPr>
          <p:nvPr/>
        </p:nvSpPr>
        <p:spPr bwMode="auto">
          <a:xfrm>
            <a:off x="4214813" y="1571625"/>
            <a:ext cx="45720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2000" b="1" dirty="0">
                <a:latin typeface="Calibri" pitchFamily="34" charset="0"/>
              </a:rPr>
              <a:t>  Друзья мои! Идите твердыми шагами по стезе, ведущей в храм согласия, а встречаемые на пути препоны преодолевайте с мужественною кротостью льва.</a:t>
            </a:r>
          </a:p>
        </p:txBody>
      </p:sp>
      <p:sp>
        <p:nvSpPr>
          <p:cNvPr id="17412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b="1" dirty="0" smtClean="0">
                <a:latin typeface="Monotype Corsiva" pitchFamily="66" charset="0"/>
              </a:rPr>
              <a:t>Афоризмы  </a:t>
            </a:r>
            <a:r>
              <a:rPr lang="ru-RU" b="1" dirty="0" err="1" smtClean="0">
                <a:latin typeface="Monotype Corsiva" pitchFamily="66" charset="0"/>
              </a:rPr>
              <a:t>Козьмы</a:t>
            </a:r>
            <a:r>
              <a:rPr lang="ru-RU" b="1" dirty="0" smtClean="0">
                <a:latin typeface="Monotype Corsiva" pitchFamily="66" charset="0"/>
              </a:rPr>
              <a:t>  Пруткова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963436"/>
              </p:ext>
            </p:extLst>
          </p:nvPr>
        </p:nvGraphicFramePr>
        <p:xfrm>
          <a:off x="4071938" y="3429000"/>
          <a:ext cx="4643437" cy="1357313"/>
        </p:xfrm>
        <a:graphic>
          <a:graphicData uri="http://schemas.openxmlformats.org/drawingml/2006/table">
            <a:tbl>
              <a:tblPr/>
              <a:tblGrid>
                <a:gridCol w="4643437"/>
              </a:tblGrid>
              <a:tr h="1357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v"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Огорошенный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судьбою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ты все ж не отчаивайся!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4130" marR="24130" marT="36830" marB="3683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1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/>
              <a:t/>
            </a:r>
            <a:br>
              <a:rPr lang="ru-RU"/>
            </a:br>
            <a:endParaRPr lang="ru-RU"/>
          </a:p>
        </p:txBody>
      </p:sp>
      <p:sp>
        <p:nvSpPr>
          <p:cNvPr id="17416" name="Прямоугольник 9"/>
          <p:cNvSpPr>
            <a:spLocks noChangeArrowheads="1"/>
          </p:cNvSpPr>
          <p:nvPr/>
        </p:nvSpPr>
        <p:spPr bwMode="auto">
          <a:xfrm>
            <a:off x="3714750" y="5429250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>
                <a:latin typeface="Calibri" pitchFamily="34" charset="0"/>
              </a:rPr>
              <a:t>  Трудись, как муравей, если хочешь быть уподоблен пчеле.</a:t>
            </a:r>
          </a:p>
        </p:txBody>
      </p:sp>
      <p:sp>
        <p:nvSpPr>
          <p:cNvPr id="17417" name="Прямоугольник 10"/>
          <p:cNvSpPr>
            <a:spLocks noChangeArrowheads="1"/>
          </p:cNvSpPr>
          <p:nvPr/>
        </p:nvSpPr>
        <p:spPr bwMode="auto">
          <a:xfrm>
            <a:off x="3357563" y="4429125"/>
            <a:ext cx="5429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28800" lvl="3" indent="-457200">
              <a:buFont typeface="Wingdings" pitchFamily="2" charset="2"/>
              <a:buChar char="v"/>
            </a:pPr>
            <a:r>
              <a:rPr lang="ru-RU" sz="2000" b="1" dirty="0">
                <a:latin typeface="Calibri" pitchFamily="34" charset="0"/>
              </a:rPr>
              <a:t>Не всякому офицеру мундир к лицу.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571500" y="571500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>
                <a:latin typeface="Calibri" pitchFamily="34" charset="0"/>
              </a:rPr>
              <a:t> </a:t>
            </a:r>
            <a:r>
              <a:rPr lang="ru-RU" sz="2000" b="1" dirty="0">
                <a:latin typeface="Calibri" pitchFamily="34" charset="0"/>
              </a:rPr>
              <a:t>Что есть хитрость? — Хитрость есть оружие слабого и ум слепого</a:t>
            </a:r>
          </a:p>
        </p:txBody>
      </p:sp>
      <p:sp>
        <p:nvSpPr>
          <p:cNvPr id="18435" name="Прямоугольник 2"/>
          <p:cNvSpPr>
            <a:spLocks noChangeArrowheads="1"/>
          </p:cNvSpPr>
          <p:nvPr/>
        </p:nvSpPr>
        <p:spPr bwMode="auto">
          <a:xfrm>
            <a:off x="2000250" y="2500313"/>
            <a:ext cx="4786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>
                <a:latin typeface="Calibri" pitchFamily="34" charset="0"/>
              </a:rPr>
              <a:t> </a:t>
            </a:r>
            <a:r>
              <a:rPr lang="ru-RU" sz="2000" b="1" dirty="0">
                <a:latin typeface="Calibri" pitchFamily="34" charset="0"/>
              </a:rPr>
              <a:t>У человека для того поставлена голова вверху, чтоб он не ходил вверх ногами.</a:t>
            </a:r>
          </a:p>
        </p:txBody>
      </p:sp>
      <p:sp>
        <p:nvSpPr>
          <p:cNvPr id="18436" name="Прямоугольник 3"/>
          <p:cNvSpPr>
            <a:spLocks noChangeArrowheads="1"/>
          </p:cNvSpPr>
          <p:nvPr/>
        </p:nvSpPr>
        <p:spPr bwMode="auto">
          <a:xfrm>
            <a:off x="2928938" y="3571875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>
                <a:latin typeface="Calibri" pitchFamily="34" charset="0"/>
              </a:rPr>
              <a:t> В спертом воздухе при всем старании не отдышишься</a:t>
            </a:r>
          </a:p>
        </p:txBody>
      </p:sp>
      <p:sp>
        <p:nvSpPr>
          <p:cNvPr id="18437" name="Прямоугольник 4"/>
          <p:cNvSpPr>
            <a:spLocks noChangeArrowheads="1"/>
          </p:cNvSpPr>
          <p:nvPr/>
        </p:nvSpPr>
        <p:spPr bwMode="auto">
          <a:xfrm>
            <a:off x="1285875" y="1571625"/>
            <a:ext cx="4429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>
                <a:latin typeface="Calibri" pitchFamily="34" charset="0"/>
              </a:rPr>
              <a:t> </a:t>
            </a:r>
            <a:r>
              <a:rPr lang="ru-RU" sz="2000" b="1" dirty="0">
                <a:latin typeface="Calibri" pitchFamily="34" charset="0"/>
              </a:rPr>
              <a:t>Есть  ли в свете человек, который мог  бы объять необъятное?</a:t>
            </a:r>
            <a:endParaRPr lang="ru-RU" b="1" dirty="0">
              <a:latin typeface="Calibri" pitchFamily="34" charset="0"/>
            </a:endParaRPr>
          </a:p>
        </p:txBody>
      </p:sp>
      <p:sp>
        <p:nvSpPr>
          <p:cNvPr id="18438" name="Прямоугольник 5"/>
          <p:cNvSpPr>
            <a:spLocks noChangeArrowheads="1"/>
          </p:cNvSpPr>
          <p:nvPr/>
        </p:nvSpPr>
        <p:spPr bwMode="auto">
          <a:xfrm>
            <a:off x="4071938" y="4786313"/>
            <a:ext cx="4572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>
                <a:latin typeface="Calibri" pitchFamily="34" charset="0"/>
              </a:rPr>
              <a:t> Отыщи всему начало, и ты многое поймёшь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0" y="1714500"/>
            <a:ext cx="8929688" cy="5143500"/>
          </a:xfrm>
        </p:spPr>
        <p:txBody>
          <a:bodyPr rtlCol="0">
            <a:normAutofit fontScale="2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                       </a:t>
            </a:r>
            <a:r>
              <a:rPr lang="ru-RU" sz="9600" b="1" i="1" dirty="0" smtClean="0"/>
              <a:t>Ужасное горе постигло семейство, друзей и ближних Кузьмы Петровича Пруткова, но еще ужаснее это горе для нашей отечественной литературы... Да, его не стало! Его уже нет, моего миленького дяди! Уже не существует более этого </a:t>
            </a:r>
            <a:r>
              <a:rPr lang="ru-RU" sz="9600" b="1" i="1" dirty="0" err="1" smtClean="0"/>
              <a:t>этого</a:t>
            </a:r>
            <a:r>
              <a:rPr lang="ru-RU" sz="9600" b="1" i="1" dirty="0" smtClean="0"/>
              <a:t> великого мыслителя и </a:t>
            </a:r>
            <a:r>
              <a:rPr lang="ru-RU" sz="9600" b="1" i="1" dirty="0" err="1" smtClean="0"/>
              <a:t>даровитейшего</a:t>
            </a:r>
            <a:r>
              <a:rPr lang="ru-RU" sz="9600" b="1" i="1" dirty="0" smtClean="0"/>
              <a:t> из поэтов; этого полезного государственного деятеля, всегда справедливого, но строгого относительно своих подчиненных!... </a:t>
            </a:r>
            <a:endParaRPr lang="ru-RU" sz="8000" b="1" i="1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dirty="0" smtClean="0"/>
              <a:t>                </a:t>
            </a:r>
            <a:r>
              <a:rPr lang="ru-RU" sz="8000" b="1" dirty="0" err="1" smtClean="0"/>
              <a:t>Драгоценнейший</a:t>
            </a:r>
            <a:r>
              <a:rPr lang="ru-RU" sz="8000" b="1" dirty="0" smtClean="0"/>
              <a:t> Кузьма Петрович Прутков всегда ревностно занимался службой, отдавая ей большую часть своих способностей и своего времени; только часы досуга посвящал он науке и музам, делясь потом с публикой плодами этих трудов невинных. Начальство ценило его ревность и награждало его по заслугам: начав службу в 1816 году юнкером в одном из лучших гусарских полков, Кузьма Петрович Прутков умер в чине действительного статского советника, со старшинством пятнадцати лет и. четырех с половиною месяцев, после двадцатилетнего (с 1841 года) безукоризненного управления </a:t>
            </a:r>
            <a:r>
              <a:rPr lang="ru-RU" sz="8000" b="1" i="1" dirty="0" smtClean="0"/>
              <a:t>Пробирной</a:t>
            </a:r>
            <a:r>
              <a:rPr lang="ru-RU" sz="8000" b="1" dirty="0" smtClean="0"/>
              <a:t> Палаткой!</a:t>
            </a:r>
            <a:r>
              <a:rPr lang="ru-RU" sz="5000" b="1" dirty="0" smtClean="0"/>
              <a:t> </a:t>
            </a:r>
            <a:endParaRPr lang="ru-RU" sz="50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214313" y="0"/>
            <a:ext cx="8715375" cy="729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 dirty="0">
                <a:latin typeface="Calibri" pitchFamily="34" charset="0"/>
              </a:rPr>
              <a:t>      </a:t>
            </a:r>
            <a:r>
              <a:rPr lang="ru-RU" sz="2400" b="1" dirty="0">
                <a:latin typeface="Calibri" pitchFamily="34" charset="0"/>
              </a:rPr>
              <a:t>Подчиненные любили, но боялись его. И долго еще, вероятно, сохранится в памяти чиновников Пробирной Палатки величественная, но строгая наружность покойного: его высокое, склоненное назад чело, опушенное снизу густыми рыжеватыми бровями, а сверху осененное поэтически всклоченными, </a:t>
            </a:r>
            <a:r>
              <a:rPr lang="ru-RU" sz="2400" b="1" dirty="0" err="1">
                <a:latin typeface="Calibri" pitchFamily="34" charset="0"/>
              </a:rPr>
              <a:t>шантретовыми</a:t>
            </a:r>
            <a:r>
              <a:rPr lang="ru-RU" sz="2400" b="1" dirty="0">
                <a:latin typeface="Calibri" pitchFamily="34" charset="0"/>
              </a:rPr>
              <a:t> с проседью волосами; его мутный, несколько прищуренный и презрительный взгляд; его изжелта-каштановый цвет лица и рук; его змеиная саркастическая улыбка. </a:t>
            </a:r>
          </a:p>
          <a:p>
            <a:pPr algn="just"/>
            <a:r>
              <a:rPr lang="ru-RU" sz="2400" b="1" dirty="0">
                <a:latin typeface="Calibri" pitchFamily="34" charset="0"/>
              </a:rPr>
              <a:t>     Он умер в полном расцвете таланта и своих сил </a:t>
            </a:r>
          </a:p>
          <a:p>
            <a:pPr algn="just"/>
            <a:r>
              <a:rPr lang="ru-RU" sz="2400" b="1" dirty="0">
                <a:latin typeface="Calibri" pitchFamily="34" charset="0"/>
              </a:rPr>
              <a:t>              </a:t>
            </a:r>
            <a:r>
              <a:rPr lang="ru-RU" sz="2400" b="1" u="sng" dirty="0">
                <a:latin typeface="Calibri" pitchFamily="34" charset="0"/>
              </a:rPr>
              <a:t>13 января в два и три четверти пополудни 1863 года</a:t>
            </a:r>
          </a:p>
          <a:p>
            <a:pPr algn="just"/>
            <a:r>
              <a:rPr lang="ru-RU" sz="2400" b="1" dirty="0">
                <a:latin typeface="Calibri" pitchFamily="34" charset="0"/>
              </a:rPr>
              <a:t>     Он умер с полным сознанием полезной и славной своей жизни, поручив передать публике, что </a:t>
            </a:r>
            <a:r>
              <a:rPr lang="ru-RU" sz="2400" b="1" i="1" dirty="0">
                <a:latin typeface="Calibri" pitchFamily="34" charset="0"/>
              </a:rPr>
              <a:t>«умирает спокойно, будучи уверен в благодарности и справедливом суде потомства; а современников просит утешиться, но почтить, однако, его память сердечной слезою»...</a:t>
            </a:r>
          </a:p>
          <a:p>
            <a:r>
              <a:rPr lang="ru-RU" sz="2400" b="1" dirty="0">
                <a:latin typeface="Calibri" pitchFamily="34" charset="0"/>
              </a:rPr>
              <a:t>                                          </a:t>
            </a:r>
            <a:r>
              <a:rPr lang="ru-RU" sz="1600" b="1" dirty="0">
                <a:latin typeface="Calibri" pitchFamily="34" charset="0"/>
              </a:rPr>
              <a:t>Искреннейший племянник Кузьмы Петровича Пруткова </a:t>
            </a:r>
          </a:p>
          <a:p>
            <a:r>
              <a:rPr lang="ru-RU" sz="1600" b="1" dirty="0">
                <a:latin typeface="Calibri" pitchFamily="34" charset="0"/>
              </a:rPr>
              <a:t>                                                                             и  любимейший родственник его:</a:t>
            </a:r>
          </a:p>
          <a:p>
            <a:r>
              <a:rPr lang="ru-RU" sz="1600" b="1" i="1" dirty="0">
                <a:latin typeface="Calibri" pitchFamily="34" charset="0"/>
              </a:rPr>
              <a:t>                                                                           </a:t>
            </a:r>
            <a:r>
              <a:rPr lang="ru-RU" sz="1600" b="1" i="1" dirty="0" err="1">
                <a:latin typeface="Calibri" pitchFamily="34" charset="0"/>
              </a:rPr>
              <a:t>Калистрат</a:t>
            </a:r>
            <a:r>
              <a:rPr lang="ru-RU" sz="1600" b="1" i="1" dirty="0">
                <a:latin typeface="Calibri" pitchFamily="34" charset="0"/>
              </a:rPr>
              <a:t> Иванович Шерстобит</a:t>
            </a:r>
            <a:r>
              <a:rPr lang="ru-RU" sz="1600" b="1" dirty="0">
                <a:latin typeface="Calibri" pitchFamily="34" charset="0"/>
              </a:rPr>
              <a:t> </a:t>
            </a:r>
          </a:p>
          <a:p>
            <a:pPr algn="just"/>
            <a:endParaRPr lang="ru-RU" sz="1400" b="1" dirty="0">
              <a:latin typeface="Calibri" pitchFamily="34" charset="0"/>
            </a:endParaRPr>
          </a:p>
          <a:p>
            <a:pPr algn="just"/>
            <a:endParaRPr lang="ru-RU" sz="14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1"/>
          <p:cNvSpPr>
            <a:spLocks noChangeArrowheads="1"/>
          </p:cNvSpPr>
          <p:nvPr/>
        </p:nvSpPr>
        <p:spPr bwMode="auto">
          <a:xfrm>
            <a:off x="142875" y="0"/>
            <a:ext cx="7072313" cy="649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latin typeface="Monotype Corsiva" pitchFamily="66" charset="0"/>
              </a:rPr>
              <a:t>МОЙ ПОРТРЕТ</a:t>
            </a:r>
            <a:endParaRPr lang="ru-RU" sz="3200" i="1" dirty="0">
              <a:latin typeface="Monotype Corsiva" pitchFamily="66" charset="0"/>
            </a:endParaRPr>
          </a:p>
          <a:p>
            <a:r>
              <a:rPr lang="ru-RU" sz="2400" dirty="0">
                <a:latin typeface="Calibri" pitchFamily="34" charset="0"/>
              </a:rPr>
              <a:t>Когда в толпе ты встретишь человека,</a:t>
            </a:r>
            <a:endParaRPr lang="ru-RU" sz="2400" i="1" dirty="0">
              <a:latin typeface="Calibri" pitchFamily="34" charset="0"/>
            </a:endParaRPr>
          </a:p>
          <a:p>
            <a:r>
              <a:rPr lang="ru-RU" sz="2400" dirty="0">
                <a:latin typeface="Calibri" pitchFamily="34" charset="0"/>
              </a:rPr>
              <a:t>Который наг;</a:t>
            </a:r>
            <a:r>
              <a:rPr lang="ru-RU" sz="2400" baseline="30000" dirty="0">
                <a:latin typeface="Calibri" pitchFamily="34" charset="0"/>
              </a:rPr>
              <a:t> </a:t>
            </a:r>
            <a:r>
              <a:rPr lang="ru-RU" sz="2400" dirty="0">
                <a:latin typeface="Calibri" pitchFamily="34" charset="0"/>
              </a:rPr>
              <a:t> </a:t>
            </a:r>
          </a:p>
          <a:p>
            <a:r>
              <a:rPr lang="ru-RU" sz="2400" dirty="0">
                <a:latin typeface="Calibri" pitchFamily="34" charset="0"/>
              </a:rPr>
              <a:t>Чей лоб мрачней туманного Казбека,</a:t>
            </a:r>
            <a:endParaRPr lang="ru-RU" sz="2400" i="1" dirty="0">
              <a:latin typeface="Calibri" pitchFamily="34" charset="0"/>
            </a:endParaRPr>
          </a:p>
          <a:p>
            <a:r>
              <a:rPr lang="ru-RU" sz="2400" dirty="0">
                <a:latin typeface="Calibri" pitchFamily="34" charset="0"/>
              </a:rPr>
              <a:t>Неровен шаг;</a:t>
            </a:r>
          </a:p>
          <a:p>
            <a:r>
              <a:rPr lang="ru-RU" sz="2400" dirty="0">
                <a:latin typeface="Calibri" pitchFamily="34" charset="0"/>
              </a:rPr>
              <a:t>Кого власы подъяты в беспорядке;</a:t>
            </a:r>
            <a:endParaRPr lang="ru-RU" sz="2400" i="1" dirty="0">
              <a:latin typeface="Calibri" pitchFamily="34" charset="0"/>
            </a:endParaRPr>
          </a:p>
          <a:p>
            <a:r>
              <a:rPr lang="ru-RU" sz="2400" dirty="0">
                <a:latin typeface="Calibri" pitchFamily="34" charset="0"/>
              </a:rPr>
              <a:t>Кто, вопия, </a:t>
            </a:r>
          </a:p>
          <a:p>
            <a:r>
              <a:rPr lang="ru-RU" sz="2400" dirty="0">
                <a:latin typeface="Calibri" pitchFamily="34" charset="0"/>
              </a:rPr>
              <a:t>Всегда дрожит в нервическом припадке,-</a:t>
            </a:r>
            <a:endParaRPr lang="ru-RU" sz="2400" i="1" dirty="0">
              <a:latin typeface="Calibri" pitchFamily="34" charset="0"/>
            </a:endParaRPr>
          </a:p>
          <a:p>
            <a:r>
              <a:rPr lang="ru-RU" sz="2400" dirty="0">
                <a:latin typeface="Calibri" pitchFamily="34" charset="0"/>
              </a:rPr>
              <a:t>Знай: это я! </a:t>
            </a:r>
          </a:p>
          <a:p>
            <a:r>
              <a:rPr lang="ru-RU" sz="2400" dirty="0">
                <a:latin typeface="Calibri" pitchFamily="34" charset="0"/>
              </a:rPr>
              <a:t>Кого язвят со злостью вечно новой,</a:t>
            </a:r>
            <a:endParaRPr lang="ru-RU" sz="2400" i="1" dirty="0">
              <a:latin typeface="Calibri" pitchFamily="34" charset="0"/>
            </a:endParaRPr>
          </a:p>
          <a:p>
            <a:r>
              <a:rPr lang="ru-RU" sz="2400" dirty="0">
                <a:latin typeface="Calibri" pitchFamily="34" charset="0"/>
              </a:rPr>
              <a:t>Из рода в род; </a:t>
            </a:r>
          </a:p>
          <a:p>
            <a:r>
              <a:rPr lang="ru-RU" sz="2400" dirty="0">
                <a:latin typeface="Calibri" pitchFamily="34" charset="0"/>
              </a:rPr>
              <a:t>С кого толпа венец его лавровый</a:t>
            </a:r>
            <a:endParaRPr lang="ru-RU" sz="2400" i="1" dirty="0">
              <a:latin typeface="Calibri" pitchFamily="34" charset="0"/>
            </a:endParaRPr>
          </a:p>
          <a:p>
            <a:r>
              <a:rPr lang="ru-RU" sz="2400" dirty="0">
                <a:latin typeface="Calibri" pitchFamily="34" charset="0"/>
              </a:rPr>
              <a:t>Безумно рвет; </a:t>
            </a:r>
          </a:p>
          <a:p>
            <a:r>
              <a:rPr lang="ru-RU" sz="2400" dirty="0">
                <a:latin typeface="Calibri" pitchFamily="34" charset="0"/>
              </a:rPr>
              <a:t>Кто ни пред кем спины не клонит гибкой,-</a:t>
            </a:r>
            <a:endParaRPr lang="ru-RU" sz="2400" i="1" dirty="0">
              <a:latin typeface="Calibri" pitchFamily="34" charset="0"/>
            </a:endParaRPr>
          </a:p>
          <a:p>
            <a:r>
              <a:rPr lang="ru-RU" sz="2400" dirty="0">
                <a:latin typeface="Calibri" pitchFamily="34" charset="0"/>
              </a:rPr>
              <a:t>Знай: это я!..</a:t>
            </a:r>
            <a:endParaRPr lang="ru-RU" sz="2400" i="1" dirty="0">
              <a:latin typeface="Calibri" pitchFamily="34" charset="0"/>
            </a:endParaRPr>
          </a:p>
          <a:p>
            <a:r>
              <a:rPr lang="ru-RU" sz="2400" dirty="0">
                <a:latin typeface="Calibri" pitchFamily="34" charset="0"/>
              </a:rPr>
              <a:t>В моих устах </a:t>
            </a:r>
            <a:r>
              <a:rPr lang="ru-RU" sz="2400" i="1" dirty="0">
                <a:latin typeface="Calibri" pitchFamily="34" charset="0"/>
              </a:rPr>
              <a:t>спокойная улыбка, </a:t>
            </a:r>
          </a:p>
          <a:p>
            <a:r>
              <a:rPr lang="ru-RU" sz="2400" dirty="0">
                <a:latin typeface="Calibri" pitchFamily="34" charset="0"/>
              </a:rPr>
              <a:t>В груди — змея!</a:t>
            </a:r>
            <a:endParaRPr lang="ru-RU" sz="2400" i="1" dirty="0">
              <a:latin typeface="Calibri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 l="38103" t="7167" r="16330" b="35837"/>
          <a:stretch>
            <a:fillRect/>
          </a:stretch>
        </p:blipFill>
        <p:spPr bwMode="auto">
          <a:xfrm>
            <a:off x="5735470" y="785794"/>
            <a:ext cx="3408530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38103" t="7167" r="16330" b="35837"/>
          <a:stretch>
            <a:fillRect/>
          </a:stretch>
        </p:blipFill>
        <p:spPr bwMode="auto">
          <a:xfrm>
            <a:off x="357158" y="500042"/>
            <a:ext cx="3929058" cy="55996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Прямоугольник 1"/>
          <p:cNvSpPr/>
          <p:nvPr/>
        </p:nvSpPr>
        <p:spPr>
          <a:xfrm>
            <a:off x="428625" y="285750"/>
            <a:ext cx="8429625" cy="57546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</a:t>
            </a:r>
            <a:r>
              <a:rPr lang="ru-RU" sz="2400" dirty="0">
                <a:latin typeface="+mn-lt"/>
              </a:rPr>
              <a:t>Мир праху твоему, великий человек и верный сын своего отечества!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      Оно не забудет твоих услуг. Нет сомнения, что недалеко то время, когда исполнится пророческий твой стих: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слава моя гремит, как труба,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песням моим внимает толпа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 страхом...    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Но вдруг я замолк, заболел, схоронен,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Землею засыпан, слезой орошен,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в честь мне воздвигли семнадцать колонн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Над прахом!..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(«Современник» 1852 г.)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400" b="1" dirty="0" err="1" smtClean="0">
                <a:latin typeface="Monotype Corsiva" pitchFamily="66" charset="0"/>
              </a:rPr>
              <a:t>Козьма</a:t>
            </a:r>
            <a:r>
              <a:rPr lang="ru-RU" sz="5400" b="1" dirty="0" smtClean="0">
                <a:latin typeface="Monotype Corsiva" pitchFamily="66" charset="0"/>
              </a:rPr>
              <a:t>   Прутков</a:t>
            </a:r>
            <a:endParaRPr lang="ru-RU" sz="54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О нем говорили: «Есть у нас теперь один замечательный писатель, краса нашего времени, некто </a:t>
            </a:r>
            <a:r>
              <a:rPr lang="ru-RU" dirty="0" err="1" smtClean="0"/>
              <a:t>Козьма</a:t>
            </a:r>
            <a:r>
              <a:rPr lang="ru-RU" dirty="0" smtClean="0"/>
              <a:t> Прутков. Весь недостаток его состоит в непостижимой скромности».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Но при всей этой любви и уважении </a:t>
            </a:r>
            <a:r>
              <a:rPr lang="ru-RU" dirty="0" err="1" smtClean="0"/>
              <a:t>Козьма</a:t>
            </a:r>
            <a:r>
              <a:rPr lang="ru-RU" dirty="0" smtClean="0"/>
              <a:t> Петрович, как и всякий великий писатель, был при жизни недостаточно оценен: его Полное собрание вышло лишь через двадцать один год после его смерти.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       Подготовил Полное собрание сочинений </a:t>
            </a:r>
            <a:r>
              <a:rPr lang="ru-RU" dirty="0" err="1" smtClean="0"/>
              <a:t>Козьмы</a:t>
            </a:r>
            <a:r>
              <a:rPr lang="ru-RU" dirty="0" smtClean="0"/>
              <a:t> Пруткова Владимир Михайлович Жемчужников, который, в отличие от Алексея Жемчужникова и Алексея Толстого, ничего не писал и не печатал, кроме произведений своего любимого писателя. Его перу принадлежит лучшее произведение </a:t>
            </a:r>
            <a:r>
              <a:rPr lang="ru-RU" dirty="0" err="1" smtClean="0"/>
              <a:t>Козьмы</a:t>
            </a:r>
            <a:r>
              <a:rPr lang="ru-RU" dirty="0" smtClean="0"/>
              <a:t> Пруткова — «Проект: о введении единомыслия в России».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214313" y="214313"/>
            <a:ext cx="8715375" cy="701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dirty="0">
                <a:latin typeface="Calibri" pitchFamily="34" charset="0"/>
              </a:rPr>
              <a:t>      Кузьма Петрович Прутков родился 11-го апреля 1803 сода, недалеко от Сольвычегодска, в деревне </a:t>
            </a:r>
            <a:r>
              <a:rPr lang="ru-RU" dirty="0" err="1">
                <a:latin typeface="Calibri" pitchFamily="34" charset="0"/>
              </a:rPr>
              <a:t>Тентелевой</a:t>
            </a:r>
            <a:r>
              <a:rPr lang="ru-RU" dirty="0">
                <a:latin typeface="Calibri" pitchFamily="34" charset="0"/>
              </a:rPr>
              <a:t>; поэтому большая часть его сочинений, как, вероятно, заметили сами читатели, носит пометку 11- </a:t>
            </a:r>
            <a:r>
              <a:rPr lang="ru-RU" dirty="0" err="1">
                <a:latin typeface="Calibri" pitchFamily="34" charset="0"/>
              </a:rPr>
              <a:t>го</a:t>
            </a:r>
            <a:r>
              <a:rPr lang="ru-RU" dirty="0">
                <a:latin typeface="Calibri" pitchFamily="34" charset="0"/>
              </a:rPr>
              <a:t> числа какого-либо месяца. Твердо веря, подобно прочим великим людям, </a:t>
            </a:r>
            <a:r>
              <a:rPr lang="ru-RU" i="1" dirty="0">
                <a:latin typeface="Calibri" pitchFamily="34" charset="0"/>
              </a:rPr>
              <a:t>в свою звезду, </a:t>
            </a:r>
            <a:r>
              <a:rPr lang="ru-RU" dirty="0">
                <a:latin typeface="Calibri" pitchFamily="34" charset="0"/>
              </a:rPr>
              <a:t>достопочтенный никогда не заканчивал своих рукописей в другое число, как в 11-е. Исключения из этого весьма редки, и он не хотел даже признавать их.</a:t>
            </a:r>
          </a:p>
          <a:p>
            <a:pPr algn="just"/>
            <a:r>
              <a:rPr lang="ru-RU" dirty="0">
                <a:latin typeface="Calibri" pitchFamily="34" charset="0"/>
              </a:rPr>
              <a:t>       Но как бы ни были велики его служебные успехи и достоинства на государственной службе, они одни не доставили бы ему даже сотой доли той славы, какую он приобрел литературною своею деятельностью. Между тем он пробыл в государственной службе (считая </a:t>
            </a:r>
            <a:r>
              <a:rPr lang="ru-RU" dirty="0" err="1">
                <a:latin typeface="Calibri" pitchFamily="34" charset="0"/>
              </a:rPr>
              <a:t>гусарство</a:t>
            </a:r>
            <a:r>
              <a:rPr lang="ru-RU" dirty="0">
                <a:latin typeface="Calibri" pitchFamily="34" charset="0"/>
              </a:rPr>
              <a:t>) более сорока лет, а на литературном поприще действовал гласно только пять лет (в 1853—54 и в 1860-х годах).</a:t>
            </a:r>
            <a:endParaRPr lang="ru-RU" i="1" dirty="0">
              <a:latin typeface="Calibri" pitchFamily="34" charset="0"/>
            </a:endParaRPr>
          </a:p>
          <a:p>
            <a:pPr algn="just"/>
            <a:r>
              <a:rPr lang="ru-RU" dirty="0">
                <a:latin typeface="Calibri" pitchFamily="34" charset="0"/>
              </a:rPr>
              <a:t>До 1850 г., именно до случайного своего знакомства с небольшим кружком молодых людей, состоявшим из  братьев Жемчужниковых и двоюродного их брата, графа Алексея Константиновича Толстого,— </a:t>
            </a:r>
            <a:r>
              <a:rPr lang="ru-RU" dirty="0" err="1">
                <a:latin typeface="Calibri" pitchFamily="34" charset="0"/>
              </a:rPr>
              <a:t>Козьма</a:t>
            </a:r>
            <a:r>
              <a:rPr lang="ru-RU" dirty="0">
                <a:latin typeface="Calibri" pitchFamily="34" charset="0"/>
              </a:rPr>
              <a:t> Петрович Прутков и не думал никогда ни о литературной, ни о какой-либо другой публичной деятельности. Он понимал себя только усердным чиновником Пробирной Палатки и далее служебных успехов не мечтал ни о чем. В 1850 г, граф А. К. Толстой и Алексей Михайлович Жемчужников, не предвидя серьезных последствий от своей затеи, вздумали уверить его, что видят в нем замечательные дарования драматического творчества. Он, поверив им, написал под их руководством комедию «Фантазия», которая была исполнена на сцене </a:t>
            </a:r>
          </a:p>
          <a:p>
            <a:pPr algn="just"/>
            <a:r>
              <a:rPr lang="ru-RU" dirty="0">
                <a:latin typeface="Calibri" pitchFamily="34" charset="0"/>
              </a:rPr>
              <a:t>с.-петербургского Александрийского театра.</a:t>
            </a:r>
          </a:p>
          <a:p>
            <a:pPr algn="just"/>
            <a:r>
              <a:rPr lang="ru-RU" dirty="0">
                <a:latin typeface="Calibri" pitchFamily="34" charset="0"/>
              </a:rPr>
              <a:t>      В свои явления в печати Прутков оказался поразительно разнообразным: и стихотворцем, и баснописцем, и историком, и философом, и драматическим писателем, а также успевал писать правительственные проекты.</a:t>
            </a:r>
          </a:p>
          <a:p>
            <a:pPr algn="just"/>
            <a:r>
              <a:rPr lang="ru-RU" dirty="0">
                <a:latin typeface="Calibri" pitchFamily="34" charset="0"/>
              </a:rPr>
              <a:t>    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l="19676" t="2924" r="19676" b="19492"/>
          <a:stretch>
            <a:fillRect/>
          </a:stretch>
        </p:blipFill>
        <p:spPr bwMode="auto">
          <a:xfrm>
            <a:off x="0" y="0"/>
            <a:ext cx="3929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 l="51399" b="61385"/>
          <a:stretch>
            <a:fillRect/>
          </a:stretch>
        </p:blipFill>
        <p:spPr bwMode="auto">
          <a:xfrm>
            <a:off x="5929313" y="214313"/>
            <a:ext cx="170656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2775" y="214313"/>
            <a:ext cx="15398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3929063" y="1785938"/>
            <a:ext cx="5072062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dirty="0">
                <a:ea typeface="Times New Roman" pitchFamily="18" charset="0"/>
                <a:cs typeface="Arial" charset="0"/>
              </a:rPr>
              <a:t>  В начале 50-х годов </a:t>
            </a:r>
            <a:r>
              <a:rPr lang="en-US" sz="2000" dirty="0">
                <a:ea typeface="Times New Roman" pitchFamily="18" charset="0"/>
                <a:cs typeface="Arial" charset="0"/>
              </a:rPr>
              <a:t>XIX </a:t>
            </a:r>
            <a:r>
              <a:rPr lang="ru-RU" sz="2000" dirty="0">
                <a:ea typeface="Times New Roman" pitchFamily="18" charset="0"/>
                <a:cs typeface="Arial" charset="0"/>
              </a:rPr>
              <a:t>века </a:t>
            </a:r>
            <a:r>
              <a:rPr lang="ru-RU" sz="2000" dirty="0">
                <a:latin typeface="Calibri" pitchFamily="34" charset="0"/>
                <a:ea typeface="Times New Roman" pitchFamily="18" charset="0"/>
                <a:cs typeface="Arial" charset="0"/>
              </a:rPr>
              <a:t>“</a:t>
            </a:r>
            <a:r>
              <a:rPr lang="ru-RU" sz="2000" dirty="0">
                <a:ea typeface="Times New Roman" pitchFamily="18" charset="0"/>
                <a:cs typeface="Arial" charset="0"/>
              </a:rPr>
              <a:t>родился</a:t>
            </a:r>
            <a:r>
              <a:rPr lang="ru-RU" sz="2000" dirty="0">
                <a:latin typeface="Calibri" pitchFamily="34" charset="0"/>
                <a:ea typeface="Times New Roman" pitchFamily="18" charset="0"/>
                <a:cs typeface="Arial" charset="0"/>
              </a:rPr>
              <a:t>” литературный</a:t>
            </a:r>
          </a:p>
          <a:p>
            <a:pPr algn="just"/>
            <a:r>
              <a:rPr lang="ru-RU" sz="2800" b="1" dirty="0">
                <a:latin typeface="Monotype Corsiva" pitchFamily="66" charset="0"/>
                <a:ea typeface="Times New Roman" pitchFamily="18" charset="0"/>
                <a:cs typeface="Arial" charset="0"/>
              </a:rPr>
              <a:t>                </a:t>
            </a:r>
            <a:r>
              <a:rPr lang="ru-RU" sz="2800" b="1" dirty="0" err="1">
                <a:latin typeface="Monotype Corsiva" pitchFamily="66" charset="0"/>
                <a:ea typeface="Times New Roman" pitchFamily="18" charset="0"/>
                <a:cs typeface="Arial" charset="0"/>
              </a:rPr>
              <a:t>Козьма</a:t>
            </a:r>
            <a:r>
              <a:rPr lang="ru-RU" sz="2800" b="1" dirty="0">
                <a:latin typeface="Monotype Corsiva" pitchFamily="66" charset="0"/>
                <a:ea typeface="Times New Roman" pitchFamily="18" charset="0"/>
                <a:cs typeface="Arial" charset="0"/>
              </a:rPr>
              <a:t>   Прутков. </a:t>
            </a:r>
          </a:p>
          <a:p>
            <a:pPr algn="just"/>
            <a:r>
              <a:rPr lang="ru-RU" sz="2000" dirty="0">
                <a:ea typeface="Times New Roman" pitchFamily="18" charset="0"/>
                <a:cs typeface="Arial" charset="0"/>
              </a:rPr>
              <a:t>     Это не простой псевдоним, а созданная </a:t>
            </a:r>
            <a:r>
              <a:rPr lang="ru-RU" sz="2000" dirty="0" err="1">
                <a:ea typeface="Times New Roman" pitchFamily="18" charset="0"/>
                <a:cs typeface="Arial" charset="0"/>
              </a:rPr>
              <a:t>А.К.Толстым</a:t>
            </a:r>
            <a:r>
              <a:rPr lang="ru-RU" sz="2000" dirty="0">
                <a:ea typeface="Times New Roman" pitchFamily="18" charset="0"/>
                <a:cs typeface="Arial" charset="0"/>
              </a:rPr>
              <a:t> и его двоюродными братьями Алексеем и Владимиром Жемчужниковыми сатирическая маска тупого и самовлюбленного бюрократа николаевской эпохи. От его имени они писали стихи, басни, эпиграммы, пародии, пьесы, афоризмы, исторические анекдоты, высмеивая в них явления окружающей действительности.</a:t>
            </a:r>
            <a:endParaRPr lang="ru-RU" sz="4400" dirty="0">
              <a:ea typeface="Times New Roman" pitchFamily="18" charset="0"/>
              <a:cs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Коллективный портрет Козьмы Пруткова из архива Чугунного Козьмы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50" y="1643063"/>
            <a:ext cx="5643563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1"/>
          <p:cNvSpPr>
            <a:spLocks noChangeArrowheads="1"/>
          </p:cNvSpPr>
          <p:nvPr/>
        </p:nvSpPr>
        <p:spPr bwMode="auto">
          <a:xfrm>
            <a:off x="0" y="285750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 dirty="0">
                <a:latin typeface="Calibri" pitchFamily="34" charset="0"/>
              </a:rPr>
              <a:t>Коллективный портрет </a:t>
            </a:r>
          </a:p>
          <a:p>
            <a:pPr algn="ctr"/>
            <a:r>
              <a:rPr lang="ru-RU" sz="2800" b="1" dirty="0">
                <a:latin typeface="Calibri" pitchFamily="34" charset="0"/>
              </a:rPr>
              <a:t>А. М., В. М., А. М., Жемчужниковых, А. К. Толстого – создателей </a:t>
            </a:r>
            <a:r>
              <a:rPr lang="ru-RU" sz="2800" b="1" dirty="0" err="1">
                <a:latin typeface="Calibri" pitchFamily="34" charset="0"/>
              </a:rPr>
              <a:t>К.Пруткова</a:t>
            </a:r>
            <a:endParaRPr lang="ru-RU" sz="28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2"/>
          <p:cNvSpPr>
            <a:spLocks noGrp="1"/>
          </p:cNvSpPr>
          <p:nvPr>
            <p:ph idx="4294967295"/>
          </p:nvPr>
        </p:nvSpPr>
        <p:spPr>
          <a:xfrm>
            <a:off x="357188" y="642938"/>
            <a:ext cx="8429625" cy="5483225"/>
          </a:xfrm>
        </p:spPr>
        <p:txBody>
          <a:bodyPr/>
          <a:lstStyle/>
          <a:p>
            <a:pPr algn="just" eaLnBrk="1" hangingPunct="1"/>
            <a:r>
              <a:rPr lang="ru-RU" dirty="0" smtClean="0"/>
              <a:t>              </a:t>
            </a:r>
            <a:r>
              <a:rPr lang="ru-RU" dirty="0" err="1" smtClean="0"/>
              <a:t>Прутковским</a:t>
            </a:r>
            <a:r>
              <a:rPr lang="ru-RU" dirty="0" smtClean="0"/>
              <a:t> произведениям соответствовал ряд озорных проделок. Рассказывали, например, о том, как один из “опекунов” Пруткова объездил ночью в мундире флигель-адъютанта главных петербургских архитекторов, сообщив им, что провалился купол Исаакиевского собора,  приказал от имени государя явиться утром во дворец.  Как был раздражен, узнав об этом, Николай I.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ru-RU" dirty="0" smtClean="0"/>
              <a:t>     В другой раз кто-то из них в театре нарочно наступил на ногу высокопоставленному лицу и потом являлся к нему в каждый приемный день извиняться, пока тот не выгнал его.</a:t>
            </a:r>
          </a:p>
          <a:p>
            <a:pPr algn="just" eaLnBrk="1" hangingPunct="1">
              <a:buFont typeface="Arial" charset="0"/>
              <a:buNone/>
            </a:pPr>
            <a:r>
              <a:rPr lang="ru-RU" dirty="0" smtClean="0"/>
              <a:t>          И много ещё подобных рассказов ходило о Толстом и Жемчужниковых.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0243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ru-RU" dirty="0" smtClean="0"/>
              <a:t>       Многие современники “попались на удочку”, всерьез восприняв творчество </a:t>
            </a:r>
            <a:r>
              <a:rPr lang="ru-RU" sz="5400" b="1" dirty="0" err="1" smtClean="0">
                <a:latin typeface="Monotype Corsiva" pitchFamily="66" charset="0"/>
              </a:rPr>
              <a:t>Козьмы</a:t>
            </a:r>
            <a:r>
              <a:rPr lang="ru-RU" sz="5400" b="1" dirty="0" smtClean="0">
                <a:latin typeface="Monotype Corsiva" pitchFamily="66" charset="0"/>
              </a:rPr>
              <a:t> Пруткова,</a:t>
            </a:r>
            <a:r>
              <a:rPr lang="ru-RU" dirty="0" smtClean="0"/>
              <a:t> например, глубокомысленный афоризм </a:t>
            </a:r>
            <a:r>
              <a:rPr lang="ru-RU" sz="4000" b="1" dirty="0" smtClean="0"/>
              <a:t>“Бди!” </a:t>
            </a:r>
            <a:r>
              <a:rPr lang="ru-RU" dirty="0" smtClean="0"/>
              <a:t>воспринимался очень серьезно.</a:t>
            </a:r>
          </a:p>
          <a:p>
            <a:pPr algn="just" eaLnBrk="1" hangingPunct="1"/>
            <a:endParaRPr lang="ru-RU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3662</Words>
  <Application>Microsoft Office PowerPoint</Application>
  <PresentationFormat>Екран (4:3)</PresentationFormat>
  <Paragraphs>292</Paragraphs>
  <Slides>20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20</vt:i4>
      </vt:variant>
    </vt:vector>
  </HeadingPairs>
  <TitlesOfParts>
    <vt:vector size="21" baseType="lpstr">
      <vt:lpstr>Тема Office</vt:lpstr>
      <vt:lpstr>Козьма Прутков</vt:lpstr>
      <vt:lpstr>Презентація PowerPoint</vt:lpstr>
      <vt:lpstr>Козьма   Прутков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Разница вкусов  В первом издании (см. журн. «Современник», 1853 г.) эта басня была озаглавлена: «Урок внучатам»,— в ознаменование действительного происшествия в семье Козьмы Пруткова  </vt:lpstr>
      <vt:lpstr>Плоды  раздумья Козьмы  Пруткова </vt:lpstr>
      <vt:lpstr>Презентація PowerPoint</vt:lpstr>
      <vt:lpstr>Презентація PowerPoint</vt:lpstr>
      <vt:lpstr>Никто необъятного обнять не может</vt:lpstr>
      <vt:lpstr>Афоризмы  Козьмы  Пруткова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Козьма Прутков</dc:title>
  <dc:creator>Haljapina</dc:creator>
  <cp:lastModifiedBy>LEGION</cp:lastModifiedBy>
  <cp:revision>36</cp:revision>
  <dcterms:created xsi:type="dcterms:W3CDTF">2010-01-08T20:07:35Z</dcterms:created>
  <dcterms:modified xsi:type="dcterms:W3CDTF">2015-01-20T08:08:46Z</dcterms:modified>
</cp:coreProperties>
</file>