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1243" autoAdjust="0"/>
  </p:normalViewPr>
  <p:slideViewPr>
    <p:cSldViewPr>
      <p:cViewPr>
        <p:scale>
          <a:sx n="119" d="100"/>
          <a:sy n="119" d="100"/>
        </p:scale>
        <p:origin x="-288" y="19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0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1BC39C-6D7D-44BC-A695-2A8C953A6D1B}" type="datetimeFigureOut">
              <a:rPr lang="uk-UA" smtClean="0"/>
              <a:t>20.01.2015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E42DBE-8871-4D16-833C-19EF648C5CC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0325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dirty="0" smtClean="0"/>
              <a:t>Презентация к уроку в 10 классе по драме Н.А. Островского «Гроза»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Учитель МОУ СОШ № 7 </a:t>
            </a:r>
            <a:r>
              <a:rPr lang="ru-RU" sz="1200" dirty="0" err="1" smtClean="0"/>
              <a:t>г.Балашова</a:t>
            </a:r>
            <a:r>
              <a:rPr lang="ru-RU" sz="1200" dirty="0" smtClean="0"/>
              <a:t> ТРАПКОВА Надежда Николаевна</a:t>
            </a:r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pPr>
              <a:lnSpc>
                <a:spcPct val="80000"/>
              </a:lnSpc>
            </a:pPr>
            <a:r>
              <a:rPr lang="ru-RU" sz="1200" dirty="0" smtClean="0"/>
              <a:t>2009 г.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42DBE-8871-4D16-833C-19EF648C5CCA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64953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Вывод ВТОРОЙ:</a:t>
            </a:r>
          </a:p>
          <a:p>
            <a:r>
              <a:rPr lang="ru-RU" sz="1200" dirty="0" smtClean="0"/>
              <a:t>Значит, Кабанова, согласно «Домострою», видела свой долг и свою обязанность в том, чтобы учить и наставлять своих детей, чтобы сохранить семью, поддерживать «Закон» и «Порядок» в доме. А «порядок», убеждена Кабанова, можно поддерживать только страхом, только страх может удержать от греха. </a:t>
            </a:r>
            <a:r>
              <a:rPr lang="ru-RU" altLang="ja-JP" sz="1200" dirty="0" smtClean="0"/>
              <a:t>Она извлекает из Библии и Домостроя именно те формулы, которые могут оправдать ее деспотизм.  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42DBE-8871-4D16-833C-19EF648C5CCA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18696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ja-JP" sz="1200" dirty="0" smtClean="0"/>
              <a:t>- Жила-была девушка. Мечтательная, добрая, ласковая. Жила у родителей.</a:t>
            </a:r>
            <a:r>
              <a:rPr lang="ru-RU" altLang="ja-JP" sz="2000" dirty="0" smtClean="0"/>
              <a:t> </a:t>
            </a:r>
            <a:r>
              <a:rPr lang="ru-RU" altLang="ja-JP" sz="1200" dirty="0" smtClean="0"/>
              <a:t>Нужды  она не знала</a:t>
            </a:r>
            <a:r>
              <a:rPr lang="ru-RU" altLang="ja-JP" sz="2000" dirty="0" smtClean="0"/>
              <a:t> </a:t>
            </a:r>
            <a:r>
              <a:rPr lang="ru-RU" sz="1200" dirty="0" smtClean="0"/>
              <a:t>И звали эту девушку Катерина.</a:t>
            </a:r>
            <a:r>
              <a:rPr lang="ru-RU" sz="2000" dirty="0" smtClean="0"/>
              <a:t> </a:t>
            </a:r>
            <a:r>
              <a:rPr lang="ru-RU" altLang="ja-JP" sz="2000" dirty="0" smtClean="0"/>
              <a:t>  </a:t>
            </a:r>
            <a:endParaRPr lang="ru-RU" sz="20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42DBE-8871-4D16-833C-19EF648C5CCA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60626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ja-JP" sz="1200" dirty="0" smtClean="0"/>
              <a:t>Что же заставило Катерину решиться изменить свою судьбу? Пойти вопреки Божьей воле? Любовь?</a:t>
            </a:r>
            <a:r>
              <a:rPr lang="ru-RU" altLang="ja-JP" sz="1600" dirty="0" smtClean="0"/>
              <a:t>  </a:t>
            </a:r>
            <a:endParaRPr lang="ru-RU" sz="16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42DBE-8871-4D16-833C-19EF648C5CCA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67572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- Да, мужу изменила, клятвою, данною в церкви перед Богом, поступилась… Как же ей жить дальше? И в грехе перед всеми раскаялась, но не стало легче…Вернуться к мужу и к свекрови невозможно: там все чужое. Один путь – в Волгу.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42DBE-8871-4D16-833C-19EF648C5CCA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70338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100" dirty="0" smtClean="0"/>
              <a:t>- Для нее не умереть по своей воле, а продолжать существовать в лицемерии, притворстве, обмане – вот что греховно.</a:t>
            </a:r>
            <a:r>
              <a:rPr lang="ru-RU" sz="1800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- Женщина гордая, волевая, она отдана замуж за слабого, безвольного Тихона. Натура одухотворенная, светлая, мечтательная, она попала в атмосферу ханжества, лжи, жестоких законов. Смелая и бескомпромиссная, она полюбила бескрылого и несамостоятельного Бориса.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                         - Свободолюбивая, она постоянно испытывает домашний гнет, вынуждена сносить бесконечные и несправедливые попреки свекрови. 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42DBE-8871-4D16-833C-19EF648C5CCA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3997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ВЫВОД ПО УРОКУ:</a:t>
            </a:r>
          </a:p>
          <a:p>
            <a:r>
              <a:rPr lang="ru-RU" sz="1200" dirty="0" smtClean="0"/>
              <a:t>- Драма «Гроза» в большей </a:t>
            </a:r>
          </a:p>
          <a:p>
            <a:pPr>
              <a:buFont typeface="Wingdings" pitchFamily="2" charset="2"/>
              <a:buNone/>
            </a:pPr>
            <a:r>
              <a:rPr lang="ru-RU" sz="1200" dirty="0" smtClean="0"/>
              <a:t>степени связана с древнерусской </a:t>
            </a:r>
          </a:p>
          <a:p>
            <a:pPr>
              <a:buFont typeface="Wingdings" pitchFamily="2" charset="2"/>
              <a:buNone/>
            </a:pPr>
            <a:r>
              <a:rPr lang="ru-RU" sz="1200" dirty="0" smtClean="0"/>
              <a:t>культурной эпохой.</a:t>
            </a:r>
          </a:p>
          <a:p>
            <a:r>
              <a:rPr lang="ru-RU" sz="1200" dirty="0" smtClean="0"/>
              <a:t>- В Катерине торжествует </a:t>
            </a:r>
          </a:p>
          <a:p>
            <a:pPr>
              <a:buFont typeface="Wingdings" pitchFamily="2" charset="2"/>
              <a:buNone/>
            </a:pPr>
            <a:r>
              <a:rPr lang="ru-RU" sz="1200" dirty="0" smtClean="0"/>
              <a:t>жизнелюбие русского народа,</a:t>
            </a:r>
          </a:p>
          <a:p>
            <a:pPr>
              <a:buFont typeface="Wingdings" pitchFamily="2" charset="2"/>
              <a:buNone/>
            </a:pPr>
            <a:r>
              <a:rPr lang="ru-RU" sz="1200" dirty="0" smtClean="0"/>
              <a:t> который искал в религии</a:t>
            </a:r>
          </a:p>
          <a:p>
            <a:pPr>
              <a:buFont typeface="Wingdings" pitchFamily="2" charset="2"/>
              <a:buNone/>
            </a:pPr>
            <a:r>
              <a:rPr lang="ru-RU" sz="1200" dirty="0" smtClean="0"/>
              <a:t>не отрицание жизни,</a:t>
            </a:r>
          </a:p>
          <a:p>
            <a:pPr>
              <a:buFont typeface="Wingdings" pitchFamily="2" charset="2"/>
              <a:buNone/>
            </a:pPr>
            <a:r>
              <a:rPr lang="ru-RU" sz="1200" dirty="0" smtClean="0"/>
              <a:t>а утверждение ее.</a:t>
            </a:r>
          </a:p>
          <a:p>
            <a:endParaRPr lang="ru-RU" sz="1200" dirty="0" smtClean="0"/>
          </a:p>
          <a:p>
            <a:endParaRPr lang="ru-RU" sz="1200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42DBE-8871-4D16-833C-19EF648C5CCA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9175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050" dirty="0" smtClean="0"/>
              <a:t>«Благословляю я… следовать всем христианским законам и жить с женой совместно и в правде с верой творя волю божью и соблюдая заповеди его… домочадцев своих, наставляя не насилием, не побоями…»</a:t>
            </a:r>
            <a:r>
              <a:rPr lang="ru-RU" sz="1600" dirty="0" smtClean="0"/>
              <a:t> </a:t>
            </a:r>
          </a:p>
          <a:p>
            <a:r>
              <a:rPr lang="ru-RU" dirty="0" smtClean="0"/>
              <a:t> « Если мы не обманываемся в убеждении, что вся культура народа, в последнем счете, определяется его религией, то в русской святости найдем ключ, объясняющий многое в явлениях и современной, русской культуры». 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  (Г.П. Федотов).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42DBE-8871-4D16-833C-19EF648C5CCA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0600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ja-JP" sz="1200" dirty="0" smtClean="0"/>
              <a:t>проблема любви в пьесе связана с пониманием и оценкой характера Бориса.</a:t>
            </a:r>
            <a:r>
              <a:rPr lang="ru-RU" altLang="ja-JP" sz="1400" dirty="0" smtClean="0"/>
              <a:t> </a:t>
            </a:r>
            <a:endParaRPr lang="ru-RU" sz="14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42DBE-8871-4D16-833C-19EF648C5CCA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8720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ja-JP" sz="1200" dirty="0" smtClean="0"/>
              <a:t>Чем является любовь Катерины – ослеплением, разрешительной страстью или прозрением, высшей ценностью в жизни?</a:t>
            </a:r>
            <a:r>
              <a:rPr lang="ru-RU" altLang="ja-JP" sz="1800" dirty="0" smtClean="0"/>
              <a:t>   </a:t>
            </a:r>
            <a:endParaRPr lang="ru-RU" sz="1800" dirty="0" smtClean="0"/>
          </a:p>
          <a:p>
            <a:r>
              <a:rPr lang="ru-RU" altLang="ja-JP" sz="1200" dirty="0" smtClean="0"/>
              <a:t>Чем является любовь Катерины – ослеплением, разрешительной страстью или прозрением, высшей ценностью в жизни?</a:t>
            </a:r>
            <a:r>
              <a:rPr lang="ru-RU" altLang="ja-JP" sz="1800" dirty="0" smtClean="0"/>
              <a:t>   </a:t>
            </a:r>
            <a:endParaRPr lang="ru-RU" sz="18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42DBE-8871-4D16-833C-19EF648C5CCA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7304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/>
              <a:t> </a:t>
            </a:r>
            <a:r>
              <a:rPr lang="ru-RU" sz="1200" dirty="0" smtClean="0"/>
              <a:t>Понять значительность	образа Бориса у Островского, внутреннюю идею, выраженную в этом герое и связанную с раскрытием глубинных основ русского национального характера, нам поможет сравнение его с другим Борисом в русской литературе – героем «Сказания о Борисе и Глебе», созданного</a:t>
            </a:r>
            <a:br>
              <a:rPr lang="ru-RU" sz="1200" dirty="0" smtClean="0"/>
            </a:br>
            <a:r>
              <a:rPr lang="ru-RU" sz="1200" dirty="0" smtClean="0"/>
              <a:t> в начале ХП века.</a:t>
            </a:r>
            <a:r>
              <a:rPr lang="ru-RU" sz="2400" dirty="0" smtClean="0"/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42DBE-8871-4D16-833C-19EF648C5CCA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19390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ВЫВОД ПЕРВЫЙ: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Герои обоих произведений – неповинные жертвы за грехи отцов своих и за грешный мир. Смерть князя Бориса в «Сказании» есть в какой-то мере расплата за грехи его дяди и отца, совершенные им до святого крещения. Бесправное положение Бориса в «Грозе», «неволя», в которой он оказался, - тоже следствие греха отца, нарушившего волю родителей, женившись «на благородной». Бабушка своим завещанием хотела восстановить нарушенный закон почитания воли родителей, послушания старшим. 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42DBE-8871-4D16-833C-19EF648C5CCA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68835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- Как же святость «блаженного» Бориса отражается на героях «Грозы»?</a:t>
            </a:r>
          </a:p>
          <a:p>
            <a:r>
              <a:rPr lang="ru-RU" dirty="0" smtClean="0"/>
              <a:t>Катерина и Борис отказываются и не желают бороться за свою любовь. Борис не хочет бежать с Катериной, как бежали Кудряш с Варварой. Все это объясняется «кротостью» героев, смирением перед нравственными законами, любовь их греховна, преступна, безнравственна, т.к. находится вне семьи.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42DBE-8871-4D16-833C-19EF648C5CCA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86409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- С появлением Кабановой, какая проблема возникает в пьесе?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42DBE-8871-4D16-833C-19EF648C5CCA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49355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Глубоко понять характер Кабановой и объяснить ее поступки невозможно без изучения «Домостроя», без знания о двух типах русской святости, выраженных в ХУ1 веке в русских святых: Ниле Сорском и Иосифе Волоцком.</a:t>
            </a:r>
            <a:endParaRPr lang="en-US" sz="1200" dirty="0" smtClean="0"/>
          </a:p>
          <a:p>
            <a:pPr algn="ctr"/>
            <a:r>
              <a:rPr lang="ru-RU" sz="1200" dirty="0" smtClean="0"/>
              <a:t>«…  как детей своих воспитать</a:t>
            </a:r>
          </a:p>
          <a:p>
            <a:pPr algn="ctr"/>
            <a:r>
              <a:rPr lang="ru-RU" sz="1200" dirty="0" smtClean="0"/>
              <a:t> в подчинении и страхе божьем…</a:t>
            </a:r>
          </a:p>
          <a:p>
            <a:pPr algn="ctr"/>
            <a:r>
              <a:rPr lang="ru-RU" sz="1200" dirty="0" smtClean="0"/>
              <a:t> любить их и беречь, </a:t>
            </a:r>
          </a:p>
          <a:p>
            <a:pPr algn="ctr"/>
            <a:r>
              <a:rPr lang="ru-RU" sz="1200" dirty="0" smtClean="0"/>
              <a:t>но и страхом спасать, </a:t>
            </a:r>
          </a:p>
          <a:p>
            <a:pPr algn="ctr"/>
            <a:r>
              <a:rPr lang="ru-RU" sz="1200" dirty="0" smtClean="0"/>
              <a:t>наказывая и поучая» ( п.15)</a:t>
            </a:r>
          </a:p>
          <a:p>
            <a:pPr algn="ctr"/>
            <a:r>
              <a:rPr lang="ru-RU" sz="1200" dirty="0" smtClean="0"/>
              <a:t>- женам «прежде всего, </a:t>
            </a:r>
          </a:p>
          <a:p>
            <a:pPr algn="ctr"/>
            <a:r>
              <a:rPr lang="ru-RU" sz="1200" dirty="0" smtClean="0"/>
              <a:t>иметь страх божий и </a:t>
            </a:r>
          </a:p>
          <a:p>
            <a:pPr algn="ctr"/>
            <a:r>
              <a:rPr lang="ru-RU" sz="1200" dirty="0" smtClean="0"/>
              <a:t>Пребывать </a:t>
            </a:r>
          </a:p>
          <a:p>
            <a:pPr algn="ctr"/>
            <a:r>
              <a:rPr lang="ru-RU" sz="1200" dirty="0" smtClean="0"/>
              <a:t>в телесной чистоте» (п.29).</a:t>
            </a:r>
          </a:p>
          <a:p>
            <a:pPr algn="ctr"/>
            <a:r>
              <a:rPr lang="ru-RU" sz="1200" dirty="0" smtClean="0"/>
              <a:t>- «наказывай сына своего </a:t>
            </a:r>
          </a:p>
          <a:p>
            <a:pPr algn="ctr"/>
            <a:r>
              <a:rPr lang="ru-RU" sz="1200" dirty="0" smtClean="0"/>
              <a:t>в юности его</a:t>
            </a:r>
          </a:p>
          <a:p>
            <a:pPr algn="ctr"/>
            <a:r>
              <a:rPr lang="ru-RU" sz="1200" dirty="0" smtClean="0"/>
              <a:t> и не жалея бей ребенка:</a:t>
            </a:r>
          </a:p>
          <a:p>
            <a:pPr algn="ctr"/>
            <a:r>
              <a:rPr lang="ru-RU" sz="1200" dirty="0" smtClean="0"/>
              <a:t> если кнутом посечь его,</a:t>
            </a:r>
          </a:p>
          <a:p>
            <a:pPr algn="ctr"/>
            <a:r>
              <a:rPr lang="ru-RU" sz="1200" dirty="0" smtClean="0"/>
              <a:t> не умрет, но здоровее будет, </a:t>
            </a:r>
          </a:p>
          <a:p>
            <a:pPr algn="ctr"/>
            <a:r>
              <a:rPr lang="ru-RU" sz="1200" dirty="0" smtClean="0"/>
              <a:t>ибо ты, наказывая его тело,</a:t>
            </a:r>
          </a:p>
          <a:p>
            <a:pPr algn="ctr"/>
            <a:r>
              <a:rPr lang="ru-RU" sz="1200" dirty="0" smtClean="0"/>
              <a:t> душу его избавишь от смерти,</a:t>
            </a:r>
          </a:p>
          <a:p>
            <a:pPr algn="ctr"/>
            <a:r>
              <a:rPr lang="ru-RU" sz="1200" dirty="0" smtClean="0"/>
              <a:t> воспитай детей в запретах </a:t>
            </a:r>
          </a:p>
          <a:p>
            <a:pPr algn="ctr"/>
            <a:r>
              <a:rPr lang="ru-RU" sz="1200" dirty="0" smtClean="0"/>
              <a:t>и найдешь в них покой и благословение,</a:t>
            </a:r>
          </a:p>
          <a:p>
            <a:pPr algn="ctr"/>
            <a:r>
              <a:rPr lang="ru-RU" sz="1200" dirty="0" smtClean="0"/>
              <a:t> не улыбайся ему, играя…и</a:t>
            </a:r>
          </a:p>
          <a:p>
            <a:pPr algn="ctr"/>
            <a:r>
              <a:rPr lang="ru-RU" sz="1200" dirty="0" smtClean="0"/>
              <a:t> не дай ему воли в юности» (п.17).</a:t>
            </a:r>
          </a:p>
          <a:p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42DBE-8871-4D16-833C-19EF648C5CCA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7284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6147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8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9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0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1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2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3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4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5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6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7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8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9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0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1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2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3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4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5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6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7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68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69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170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71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72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1661024-0E40-46E0-A086-CD0EC6A683F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8" grpId="0"/>
      <p:bldP spid="6169" grpId="0" build="p">
        <p:tmplLst>
          <p:tmpl lvl="1">
            <p:tnLst>
              <p:par>
                <p:cTn presetID="49" presetClass="entr" presetSubtype="0" decel="10000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69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6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58ED85-7C02-4291-8A03-C991CDA39DB5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46A245B-8327-4AB9-BF7F-A6942C9F5D5E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F32EA76-62E0-4BC9-8403-C37CDADC65F9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A16780-EC74-4DB7-BFE7-46527D91E795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C0EBE3B-EFCE-437B-B11B-AA13559926FB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8A80A4-6E1C-4D9B-9057-DBCE85F6E2C5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0F1C8B-8ABF-4998-B917-53B1F5F60448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B0013E-EEBB-4820-A2FF-843C4F7F217D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CF4868-C96D-46C2-BB93-7D91036E44FE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D67F43-90CB-4124-A3D1-CFFA08CB6EF6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123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4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5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6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7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8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9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0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1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2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3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4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5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6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7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8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9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0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1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2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3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44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46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5147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0588C80-A863-49A7-975B-F82FC48D6A63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5148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4" grpId="0"/>
      <p:bldP spid="5145" grpId="0" build="p">
        <p:tmplLst>
          <p:tmpl lvl="1">
            <p:tnLst>
              <p:par>
                <p:cTn presetID="49" presetClass="entr" presetSubtype="0" decel="10000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4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4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4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4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4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4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4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4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4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4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dirty="0"/>
              <a:t>Презентация к уроку в 10 классе по драме Н.А. Островского «Гроза»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3860800"/>
            <a:ext cx="64008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dirty="0"/>
              <a:t>Учитель МОУ СОШ № 7 </a:t>
            </a:r>
            <a:r>
              <a:rPr lang="ru-RU" sz="2800" dirty="0" err="1"/>
              <a:t>г.Балашова</a:t>
            </a:r>
            <a:r>
              <a:rPr lang="ru-RU" sz="2800" dirty="0"/>
              <a:t> ТРАПКОВА Надежда Николаевна</a:t>
            </a:r>
          </a:p>
          <a:p>
            <a:pPr>
              <a:lnSpc>
                <a:spcPct val="80000"/>
              </a:lnSpc>
            </a:pPr>
            <a:endParaRPr lang="ru-RU" sz="2800" dirty="0"/>
          </a:p>
          <a:p>
            <a:pPr>
              <a:lnSpc>
                <a:spcPct val="80000"/>
              </a:lnSpc>
            </a:pPr>
            <a:r>
              <a:rPr lang="ru-RU" sz="2800" dirty="0"/>
              <a:t>2009 г.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46938" y="3860800"/>
            <a:ext cx="1897062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 ВТОРОЙ: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dirty="0"/>
              <a:t>Значит, Кабанова, согласно «Домострою», видела свой долг и свою обязанность в том, чтобы учить и наставлять своих детей, чтобы сохранить семью, поддерживать «Закон» и «Порядок» в доме. А «порядок», убеждена Кабанова, можно поддерживать только страхом, только страх может удержать от греха. </a:t>
            </a:r>
            <a:r>
              <a:rPr lang="ru-RU" altLang="ja-JP" sz="2800" dirty="0"/>
              <a:t>Она извлекает из Библии и Домостроя именно те формулы, которые могут оправдать ее деспотизм. 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ja-JP" sz="2400" dirty="0"/>
              <a:t>- Жила-была девушка. Мечтательная, добрая, ласковая. Жила у родителей.</a:t>
            </a:r>
            <a:r>
              <a:rPr lang="ru-RU" altLang="ja-JP" sz="3800" dirty="0"/>
              <a:t> </a:t>
            </a:r>
            <a:r>
              <a:rPr lang="ru-RU" altLang="ja-JP" sz="2400" dirty="0"/>
              <a:t>Нужды  она не знала</a:t>
            </a:r>
            <a:r>
              <a:rPr lang="ru-RU" altLang="ja-JP" sz="3800" dirty="0"/>
              <a:t> </a:t>
            </a:r>
            <a:r>
              <a:rPr lang="ru-RU" sz="2400" dirty="0"/>
              <a:t>И звали эту девушку Катерина.</a:t>
            </a:r>
            <a:r>
              <a:rPr lang="ru-RU" sz="3800" dirty="0"/>
              <a:t> </a:t>
            </a:r>
            <a:r>
              <a:rPr lang="ru-RU" altLang="ja-JP" sz="3800" dirty="0"/>
              <a:t>  </a:t>
            </a:r>
            <a:endParaRPr lang="ru-RU" sz="3800" dirty="0"/>
          </a:p>
        </p:txBody>
      </p:sp>
      <p:pic>
        <p:nvPicPr>
          <p:cNvPr id="1638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688013" y="1989138"/>
            <a:ext cx="3455987" cy="3744912"/>
          </a:xfrm>
          <a:noFill/>
          <a:ln/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250825" y="5354638"/>
            <a:ext cx="57388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altLang="ja-JP" sz="2400"/>
              <a:t>Проблема нравственного выбора, </a:t>
            </a:r>
          </a:p>
          <a:p>
            <a:r>
              <a:rPr lang="ru-RU" altLang="ja-JP" sz="2400"/>
              <a:t>а затем гибели связана именно с ней.  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1755775"/>
            <a:ext cx="59372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altLang="ja-JP" sz="2400"/>
              <a:t>В Катерине торжествуют жизнелюбивые</a:t>
            </a:r>
          </a:p>
          <a:p>
            <a:r>
              <a:rPr lang="ru-RU" altLang="ja-JP" sz="2400"/>
              <a:t> начала православной религиозности.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139825"/>
          </a:xfrm>
        </p:spPr>
        <p:txBody>
          <a:bodyPr/>
          <a:lstStyle/>
          <a:p>
            <a:r>
              <a:rPr lang="ru-RU" altLang="ja-JP" sz="3200" dirty="0"/>
              <a:t>Что же заставило Катерину решиться изменить свою судьбу? Пойти вопреки Божьей воле? Любовь?</a:t>
            </a:r>
            <a:r>
              <a:rPr lang="ru-RU" altLang="ja-JP" sz="3800" dirty="0"/>
              <a:t>  </a:t>
            </a:r>
            <a:endParaRPr lang="ru-RU" sz="3800" dirty="0"/>
          </a:p>
        </p:txBody>
      </p:sp>
      <p:pic>
        <p:nvPicPr>
          <p:cNvPr id="1843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4663" y="1844675"/>
            <a:ext cx="4608512" cy="4392613"/>
          </a:xfrm>
          <a:noFill/>
          <a:ln/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395288" y="1477963"/>
            <a:ext cx="434657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76200" algn="ctr"/>
            <a:r>
              <a:rPr lang="ru-RU" sz="2400"/>
              <a:t>Не любовь, а обреченность </a:t>
            </a:r>
          </a:p>
          <a:p>
            <a:pPr indent="76200" algn="ctr"/>
            <a:r>
              <a:rPr lang="ru-RU" sz="2400"/>
              <a:t>толкает ее к Борису.</a:t>
            </a:r>
          </a:p>
          <a:p>
            <a:pPr indent="76200" algn="ctr"/>
            <a:r>
              <a:rPr lang="ru-RU" sz="2400"/>
              <a:t> Не может Тихон дать ей счастья,</a:t>
            </a:r>
          </a:p>
          <a:p>
            <a:pPr indent="76200" algn="ctr"/>
            <a:r>
              <a:rPr lang="ru-RU" sz="2400"/>
              <a:t> да и защитить не может, </a:t>
            </a:r>
          </a:p>
          <a:p>
            <a:pPr indent="76200" algn="ctr"/>
            <a:r>
              <a:rPr lang="ru-RU" sz="2400"/>
              <a:t>подчиняется только воле матери.</a:t>
            </a:r>
          </a:p>
          <a:p>
            <a:pPr indent="76200" algn="ctr"/>
            <a:r>
              <a:rPr lang="ru-RU" sz="2400"/>
              <a:t>                         - Да и Борис не может</a:t>
            </a:r>
          </a:p>
          <a:p>
            <a:pPr indent="76200" algn="ctr"/>
            <a:r>
              <a:rPr lang="ru-RU" sz="2400"/>
              <a:t> дать ей счастье.</a:t>
            </a:r>
          </a:p>
          <a:p>
            <a:pPr indent="76200" algn="ctr"/>
            <a:r>
              <a:rPr lang="ru-RU" sz="2400"/>
              <a:t> Избранник ее совсем не тот,</a:t>
            </a:r>
          </a:p>
          <a:p>
            <a:pPr indent="76200" algn="ctr"/>
            <a:r>
              <a:rPr lang="ru-RU" sz="2400"/>
              <a:t> кем она его себе представляла.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39825"/>
          </a:xfrm>
        </p:spPr>
        <p:txBody>
          <a:bodyPr/>
          <a:lstStyle/>
          <a:p>
            <a:r>
              <a:rPr lang="ru-RU" sz="2400" dirty="0"/>
              <a:t>- Да, мужу изменила, клятвою, данною в церкви перед Богом, поступилась… Как же ей жить дальше? И в грехе перед всеми раскаялась, но не стало легче…Вернуться к мужу и к свекрови невозможно: там все чужое. Один путь – в Волгу.</a:t>
            </a:r>
            <a:r>
              <a:rPr lang="ru-RU" sz="3800" dirty="0"/>
              <a:t> </a:t>
            </a:r>
          </a:p>
        </p:txBody>
      </p:sp>
      <p:pic>
        <p:nvPicPr>
          <p:cNvPr id="1741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42988" y="2060575"/>
            <a:ext cx="7129462" cy="4176713"/>
          </a:xfrm>
          <a:noFill/>
          <a:ln/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2411413" y="6192838"/>
            <a:ext cx="4976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/>
              <a:t> </a:t>
            </a:r>
            <a:r>
              <a:rPr lang="ru-RU" sz="2400"/>
              <a:t>- Что же заставило ее прыгнуть?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- Для нее не умереть по своей воле, а продолжать существовать в лицемерии, притворстве, обмане – вот что греховно.</a:t>
            </a:r>
            <a:r>
              <a:rPr lang="ru-RU" sz="3800" dirty="0"/>
              <a:t>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05038"/>
            <a:ext cx="82296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/>
              <a:t>- Женщина гордая, волевая, она отдана замуж за слабого, безвольного Тихона. Натура одухотворенная, светлая, мечтательная, она попала в атмосферу ханжества, лжи, жестоких законов. Смелая и бескомпромиссная, она полюбила бескрылого и несамостоятельного Бориса.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                         - Свободолюбивая, она постоянно испытывает домашний гнет, вынуждена сносить бесконечные и несправедливые попреки свекрови.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 ПО УРОКУ: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dirty="0"/>
              <a:t>- Драма «Гроза» в большей </a:t>
            </a:r>
          </a:p>
          <a:p>
            <a:pPr>
              <a:buFont typeface="Wingdings" pitchFamily="2" charset="2"/>
              <a:buNone/>
            </a:pPr>
            <a:r>
              <a:rPr lang="ru-RU" sz="2800" dirty="0"/>
              <a:t>степени связана с древнерусской </a:t>
            </a:r>
          </a:p>
          <a:p>
            <a:pPr>
              <a:buFont typeface="Wingdings" pitchFamily="2" charset="2"/>
              <a:buNone/>
            </a:pPr>
            <a:r>
              <a:rPr lang="ru-RU" sz="2800" dirty="0"/>
              <a:t>культурной эпохой.</a:t>
            </a:r>
          </a:p>
          <a:p>
            <a:r>
              <a:rPr lang="ru-RU" sz="2800" dirty="0"/>
              <a:t>- В Катерине торжествует </a:t>
            </a:r>
          </a:p>
          <a:p>
            <a:pPr>
              <a:buFont typeface="Wingdings" pitchFamily="2" charset="2"/>
              <a:buNone/>
            </a:pPr>
            <a:r>
              <a:rPr lang="ru-RU" sz="2800" dirty="0"/>
              <a:t>жизнелюбие русского народа,</a:t>
            </a:r>
          </a:p>
          <a:p>
            <a:pPr>
              <a:buFont typeface="Wingdings" pitchFamily="2" charset="2"/>
              <a:buNone/>
            </a:pPr>
            <a:r>
              <a:rPr lang="ru-RU" sz="2800" dirty="0"/>
              <a:t> который искал в религии</a:t>
            </a:r>
          </a:p>
          <a:p>
            <a:pPr>
              <a:buFont typeface="Wingdings" pitchFamily="2" charset="2"/>
              <a:buNone/>
            </a:pPr>
            <a:r>
              <a:rPr lang="ru-RU" sz="2800" dirty="0"/>
              <a:t>не отрицание жизни,</a:t>
            </a:r>
          </a:p>
          <a:p>
            <a:pPr>
              <a:buFont typeface="Wingdings" pitchFamily="2" charset="2"/>
              <a:buNone/>
            </a:pPr>
            <a:r>
              <a:rPr lang="ru-RU" sz="2800" dirty="0"/>
              <a:t>а утверждение ее.</a:t>
            </a:r>
          </a:p>
          <a:p>
            <a:endParaRPr lang="ru-RU" sz="2800" dirty="0"/>
          </a:p>
          <a:p>
            <a:endParaRPr lang="ru-RU" sz="2800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608013" y="4206875"/>
            <a:ext cx="260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179388" lvl="1"/>
            <a:endParaRPr lang="ru-RU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57925" y="3048000"/>
            <a:ext cx="28860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65175"/>
            <a:ext cx="8229600" cy="1139825"/>
          </a:xfrm>
        </p:spPr>
        <p:txBody>
          <a:bodyPr/>
          <a:lstStyle/>
          <a:p>
            <a:r>
              <a:rPr lang="ru-RU" sz="2400" dirty="0"/>
              <a:t>«Благословляю я… следовать всем христианским законам и жить с женой совместно и в правде с верой творя волю божью и соблюдая заповеди его… домочадцев своих, наставляя не насилием, не побоями…»</a:t>
            </a:r>
            <a:r>
              <a:rPr lang="ru-RU" sz="3800" dirty="0"/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565400"/>
            <a:ext cx="8229600" cy="4530725"/>
          </a:xfrm>
        </p:spPr>
        <p:txBody>
          <a:bodyPr/>
          <a:lstStyle/>
          <a:p>
            <a:r>
              <a:rPr lang="ru-RU" dirty="0"/>
              <a:t> « Если мы не обманываемся в убеждении, что вся культура народа, в последнем счете, определяется его религией, то в русской святости найдем ключ, объясняющий многое в явлениях и современной, русской культуры». 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 (Г.П. Федотов).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ja-JP" sz="3600" dirty="0"/>
              <a:t>проблема любви в пьесе связана с пониманием и оценкой характера Бориса.</a:t>
            </a:r>
            <a:r>
              <a:rPr lang="ru-RU" altLang="ja-JP" sz="3800" dirty="0"/>
              <a:t> </a:t>
            </a:r>
            <a:endParaRPr lang="ru-RU" sz="3800" dirty="0"/>
          </a:p>
        </p:txBody>
      </p:sp>
      <p:pic>
        <p:nvPicPr>
          <p:cNvPr id="7176" name="Picture 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1628775"/>
            <a:ext cx="3744912" cy="4824413"/>
          </a:xfrm>
          <a:noFill/>
          <a:ln/>
        </p:spPr>
      </p:pic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4067175" y="2708275"/>
            <a:ext cx="46990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altLang="ja-JP" sz="2400"/>
              <a:t>Добролюбов в статье </a:t>
            </a:r>
          </a:p>
          <a:p>
            <a:r>
              <a:rPr lang="ru-RU" altLang="ja-JP" sz="2400"/>
              <a:t>«Луч света в темном царстве» </a:t>
            </a:r>
          </a:p>
          <a:p>
            <a:r>
              <a:rPr lang="ru-RU" altLang="ja-JP" sz="2400"/>
              <a:t>писал, что Борис</a:t>
            </a:r>
          </a:p>
          <a:p>
            <a:r>
              <a:rPr lang="ru-RU" altLang="ja-JP" sz="2400"/>
              <a:t>весьма далек</a:t>
            </a:r>
          </a:p>
          <a:p>
            <a:r>
              <a:rPr lang="ru-RU" altLang="ja-JP" sz="2400"/>
              <a:t>не только от православной </a:t>
            </a:r>
          </a:p>
          <a:p>
            <a:r>
              <a:rPr lang="ru-RU" altLang="ja-JP" sz="2400"/>
              <a:t>святости,</a:t>
            </a:r>
          </a:p>
          <a:p>
            <a:r>
              <a:rPr lang="ru-RU" altLang="ja-JP" sz="2400"/>
              <a:t> но и от нравственных идеалов </a:t>
            </a:r>
          </a:p>
          <a:p>
            <a:r>
              <a:rPr lang="ru-RU" altLang="ja-JP" sz="2400"/>
              <a:t>Катерины.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ja-JP" sz="2800" dirty="0"/>
              <a:t>Чем является любовь Катерины – ослеплением, разрешительной страстью или прозрением, высшей ценностью в жизни?</a:t>
            </a:r>
            <a:r>
              <a:rPr lang="ru-RU" altLang="ja-JP" sz="3800" dirty="0"/>
              <a:t>   </a:t>
            </a:r>
            <a:endParaRPr lang="ru-RU" sz="3800" dirty="0"/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1557338"/>
            <a:ext cx="4032250" cy="5013325"/>
          </a:xfrm>
          <a:noFill/>
          <a:ln/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914775" y="3500438"/>
            <a:ext cx="52292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/>
              <a:t>Какого Бориса полюбила Катерина,</a:t>
            </a:r>
          </a:p>
          <a:p>
            <a:r>
              <a:rPr lang="ru-RU" sz="2400"/>
              <a:t> может, «хорошего человека», </a:t>
            </a:r>
          </a:p>
          <a:p>
            <a:r>
              <a:rPr lang="ru-RU" sz="2400"/>
              <a:t>по словам Кулигина?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1139825"/>
          </a:xfrm>
        </p:spPr>
        <p:txBody>
          <a:bodyPr/>
          <a:lstStyle/>
          <a:p>
            <a:r>
              <a:rPr lang="ru-RU" sz="3800" dirty="0"/>
              <a:t> </a:t>
            </a:r>
            <a:r>
              <a:rPr lang="ru-RU" sz="2000" dirty="0"/>
              <a:t>Понять значительность	образа Бориса у Островского, внутреннюю идею, выраженную в этом герое и связанную с раскрытием глубинных основ русского национального характера, нам поможет сравнение его с другим Борисом в русской литературе – героем «Сказания о Борисе и Глебе», созданного</a:t>
            </a:r>
            <a:br>
              <a:rPr lang="ru-RU" sz="2000" dirty="0"/>
            </a:br>
            <a:r>
              <a:rPr lang="ru-RU" sz="2000" dirty="0"/>
              <a:t> в начале ХП века.</a:t>
            </a:r>
            <a:r>
              <a:rPr lang="ru-RU" sz="3800" dirty="0"/>
              <a:t> </a:t>
            </a:r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73575" y="2327275"/>
            <a:ext cx="4670425" cy="4530725"/>
          </a:xfrm>
          <a:noFill/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07950" y="2636838"/>
            <a:ext cx="43053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/>
              <a:t>Князья Борис и Глеб,</a:t>
            </a:r>
          </a:p>
          <a:p>
            <a:r>
              <a:rPr lang="ru-RU"/>
              <a:t> добровольно принявшие смерть,</a:t>
            </a:r>
          </a:p>
          <a:p>
            <a:r>
              <a:rPr lang="ru-RU"/>
              <a:t> стали первыми русскими святыми. </a:t>
            </a:r>
          </a:p>
          <a:p>
            <a:r>
              <a:rPr lang="ru-RU"/>
              <a:t>Основное в характере князя Бориса </a:t>
            </a:r>
          </a:p>
          <a:p>
            <a:r>
              <a:rPr lang="ru-RU"/>
              <a:t>раскрывается в одной фразе:</a:t>
            </a:r>
          </a:p>
          <a:p>
            <a:r>
              <a:rPr lang="ru-RU"/>
              <a:t> весь облик его был уныл, </a:t>
            </a:r>
          </a:p>
          <a:p>
            <a:r>
              <a:rPr lang="ru-RU"/>
              <a:t>и сердце его святое было сокрушено,</a:t>
            </a:r>
          </a:p>
          <a:p>
            <a:r>
              <a:rPr lang="ru-RU"/>
              <a:t> ибо был блаженный правдив и щедр, </a:t>
            </a:r>
          </a:p>
          <a:p>
            <a:r>
              <a:rPr lang="ru-RU"/>
              <a:t>кроток, тих, смиренен, </a:t>
            </a:r>
          </a:p>
          <a:p>
            <a:r>
              <a:rPr lang="ru-RU"/>
              <a:t>всех он жалел и всем помогал.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 ПЕРВЫЙ: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 dirty="0"/>
              <a:t>Герои обоих произведений – неповинные жертвы за грехи отцов своих и за грешный мир. Смерть князя Бориса в «Сказании» есть в какой-то мере расплата за грехи его дяди и отца, совершенные им до святого крещения. Бесправное положение Бориса в «Грозе», «неволя», в которой он оказался, - тоже следствие греха отца, нарушившего волю родителей, женившись «на благородной». Бабушка своим завещанием хотела восстановить нарушенный закон почитания воли родителей, послушания старшим.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- Как же святость «блаженного» Бориса отражается на героях «Грозы»?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Катерина и Борис отказываются и не желают бороться за свою любовь. Борис не хочет бежать с Катериной, как бежали Кудряш с Варварой. Все это объясняется «кротостью» героев, смирением перед нравственными законами, любовь их греховна, преступна, безнравственна, т.к. находится вне семьи.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4675" y="4229100"/>
            <a:ext cx="221932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 dirty="0"/>
              <a:t>- С появлением Кабановой, какая проблема возникает в пьесе? </a:t>
            </a:r>
          </a:p>
        </p:txBody>
      </p:sp>
      <p:pic>
        <p:nvPicPr>
          <p:cNvPr id="1229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916238" y="2060575"/>
            <a:ext cx="5976937" cy="4176713"/>
          </a:xfrm>
          <a:noFill/>
          <a:ln/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539750" y="3354388"/>
            <a:ext cx="30908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altLang="ja-JP" sz="2800"/>
              <a:t>Проблема власти</a:t>
            </a:r>
            <a:r>
              <a:rPr lang="ru-RU" altLang="ja-JP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Глубоко понять характер Кабановой и объяснить ее поступки невозможно без изучения «Домостроя», без знания о двух типах русской святости, выраженных в ХУ1 веке в русских святых: Ниле Сорском и Иосифе Волоцком.</a:t>
            </a:r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95850" y="1989138"/>
            <a:ext cx="4248150" cy="4530725"/>
          </a:xfrm>
        </p:spPr>
      </p:pic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1682750"/>
            <a:ext cx="4568825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1600" dirty="0"/>
              <a:t>«…  как детей своих воспитать</a:t>
            </a:r>
          </a:p>
          <a:p>
            <a:pPr algn="ctr"/>
            <a:r>
              <a:rPr lang="ru-RU" sz="1600" dirty="0"/>
              <a:t> в подчинении и страхе божьем…</a:t>
            </a:r>
          </a:p>
          <a:p>
            <a:pPr algn="ctr"/>
            <a:r>
              <a:rPr lang="ru-RU" sz="1600" dirty="0"/>
              <a:t> любить их и беречь, </a:t>
            </a:r>
          </a:p>
          <a:p>
            <a:pPr algn="ctr"/>
            <a:r>
              <a:rPr lang="ru-RU" sz="1600" dirty="0"/>
              <a:t>но и страхом спасать, </a:t>
            </a:r>
          </a:p>
          <a:p>
            <a:pPr algn="ctr"/>
            <a:r>
              <a:rPr lang="ru-RU" sz="1600" dirty="0"/>
              <a:t>наказывая и поучая» ( п.15)</a:t>
            </a:r>
          </a:p>
          <a:p>
            <a:pPr algn="ctr"/>
            <a:r>
              <a:rPr lang="ru-RU" sz="1600" dirty="0"/>
              <a:t>- женам «прежде всего, </a:t>
            </a:r>
          </a:p>
          <a:p>
            <a:pPr algn="ctr"/>
            <a:r>
              <a:rPr lang="ru-RU" sz="1600" dirty="0"/>
              <a:t>иметь страх божий и </a:t>
            </a:r>
          </a:p>
          <a:p>
            <a:pPr algn="ctr"/>
            <a:r>
              <a:rPr lang="ru-RU" sz="1600" dirty="0"/>
              <a:t>Пребывать </a:t>
            </a:r>
          </a:p>
          <a:p>
            <a:pPr algn="ctr"/>
            <a:r>
              <a:rPr lang="ru-RU" sz="1600" dirty="0"/>
              <a:t>в телесной чистоте» (п.29).</a:t>
            </a:r>
          </a:p>
          <a:p>
            <a:pPr algn="ctr"/>
            <a:r>
              <a:rPr lang="ru-RU" sz="1600" dirty="0"/>
              <a:t>- «наказывай сына своего </a:t>
            </a:r>
          </a:p>
          <a:p>
            <a:pPr algn="ctr"/>
            <a:r>
              <a:rPr lang="ru-RU" sz="1600" dirty="0"/>
              <a:t>в юности его</a:t>
            </a:r>
          </a:p>
          <a:p>
            <a:pPr algn="ctr"/>
            <a:r>
              <a:rPr lang="ru-RU" sz="1600" dirty="0"/>
              <a:t> и не жалея бей ребенка:</a:t>
            </a:r>
          </a:p>
          <a:p>
            <a:pPr algn="ctr"/>
            <a:r>
              <a:rPr lang="ru-RU" sz="1600" dirty="0"/>
              <a:t> если кнутом посечь его,</a:t>
            </a:r>
          </a:p>
          <a:p>
            <a:pPr algn="ctr"/>
            <a:r>
              <a:rPr lang="ru-RU" sz="1600" dirty="0"/>
              <a:t> не умрет, но здоровее будет, </a:t>
            </a:r>
          </a:p>
          <a:p>
            <a:pPr algn="ctr"/>
            <a:r>
              <a:rPr lang="ru-RU" sz="1600" dirty="0"/>
              <a:t>ибо ты, наказывая его тело,</a:t>
            </a:r>
          </a:p>
          <a:p>
            <a:pPr algn="ctr"/>
            <a:r>
              <a:rPr lang="ru-RU" sz="1600" dirty="0"/>
              <a:t> душу его избавишь от смерти,</a:t>
            </a:r>
          </a:p>
          <a:p>
            <a:pPr algn="ctr"/>
            <a:r>
              <a:rPr lang="ru-RU" sz="1600" dirty="0"/>
              <a:t> воспитай детей в запретах </a:t>
            </a:r>
          </a:p>
          <a:p>
            <a:pPr algn="ctr"/>
            <a:r>
              <a:rPr lang="ru-RU" sz="1600" dirty="0"/>
              <a:t>и найдешь в них покой и благословение,</a:t>
            </a:r>
          </a:p>
          <a:p>
            <a:pPr algn="ctr"/>
            <a:r>
              <a:rPr lang="ru-RU" sz="1600" dirty="0"/>
              <a:t> не улыбайся ему, играя…и</a:t>
            </a:r>
          </a:p>
          <a:p>
            <a:pPr algn="ctr"/>
            <a:r>
              <a:rPr lang="ru-RU" sz="1600" dirty="0"/>
              <a:t> не дай ему воли в юности» (п.17).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193</TotalTime>
  <Words>1728</Words>
  <Application>Microsoft Office PowerPoint</Application>
  <PresentationFormat>Екран (4:3)</PresentationFormat>
  <Paragraphs>159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Занавес</vt:lpstr>
      <vt:lpstr>Презентация к уроку в 10 классе по драме Н.А. Островского «Гроза»</vt:lpstr>
      <vt:lpstr>«Благословляю я… следовать всем христианским законам и жить с женой совместно и в правде с верой творя волю божью и соблюдая заповеди его… домочадцев своих, наставляя не насилием, не побоями…» </vt:lpstr>
      <vt:lpstr>проблема любви в пьесе связана с пониманием и оценкой характера Бориса. </vt:lpstr>
      <vt:lpstr>Чем является любовь Катерины – ослеплением, разрешительной страстью или прозрением, высшей ценностью в жизни?   </vt:lpstr>
      <vt:lpstr> Понять значительность образа Бориса у Островского, внутреннюю идею, выраженную в этом герое и связанную с раскрытием глубинных основ русского национального характера, нам поможет сравнение его с другим Борисом в русской литературе – героем «Сказания о Борисе и Глебе», созданного  в начале ХП века. </vt:lpstr>
      <vt:lpstr>ВЫВОД ПЕРВЫЙ:</vt:lpstr>
      <vt:lpstr>- Как же святость «блаженного» Бориса отражается на героях «Грозы»?</vt:lpstr>
      <vt:lpstr>- С появлением Кабановой, какая проблема возникает в пьесе? </vt:lpstr>
      <vt:lpstr>Глубоко понять характер Кабановой и объяснить ее поступки невозможно без изучения «Домостроя», без знания о двух типах русской святости, выраженных в ХУ1 веке в русских святых: Ниле Сорском и Иосифе Волоцком.</vt:lpstr>
      <vt:lpstr>Вывод ВТОРОЙ:</vt:lpstr>
      <vt:lpstr>- Жила-была девушка. Мечтательная, добрая, ласковая. Жила у родителей. Нужды  она не знала И звали эту девушку Катерина.   </vt:lpstr>
      <vt:lpstr>Что же заставило Катерину решиться изменить свою судьбу? Пойти вопреки Божьей воле? Любовь?  </vt:lpstr>
      <vt:lpstr>- Да, мужу изменила, клятвою, данною в церкви перед Богом, поступилась… Как же ей жить дальше? И в грехе перед всеми раскаялась, но не стало легче…Вернуться к мужу и к свекрови невозможно: там все чужое. Один путь – в Волгу. </vt:lpstr>
      <vt:lpstr>- Для нее не умереть по своей воле, а продолжать существовать в лицемерии, притворстве, обмане – вот что греховно. </vt:lpstr>
      <vt:lpstr>ВЫВОД ПО УРОКУ:</vt:lpstr>
    </vt:vector>
  </TitlesOfParts>
  <Company>Балашов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в 10 классе по драме Н.А. Островского «Гроза»</dc:title>
  <dc:creator>Максим</dc:creator>
  <cp:lastModifiedBy>LEGION</cp:lastModifiedBy>
  <cp:revision>14</cp:revision>
  <dcterms:created xsi:type="dcterms:W3CDTF">2009-12-07T20:30:53Z</dcterms:created>
  <dcterms:modified xsi:type="dcterms:W3CDTF">2015-01-20T08:29:35Z</dcterms:modified>
</cp:coreProperties>
</file>