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7"/>
  </p:notesMasterIdLst>
  <p:sldIdLst>
    <p:sldId id="271" r:id="rId2"/>
    <p:sldId id="256" r:id="rId3"/>
    <p:sldId id="259" r:id="rId4"/>
    <p:sldId id="258" r:id="rId5"/>
    <p:sldId id="260" r:id="rId6"/>
    <p:sldId id="261" r:id="rId7"/>
    <p:sldId id="262" r:id="rId8"/>
    <p:sldId id="263" r:id="rId9"/>
    <p:sldId id="270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57062" autoAdjust="0"/>
  </p:normalViewPr>
  <p:slideViewPr>
    <p:cSldViewPr>
      <p:cViewPr varScale="1">
        <p:scale>
          <a:sx n="66" d="100"/>
          <a:sy n="66" d="100"/>
        </p:scale>
        <p:origin x="-181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image" Target="../media/image31.wmf"/><Relationship Id="rId7" Type="http://schemas.openxmlformats.org/officeDocument/2006/relationships/image" Target="../media/image35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6" Type="http://schemas.openxmlformats.org/officeDocument/2006/relationships/image" Target="../media/image34.wmf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7961C4-6523-404F-B298-CF4EBC21F17E}" type="datetimeFigureOut">
              <a:rPr lang="uk-UA" smtClean="0"/>
              <a:t>23.01.2015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C1616A-BB4A-4BFB-9267-A9DABF6AC82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66528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ПРОПОРЦИЯ</a:t>
            </a:r>
          </a:p>
          <a:p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Государственное казенное специальное (коррекционное) образовательное учреждение Владимирской области для обучающихся, воспитанников с ограниченными возможностями здоровья «Специальная (коррекционная) общеобразовательная  школа-интернат </a:t>
            </a:r>
            <a:r>
              <a:rPr lang="en-US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вида</a:t>
            </a:r>
            <a:endParaRPr lang="en-US" sz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г. Владимир»</a:t>
            </a:r>
          </a:p>
          <a:p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C1616A-BB4A-4BFB-9267-A9DABF6AC82B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306063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Физкультминутка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rgbClr val="1F497D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Дружно встал </a:t>
            </a:r>
            <a:r>
              <a:rPr lang="ru-RU" sz="12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наш дружный </a:t>
            </a: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класс-просто класс!</a:t>
            </a: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теперь все вместе повторяем за мной: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Приподняться, подтянуться!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Два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Согнуться, разогнуться!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Три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В ладоши три хлопка!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Головою три кивка!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четыре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Руки шире-е-е!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Пять, шесть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тихо сесть.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Семь, восемь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лень отбросим!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C1616A-BB4A-4BFB-9267-A9DABF6AC82B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187236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1F497D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Какие математические объекты перед вами?</a:t>
            </a:r>
            <a:endParaRPr lang="en-US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dirty="0" smtClean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(уравнения или пропорция с неизвестными членами)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Решим уравнения, используя основное свойство пропорции.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C1616A-BB4A-4BFB-9267-A9DABF6AC82B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496554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Решите уравнения, используя основное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свойство пропорции, и расшифруйте 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имя великого ученого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C1616A-BB4A-4BFB-9267-A9DABF6AC82B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76552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ИСТОРИЧЕСКАЯ СПРАВКА</a:t>
            </a:r>
          </a:p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Евкли́д</a:t>
            </a: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или </a:t>
            </a:r>
            <a:r>
              <a:rPr kumimoji="0" lang="ru-RU" sz="12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Эвкли́д</a:t>
            </a: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(др.-греч.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Εὐκλείδης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300 г. до н. э.) — древнегреческий математик. Мировую известность приобрёл благодаря сочинению по основам математики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«Начала»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Στοιχεῖ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α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букв.элементы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 Считается </a:t>
            </a: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“отцом геометрии’’.</a:t>
            </a:r>
            <a:endParaRPr kumimoji="0" lang="ru-RU" sz="1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его книге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ачала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”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подробно изложена теория отношений и пропорций. Там же доказано основное свойство пропорции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Heavy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Heavy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C1616A-BB4A-4BFB-9267-A9DABF6AC82B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936290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Домашнее задание: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</a:t>
            </a: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№ 776, № 777(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а,в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</a:t>
            </a: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Дополнительное задание: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</a:t>
            </a: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Золотое сечение”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lang="en-US" sz="12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</a:t>
            </a:r>
            <a:r>
              <a:rPr lang="ru-RU" sz="1200" b="1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ообщение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C1616A-BB4A-4BFB-9267-A9DABF6AC82B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430283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cap="none" spc="0" normalizeH="0" baseline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СПАСИБО ЗА УРОК!!!</a:t>
            </a:r>
            <a:endParaRPr lang="ru-RU" sz="1200" b="1" cap="none" spc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C1616A-BB4A-4BFB-9267-A9DABF6AC82B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642102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Вычислите отношения и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rgbClr val="1F497D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расшифруйте тему урока: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2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C1616A-BB4A-4BFB-9267-A9DABF6AC82B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61966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cap="none" spc="0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ДЕВИЗ УРОКА:</a:t>
            </a:r>
            <a:endParaRPr lang="ru-RU" sz="1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n-lt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50" b="1" dirty="0" smtClean="0">
              <a:solidFill>
                <a:srgbClr val="C00000"/>
              </a:solidFill>
              <a:latin typeface="+mn-lt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n-lt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“Математика владеет не только истиной,                но и высшей красотой “</a:t>
            </a: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Бертран Рассел.</a:t>
            </a:r>
            <a:endParaRPr kumimoji="0" lang="ru-RU" sz="1200" b="1" i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C1616A-BB4A-4BFB-9267-A9DABF6AC82B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232376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•Равенство двух отношений называют пропорцией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Пропорция (от латинского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proportio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) – определенное соотношение частей между собой, соразмерность.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C1616A-BB4A-4BFB-9267-A9DABF6AC82B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775344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пропорциями связаны представления о красоте, порядке и гармонии в природе, искусстве, архитектуре, скульптуре и музыке. Соблюдение определенных соотношений между размерами отдельных частей тела, предмета непременное условие красоты.</a:t>
            </a:r>
            <a:endParaRPr kumimoji="0" lang="ru-RU" sz="12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C1616A-BB4A-4BFB-9267-A9DABF6AC82B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571869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Запись пропорций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C1616A-BB4A-4BFB-9267-A9DABF6AC82B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257172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Прочитай пропорции                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C1616A-BB4A-4BFB-9267-A9DABF6AC82B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416720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indent="2286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1F497D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Основное свойство  пропорции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2860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верной пропорции произведение крайних членов равно произведению средних членов.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2860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9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наоборот: </a:t>
            </a:r>
            <a:r>
              <a:rPr lang="ru-RU" sz="12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произведение крайних членов пропорции равно              произведению средних членов, то пропорция верна.</a:t>
            </a:r>
            <a:endParaRPr lang="ru-RU" sz="1200" dirty="0" smtClean="0">
              <a:latin typeface="Arial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C1616A-BB4A-4BFB-9267-A9DABF6AC82B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345973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в верной пропорции поменять местами крайние или средние члены, то получившиеся новые пропорции тоже верны.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C1616A-BB4A-4BFB-9267-A9DABF6AC82B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60609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26509-A607-4ABF-A9BD-5E2D82D9CB48}" type="datetime1">
              <a:rPr lang="ru-RU" smtClean="0"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E31D4-4E59-455C-A76C-ECD02E77B00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42D42-E907-49B9-8294-F3E46736FA6D}" type="datetime1">
              <a:rPr lang="ru-RU" smtClean="0"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E31D4-4E59-455C-A76C-ECD02E77B00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532C3-6CDF-4553-BB77-7FC785A1AB98}" type="datetime1">
              <a:rPr lang="ru-RU" smtClean="0"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E31D4-4E59-455C-A76C-ECD02E77B00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6606A-8C13-4582-9AF3-28534D7A761A}" type="datetime1">
              <a:rPr lang="ru-RU" smtClean="0"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E31D4-4E59-455C-A76C-ECD02E77B00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9D3E0-3DCF-4CE2-A725-2FA40485450D}" type="datetime1">
              <a:rPr lang="ru-RU" smtClean="0"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E31D4-4E59-455C-A76C-ECD02E77B00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55C26-69AE-4871-8E92-3243E725B5DB}" type="datetime1">
              <a:rPr lang="ru-RU" smtClean="0"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E31D4-4E59-455C-A76C-ECD02E77B00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AC24A-58DD-411B-998C-0D1EF81C940F}" type="datetime1">
              <a:rPr lang="ru-RU" smtClean="0"/>
              <a:t>23.01.2015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E31D4-4E59-455C-A76C-ECD02E77B00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E85A5-E19E-4D13-A5A2-19DD2B4862D7}" type="datetime1">
              <a:rPr lang="ru-RU" smtClean="0"/>
              <a:t>23.01.2015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E31D4-4E59-455C-A76C-ECD02E77B00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37A75-A384-434A-8E34-BC97723EA570}" type="datetime1">
              <a:rPr lang="ru-RU" smtClean="0"/>
              <a:t>23.01.2015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E31D4-4E59-455C-A76C-ECD02E77B00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DA01D-34A1-4D9C-A076-810A396EC370}" type="datetime1">
              <a:rPr lang="ru-RU" smtClean="0"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E31D4-4E59-455C-A76C-ECD02E77B00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0F3E0-B68F-4FA4-9FBD-EEC1BED40E7F}" type="datetime1">
              <a:rPr lang="ru-RU" smtClean="0"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E31D4-4E59-455C-A76C-ECD02E77B00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DFF98-52C6-46A1-B20E-00A04E51371C}" type="datetime1">
              <a:rPr lang="ru-RU" smtClean="0"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E31D4-4E59-455C-A76C-ECD02E77B003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1.jpe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13" Type="http://schemas.openxmlformats.org/officeDocument/2006/relationships/image" Target="../media/image32.wmf"/><Relationship Id="rId18" Type="http://schemas.openxmlformats.org/officeDocument/2006/relationships/oleObject" Target="../embeddings/oleObject22.bin"/><Relationship Id="rId3" Type="http://schemas.openxmlformats.org/officeDocument/2006/relationships/notesSlide" Target="../notesSlides/notesSlide12.xml"/><Relationship Id="rId21" Type="http://schemas.openxmlformats.org/officeDocument/2006/relationships/image" Target="../media/image36.wmf"/><Relationship Id="rId7" Type="http://schemas.openxmlformats.org/officeDocument/2006/relationships/image" Target="../media/image29.wmf"/><Relationship Id="rId12" Type="http://schemas.openxmlformats.org/officeDocument/2006/relationships/oleObject" Target="../embeddings/oleObject19.bin"/><Relationship Id="rId17" Type="http://schemas.openxmlformats.org/officeDocument/2006/relationships/image" Target="../media/image34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1.bin"/><Relationship Id="rId20" Type="http://schemas.openxmlformats.org/officeDocument/2006/relationships/oleObject" Target="../embeddings/oleObject23.bin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6.bin"/><Relationship Id="rId11" Type="http://schemas.openxmlformats.org/officeDocument/2006/relationships/image" Target="../media/image31.wmf"/><Relationship Id="rId5" Type="http://schemas.openxmlformats.org/officeDocument/2006/relationships/image" Target="../media/image37.png"/><Relationship Id="rId15" Type="http://schemas.openxmlformats.org/officeDocument/2006/relationships/image" Target="../media/image33.wmf"/><Relationship Id="rId10" Type="http://schemas.openxmlformats.org/officeDocument/2006/relationships/oleObject" Target="../embeddings/oleObject18.bin"/><Relationship Id="rId19" Type="http://schemas.openxmlformats.org/officeDocument/2006/relationships/image" Target="../media/image35.wmf"/><Relationship Id="rId4" Type="http://schemas.openxmlformats.org/officeDocument/2006/relationships/image" Target="../media/image1.jpeg"/><Relationship Id="rId9" Type="http://schemas.openxmlformats.org/officeDocument/2006/relationships/image" Target="../media/image30.wmf"/><Relationship Id="rId14" Type="http://schemas.openxmlformats.org/officeDocument/2006/relationships/oleObject" Target="../embeddings/oleObject20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2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4.bin"/><Relationship Id="rId5" Type="http://schemas.openxmlformats.org/officeDocument/2006/relationships/oleObject" Target="../embeddings/oleObject1.bin"/><Relationship Id="rId10" Type="http://schemas.openxmlformats.org/officeDocument/2006/relationships/image" Target="../media/image4.wmf"/><Relationship Id="rId4" Type="http://schemas.openxmlformats.org/officeDocument/2006/relationships/image" Target="../media/image1.jpeg"/><Relationship Id="rId9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image" Target="../media/image8.wmf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3.png"/><Relationship Id="rId12" Type="http://schemas.openxmlformats.org/officeDocument/2006/relationships/oleObject" Target="../embeddings/oleObject7.bin"/><Relationship Id="rId17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9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png"/><Relationship Id="rId11" Type="http://schemas.openxmlformats.org/officeDocument/2006/relationships/image" Target="../media/image7.wmf"/><Relationship Id="rId5" Type="http://schemas.openxmlformats.org/officeDocument/2006/relationships/image" Target="../media/image11.png"/><Relationship Id="rId15" Type="http://schemas.openxmlformats.org/officeDocument/2006/relationships/image" Target="../media/image9.wmf"/><Relationship Id="rId10" Type="http://schemas.openxmlformats.org/officeDocument/2006/relationships/oleObject" Target="../embeddings/oleObject6.bin"/><Relationship Id="rId4" Type="http://schemas.openxmlformats.org/officeDocument/2006/relationships/image" Target="../media/image1.jpeg"/><Relationship Id="rId9" Type="http://schemas.openxmlformats.org/officeDocument/2006/relationships/image" Target="../media/image6.wmf"/><Relationship Id="rId14" Type="http://schemas.openxmlformats.org/officeDocument/2006/relationships/oleObject" Target="../embeddings/oleObject8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oleObject" Target="../embeddings/oleObject15.bin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10.bin"/><Relationship Id="rId12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1.png"/><Relationship Id="rId11" Type="http://schemas.openxmlformats.org/officeDocument/2006/relationships/oleObject" Target="../embeddings/oleObject13.bin"/><Relationship Id="rId5" Type="http://schemas.openxmlformats.org/officeDocument/2006/relationships/image" Target="../media/image20.png"/><Relationship Id="rId10" Type="http://schemas.openxmlformats.org/officeDocument/2006/relationships/oleObject" Target="../embeddings/oleObject12.bin"/><Relationship Id="rId4" Type="http://schemas.openxmlformats.org/officeDocument/2006/relationships/image" Target="../media/image1.jpeg"/><Relationship Id="rId9" Type="http://schemas.openxmlformats.org/officeDocument/2006/relationships/oleObject" Target="../embeddings/oleObject1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J:\ПРЕЗЕНТАЦИЯ\0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483768" y="836712"/>
            <a:ext cx="35720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ПРОПОРЦИЯ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15616" y="2708920"/>
            <a:ext cx="76349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математики Боброва Елена Валентиновна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87624" y="3284984"/>
            <a:ext cx="748883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Государственное казенное специальное (коррекционное) образовательное учреждение Владимирской области для обучающихся, воспитанников с ограниченными возможностями здоровья «Специальная (коррекционная) общеобразовательная  школа-интернат </a:t>
            </a:r>
            <a:r>
              <a:rPr lang="en-US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вида</a:t>
            </a:r>
            <a:endParaRPr lang="en-US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г. Владимир»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J:\ПРЕЗЕНТАЦИЯ\0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8100"/>
            <a:ext cx="9144000" cy="6896100"/>
          </a:xfrm>
          <a:prstGeom prst="rect">
            <a:avLst/>
          </a:prstGeom>
          <a:noFill/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571472" y="-30777"/>
            <a:ext cx="7929586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Физкультминутка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Arial" pitchFamily="34" charset="0"/>
            </a:endParaRPr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357158" y="1595769"/>
            <a:ext cx="4786346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Дружно встал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наш дружный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класс-просто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класс!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теперь все вместе повторяем за мной: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Приподняться, подтянуться!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Согнуться, разогнуться!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В ладоши три хлопка!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Головою три кивка!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четыре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Руки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шире-е-е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Пять, шесть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тихо сесть.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Семь, восемь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лень отбросим!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7" name="Picture 7" descr="E:\ПРЕЗЕНТАЦИЯ\физультминутка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1643050"/>
            <a:ext cx="3429024" cy="3333750"/>
          </a:xfrm>
          <a:prstGeom prst="rect">
            <a:avLst/>
          </a:prstGeom>
          <a:noFill/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J:\ПРЕЗЕНТАЦИЯ\0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96100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39552" y="-531440"/>
            <a:ext cx="8064896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1F497D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Какие математические объекты перед вами?</a:t>
            </a:r>
            <a:endParaRPr lang="en-US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(уравнения или пропорция с неизвестными членами)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Решим уравнения, используя основное свойство пропорции.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403648" y="3284984"/>
            <a:ext cx="183698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= 1,6•3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1403648" y="3347700"/>
            <a:ext cx="1008112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x=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395536" y="69269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1403648" y="3883114"/>
            <a:ext cx="201622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-1368425" y="907048"/>
            <a:ext cx="215956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1547664" y="4747211"/>
            <a:ext cx="201622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en-US" sz="2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x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2,4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95736" y="5085184"/>
            <a:ext cx="504056" cy="720081"/>
          </a:xfrm>
          <a:prstGeom prst="rect">
            <a:avLst/>
          </a:prstGeom>
          <a:noFill/>
        </p:spPr>
      </p:pic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4293096"/>
            <a:ext cx="1008112" cy="695250"/>
          </a:xfrm>
          <a:prstGeom prst="rect">
            <a:avLst/>
          </a:prstGeom>
          <a:noFill/>
        </p:spPr>
      </p:pic>
      <p:sp>
        <p:nvSpPr>
          <p:cNvPr id="616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60" name="Picture 1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664" y="2924944"/>
            <a:ext cx="1172716" cy="716660"/>
          </a:xfrm>
          <a:prstGeom prst="rect">
            <a:avLst/>
          </a:prstGeom>
          <a:noFill/>
        </p:spPr>
      </p:pic>
      <p:sp>
        <p:nvSpPr>
          <p:cNvPr id="6162" name="Rectangle 18"/>
          <p:cNvSpPr>
            <a:spLocks noChangeArrowheads="1"/>
          </p:cNvSpPr>
          <p:nvPr/>
        </p:nvSpPr>
        <p:spPr bwMode="auto">
          <a:xfrm>
            <a:off x="4067944" y="2791381"/>
            <a:ext cx="586814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5:a = 0,3:6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0,3a = 5•6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64" name="Rectangle 20"/>
          <p:cNvSpPr>
            <a:spLocks noChangeArrowheads="1"/>
          </p:cNvSpPr>
          <p:nvPr/>
        </p:nvSpPr>
        <p:spPr bwMode="auto">
          <a:xfrm>
            <a:off x="4644008" y="3861048"/>
            <a:ext cx="111561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a =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5" name="Rectangle 21"/>
          <p:cNvSpPr>
            <a:spLocks noChangeArrowheads="1"/>
          </p:cNvSpPr>
          <p:nvPr/>
        </p:nvSpPr>
        <p:spPr bwMode="auto">
          <a:xfrm>
            <a:off x="-1368425" y="9239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7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66" name="Picture 2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128" y="3717032"/>
            <a:ext cx="647700" cy="676275"/>
          </a:xfrm>
          <a:prstGeom prst="rect">
            <a:avLst/>
          </a:prstGeom>
          <a:noFill/>
        </p:spPr>
      </p:pic>
      <p:sp>
        <p:nvSpPr>
          <p:cNvPr id="616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68" name="Picture 24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128" y="4509120"/>
            <a:ext cx="576064" cy="876619"/>
          </a:xfrm>
          <a:prstGeom prst="rect">
            <a:avLst/>
          </a:prstGeom>
          <a:noFill/>
        </p:spPr>
      </p:pic>
      <p:sp>
        <p:nvSpPr>
          <p:cNvPr id="32" name="Прямоугольник 31"/>
          <p:cNvSpPr/>
          <p:nvPr/>
        </p:nvSpPr>
        <p:spPr>
          <a:xfrm>
            <a:off x="5004048" y="4725144"/>
            <a:ext cx="6671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 =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70" name="Rectangle 26"/>
          <p:cNvSpPr>
            <a:spLocks noChangeArrowheads="1"/>
          </p:cNvSpPr>
          <p:nvPr/>
        </p:nvSpPr>
        <p:spPr bwMode="auto">
          <a:xfrm>
            <a:off x="4644008" y="5661248"/>
            <a:ext cx="20517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a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100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cxnSp>
        <p:nvCxnSpPr>
          <p:cNvPr id="35" name="Прямая со стрелкой 34"/>
          <p:cNvCxnSpPr/>
          <p:nvPr/>
        </p:nvCxnSpPr>
        <p:spPr>
          <a:xfrm>
            <a:off x="2051720" y="3140968"/>
            <a:ext cx="504056" cy="360040"/>
          </a:xfrm>
          <a:prstGeom prst="straightConnector1">
            <a:avLst/>
          </a:prstGeom>
          <a:ln w="3810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flipH="1">
            <a:off x="2051720" y="3212976"/>
            <a:ext cx="504056" cy="360040"/>
          </a:xfrm>
          <a:prstGeom prst="straightConnector1">
            <a:avLst/>
          </a:prstGeom>
          <a:ln w="3810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Арка 37"/>
          <p:cNvSpPr/>
          <p:nvPr/>
        </p:nvSpPr>
        <p:spPr>
          <a:xfrm>
            <a:off x="5220072" y="2708920"/>
            <a:ext cx="936104" cy="288032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9" name="Арка 38"/>
          <p:cNvSpPr/>
          <p:nvPr/>
        </p:nvSpPr>
        <p:spPr>
          <a:xfrm>
            <a:off x="5508104" y="2924944"/>
            <a:ext cx="432048" cy="72008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1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1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61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1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1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6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8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1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61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61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1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6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6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6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37" name="Содержимое 36"/>
          <p:cNvGraphicFramePr>
            <a:graphicFrameLocks noGrp="1"/>
          </p:cNvGraphicFramePr>
          <p:nvPr>
            <p:ph idx="1"/>
          </p:nvPr>
        </p:nvGraphicFramePr>
        <p:xfrm>
          <a:off x="1835696" y="4293096"/>
          <a:ext cx="4965065" cy="568325"/>
        </p:xfrm>
        <a:graphic>
          <a:graphicData uri="http://schemas.openxmlformats.org/drawingml/2006/table">
            <a:tbl>
              <a:tblPr/>
              <a:tblGrid>
                <a:gridCol w="1010285"/>
                <a:gridCol w="790575"/>
                <a:gridCol w="790575"/>
                <a:gridCol w="791210"/>
                <a:gridCol w="791210"/>
                <a:gridCol w="791210"/>
              </a:tblGrid>
              <a:tr h="0"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485"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1/2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19,2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icture 2" descr="J:\ПРЕЗЕНТАЦИЯ\0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80528" y="0"/>
            <a:ext cx="9324528" cy="6896100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271391"/>
            <a:ext cx="860444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Решите уравнения, используя основное</a:t>
            </a:r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свойство пропорции, и расшифруйте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имя великого ученого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4332190" y="28545"/>
            <a:ext cx="4796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259632" y="2274639"/>
            <a:ext cx="41549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619672" y="2850703"/>
            <a:ext cx="41549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19672" y="1988840"/>
            <a:ext cx="504056" cy="691612"/>
          </a:xfrm>
          <a:prstGeom prst="rect">
            <a:avLst/>
          </a:prstGeom>
          <a:noFill/>
        </p:spPr>
      </p:pic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467544" y="2132856"/>
            <a:ext cx="16561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1763688" y="2102079"/>
            <a:ext cx="6119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467544" y="2852936"/>
            <a:ext cx="295232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15: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0,1:2        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4716016" y="2636912"/>
            <a:ext cx="2628181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:8 = 2:0,8           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9,6:у = 1:2   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41" name="Rectangle 21"/>
          <p:cNvSpPr>
            <a:spLocks noChangeArrowheads="1"/>
          </p:cNvSpPr>
          <p:nvPr/>
        </p:nvSpPr>
        <p:spPr bwMode="auto">
          <a:xfrm>
            <a:off x="0" y="28545"/>
            <a:ext cx="5004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42" name="Rectangle 22"/>
          <p:cNvSpPr>
            <a:spLocks noChangeArrowheads="1"/>
          </p:cNvSpPr>
          <p:nvPr/>
        </p:nvSpPr>
        <p:spPr bwMode="auto">
          <a:xfrm>
            <a:off x="5436096" y="2276872"/>
            <a:ext cx="5613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43" name="Rectangle 23"/>
          <p:cNvSpPr>
            <a:spLocks noChangeArrowheads="1"/>
          </p:cNvSpPr>
          <p:nvPr/>
        </p:nvSpPr>
        <p:spPr bwMode="auto">
          <a:xfrm>
            <a:off x="-1152525" y="1937921"/>
            <a:ext cx="800219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45" name="Rectangle 25"/>
          <p:cNvSpPr>
            <a:spLocks noChangeArrowheads="1"/>
          </p:cNvSpPr>
          <p:nvPr/>
        </p:nvSpPr>
        <p:spPr bwMode="auto">
          <a:xfrm>
            <a:off x="6948264" y="2636912"/>
            <a:ext cx="68030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(К)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419872" y="2132856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(В)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347864" y="2996952"/>
            <a:ext cx="6014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(Д)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347864" y="3573016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(Е)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948264" y="3645024"/>
            <a:ext cx="619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(Л)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020272" y="2132856"/>
            <a:ext cx="628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(И)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46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39" name="Таблица 38"/>
          <p:cNvGraphicFramePr>
            <a:graphicFrameLocks noGrp="1"/>
          </p:cNvGraphicFramePr>
          <p:nvPr/>
        </p:nvGraphicFramePr>
        <p:xfrm>
          <a:off x="1979712" y="4653136"/>
          <a:ext cx="5184576" cy="1643074"/>
        </p:xfrm>
        <a:graphic>
          <a:graphicData uri="http://schemas.openxmlformats.org/drawingml/2006/table">
            <a:tbl>
              <a:tblPr/>
              <a:tblGrid>
                <a:gridCol w="1010285"/>
                <a:gridCol w="790575"/>
                <a:gridCol w="790575"/>
                <a:gridCol w="936957"/>
                <a:gridCol w="645463"/>
                <a:gridCol w="1010721"/>
              </a:tblGrid>
              <a:tr h="596135"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6939"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endParaRPr lang="en-US" sz="24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0,8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endParaRPr lang="en-US" sz="24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endParaRPr lang="en-US" sz="24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19,2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endParaRPr lang="en-US" sz="24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endParaRPr lang="en-US" sz="24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300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147" name="Rectangle 2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4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51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2267744" y="4725144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203848" y="4725144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995936" y="4725144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860032" y="4725144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652120" y="4725144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300192" y="4725144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4" name="Объект 43"/>
          <p:cNvGraphicFramePr>
            <a:graphicFrameLocks noChangeAspect="1"/>
          </p:cNvGraphicFramePr>
          <p:nvPr/>
        </p:nvGraphicFramePr>
        <p:xfrm>
          <a:off x="2339752" y="1988840"/>
          <a:ext cx="2159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1" name="Формула" r:id="rId6" imgW="215640" imgH="723600" progId="Equation.3">
                  <p:embed/>
                </p:oleObj>
              </mc:Choice>
              <mc:Fallback>
                <p:oleObj name="Формула" r:id="rId6" imgW="215640" imgH="7236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1988840"/>
                        <a:ext cx="215900" cy="723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Объект 44"/>
          <p:cNvGraphicFramePr>
            <a:graphicFrameLocks noChangeAspect="1"/>
          </p:cNvGraphicFramePr>
          <p:nvPr/>
        </p:nvGraphicFramePr>
        <p:xfrm>
          <a:off x="2843808" y="1988840"/>
          <a:ext cx="285927" cy="7227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2" name="Формула" r:id="rId8" imgW="342720" imgH="723600" progId="Equation.3">
                  <p:embed/>
                </p:oleObj>
              </mc:Choice>
              <mc:Fallback>
                <p:oleObj name="Формула" r:id="rId8" imgW="342720" imgH="723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1988840"/>
                        <a:ext cx="285927" cy="72275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TextBox 49"/>
          <p:cNvSpPr txBox="1"/>
          <p:nvPr/>
        </p:nvSpPr>
        <p:spPr>
          <a:xfrm>
            <a:off x="2627784" y="2132856"/>
            <a:ext cx="3600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5" name="Объект 54"/>
          <p:cNvGraphicFramePr>
            <a:graphicFrameLocks noChangeAspect="1"/>
          </p:cNvGraphicFramePr>
          <p:nvPr/>
        </p:nvGraphicFramePr>
        <p:xfrm>
          <a:off x="1547664" y="3356992"/>
          <a:ext cx="237376" cy="7959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3" name="Формула" r:id="rId10" imgW="215640" imgH="723600" progId="Equation.3">
                  <p:embed/>
                </p:oleObj>
              </mc:Choice>
              <mc:Fallback>
                <p:oleObj name="Формула" r:id="rId10" imgW="215640" imgH="7236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3356992"/>
                        <a:ext cx="237376" cy="79590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1907704" y="3501008"/>
            <a:ext cx="1847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487" name="Object 7"/>
          <p:cNvGraphicFramePr>
            <a:graphicFrameLocks noChangeAspect="1"/>
          </p:cNvGraphicFramePr>
          <p:nvPr/>
        </p:nvGraphicFramePr>
        <p:xfrm>
          <a:off x="2411760" y="3356992"/>
          <a:ext cx="490538" cy="795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4" name="Формула" r:id="rId12" imgW="444240" imgH="723600" progId="Equation.3">
                  <p:embed/>
                </p:oleObj>
              </mc:Choice>
              <mc:Fallback>
                <p:oleObj name="Формула" r:id="rId12" imgW="444240" imgH="7236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3356992"/>
                        <a:ext cx="490538" cy="795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Объект 57"/>
          <p:cNvGraphicFramePr>
            <a:graphicFrameLocks noChangeAspect="1"/>
          </p:cNvGraphicFramePr>
          <p:nvPr/>
        </p:nvGraphicFramePr>
        <p:xfrm>
          <a:off x="3275856" y="5373216"/>
          <a:ext cx="2159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5" name="Формула" r:id="rId14" imgW="215640" imgH="723600" progId="Equation.3">
                  <p:embed/>
                </p:oleObj>
              </mc:Choice>
              <mc:Fallback>
                <p:oleObj name="Формула" r:id="rId14" imgW="215640" imgH="7236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5373216"/>
                        <a:ext cx="215900" cy="723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90" name="Object 10"/>
          <p:cNvGraphicFramePr>
            <a:graphicFrameLocks noChangeAspect="1"/>
          </p:cNvGraphicFramePr>
          <p:nvPr/>
        </p:nvGraphicFramePr>
        <p:xfrm>
          <a:off x="5181600" y="2060575"/>
          <a:ext cx="461963" cy="795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6" name="Формула" r:id="rId16" imgW="419040" imgH="723600" progId="Equation.3">
                  <p:embed/>
                </p:oleObj>
              </mc:Choice>
              <mc:Fallback>
                <p:oleObj name="Формула" r:id="rId16" imgW="419040" imgH="7236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2060575"/>
                        <a:ext cx="461963" cy="795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" name="Объект 61"/>
          <p:cNvGraphicFramePr>
            <a:graphicFrameLocks noChangeAspect="1"/>
          </p:cNvGraphicFramePr>
          <p:nvPr/>
        </p:nvGraphicFramePr>
        <p:xfrm>
          <a:off x="4464050" y="3067050"/>
          <a:ext cx="2159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7" name="Формула" r:id="rId18" imgW="215640" imgH="723600" progId="Equation.3">
                  <p:embed/>
                </p:oleObj>
              </mc:Choice>
              <mc:Fallback>
                <p:oleObj name="Формула" r:id="rId18" imgW="215640" imgH="72360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64050" y="3067050"/>
                        <a:ext cx="215900" cy="723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92" name="Object 12"/>
          <p:cNvGraphicFramePr>
            <a:graphicFrameLocks noChangeAspect="1"/>
          </p:cNvGraphicFramePr>
          <p:nvPr/>
        </p:nvGraphicFramePr>
        <p:xfrm>
          <a:off x="6197600" y="2060575"/>
          <a:ext cx="236538" cy="795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8" name="Формула" r:id="rId20" imgW="215640" imgH="723600" progId="Equation.3">
                  <p:embed/>
                </p:oleObj>
              </mc:Choice>
              <mc:Fallback>
                <p:oleObj name="Формула" r:id="rId20" imgW="215640" imgH="72360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97600" y="2060575"/>
                        <a:ext cx="236538" cy="795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1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1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1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3" grpId="0"/>
      <p:bldP spid="4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J:\ПРЕЗЕНТАЦИЯ\0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96100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" name="Рисунок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23528" y="1556792"/>
            <a:ext cx="2952328" cy="29523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99592" y="476672"/>
            <a:ext cx="7560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ИСТОРИЧЕСКАЯ СПРАВКА</a:t>
            </a:r>
            <a:endParaRPr lang="ru-RU" sz="40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286116" y="1428737"/>
            <a:ext cx="5214974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Евкли́д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или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Эвкли́д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др.-греч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Εὐκλείδης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300 г. до н. э.) — древнегреческий математик. Мировую известность приобрёл благодаря сочинению по основам математики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«Начала»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Στοιχεῖα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букв.элементы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 Считается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“отцом геометрии’’.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его книге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ачала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”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подробно изложена теория отношений и пропорций. Там же доказано основное свойство пропорции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Franklin Gothic Heavy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Franklin Gothic Heavy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-156634" y="2967335"/>
            <a:ext cx="18473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0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J:\ПРЕЗЕНТАЦИЯ\0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0528" y="-38100"/>
            <a:ext cx="9324528" cy="6896100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79512" y="1124744"/>
            <a:ext cx="8143900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Домашнее задание: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</a:t>
            </a: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№ 776, № 777(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а,в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</a:t>
            </a: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Дополнительное задание: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</a:t>
            </a: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Золотое сечение”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lang="en-US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</a:t>
            </a:r>
            <a:r>
              <a:rPr lang="ru-RU" sz="2400" b="1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ообщение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0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0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0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0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0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Bcg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J:\ПРЕЗЕНТАЦИЯ\0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5016" cy="68961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75928" y="2967335"/>
            <a:ext cx="75921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kumimoji="0" lang="ru-RU" sz="5400" b="1" i="0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СПАСИБО ЗА УРОК!!!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3" name="Picture 5" descr="E:\ПРЕЗЕНТАЦИЯ\цветы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5984" y="1428736"/>
            <a:ext cx="4762500" cy="1533525"/>
          </a:xfrm>
          <a:prstGeom prst="rect">
            <a:avLst/>
          </a:prstGeom>
          <a:noFill/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 tmFilter="0,0; .5, 1; 1, 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J:\ПРЕЗЕНТАЦИЯ\0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14346" y="-38100"/>
            <a:ext cx="9753600" cy="6896100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971600" y="5301208"/>
          <a:ext cx="7033416" cy="964171"/>
        </p:xfrm>
        <a:graphic>
          <a:graphicData uri="http://schemas.openxmlformats.org/drawingml/2006/table">
            <a:tbl>
              <a:tblPr/>
              <a:tblGrid>
                <a:gridCol w="781164"/>
                <a:gridCol w="781164"/>
                <a:gridCol w="781164"/>
                <a:gridCol w="781164"/>
                <a:gridCol w="781164"/>
                <a:gridCol w="781899"/>
                <a:gridCol w="781899"/>
                <a:gridCol w="781899"/>
                <a:gridCol w="781899"/>
              </a:tblGrid>
              <a:tr h="500954"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endParaRPr lang="ru-RU" sz="28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217"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0.2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0.5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0.2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0.5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0.8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0.6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385" name="Прямая соединительная линия 26"/>
          <p:cNvSpPr>
            <a:spLocks noChangeShapeType="1"/>
          </p:cNvSpPr>
          <p:nvPr/>
        </p:nvSpPr>
        <p:spPr bwMode="auto">
          <a:xfrm>
            <a:off x="-203200" y="1046163"/>
            <a:ext cx="0" cy="4219575"/>
          </a:xfrm>
          <a:prstGeom prst="line">
            <a:avLst/>
          </a:prstGeom>
          <a:noFill/>
          <a:ln w="9525">
            <a:solidFill>
              <a:srgbClr val="4579B8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" y="260648"/>
            <a:ext cx="9828584" cy="2626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Вычислите отношения и</a:t>
            </a:r>
            <a:endParaRPr kumimoji="0" lang="en-US" sz="4000" b="1" i="0" u="none" strike="noStrike" cap="none" normalizeH="0" baseline="0" dirty="0" smtClean="0">
              <a:ln>
                <a:noFill/>
              </a:ln>
              <a:solidFill>
                <a:srgbClr val="1F497D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расшифруйте тему урока: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40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2699792" y="1484784"/>
          <a:ext cx="3216910" cy="3656211"/>
        </p:xfrm>
        <a:graphic>
          <a:graphicData uri="http://schemas.openxmlformats.org/drawingml/2006/table">
            <a:tbl>
              <a:tblPr/>
              <a:tblGrid>
                <a:gridCol w="1778635"/>
                <a:gridCol w="1438275"/>
              </a:tblGrid>
              <a:tr h="273212">
                <a:tc>
                  <a:txBody>
                    <a:bodyPr/>
                    <a:lstStyle/>
                    <a:p>
                      <a:pPr marL="518160" indent="228600"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0,6</a:t>
                      </a: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</a:t>
                      </a:r>
                      <a:r>
                        <a:rPr lang="en-US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0,2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1F497D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2597">
                <a:tc>
                  <a:txBody>
                    <a:bodyPr/>
                    <a:lstStyle/>
                    <a:p>
                      <a:pPr marL="518160" indent="228600" algn="ctr">
                        <a:spcAft>
                          <a:spcPts val="0"/>
                        </a:spcAft>
                      </a:pP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1F497D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944">
                <a:tc>
                  <a:txBody>
                    <a:bodyPr/>
                    <a:lstStyle/>
                    <a:p>
                      <a:pPr marL="518160" indent="228600"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1,8 </a:t>
                      </a: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 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1F497D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944">
                <a:tc>
                  <a:txBody>
                    <a:bodyPr/>
                    <a:lstStyle/>
                    <a:p>
                      <a:pPr marL="518160" indent="228600"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 : 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2800" b="1" dirty="0" err="1">
                          <a:solidFill>
                            <a:srgbClr val="1F497D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3575">
                <a:tc>
                  <a:txBody>
                    <a:bodyPr/>
                    <a:lstStyle/>
                    <a:p>
                      <a:pPr marL="518160" indent="228600" algn="ctr">
                        <a:spcAft>
                          <a:spcPts val="0"/>
                        </a:spcAft>
                      </a:pPr>
                      <a:endParaRPr lang="ru-RU" sz="2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2800" b="1" dirty="0" err="1" smtClean="0">
                          <a:solidFill>
                            <a:srgbClr val="1F497D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ц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9879">
                <a:tc>
                  <a:txBody>
                    <a:bodyPr/>
                    <a:lstStyle/>
                    <a:p>
                      <a:pPr marL="518160" indent="228600" algn="ctr">
                        <a:spcAft>
                          <a:spcPts val="0"/>
                        </a:spcAft>
                      </a:pP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2800" b="1" dirty="0" err="1">
                          <a:solidFill>
                            <a:srgbClr val="1F497D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588224" y="5157192"/>
            <a:ext cx="362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43174" y="5143512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08304" y="5157192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я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28794" y="5143512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11960" y="5157192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48064" y="5157192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68144" y="5157192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187624" y="5157192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491880" y="5157192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51" name="Содержимое 5"/>
          <p:cNvGraphicFramePr>
            <a:graphicFrameLocks noChangeAspect="1"/>
          </p:cNvGraphicFramePr>
          <p:nvPr/>
        </p:nvGraphicFramePr>
        <p:xfrm>
          <a:off x="3779912" y="1844824"/>
          <a:ext cx="354257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Формула" r:id="rId5" imgW="368280" imgH="723600" progId="Equation.3">
                  <p:embed/>
                </p:oleObj>
              </mc:Choice>
              <mc:Fallback>
                <p:oleObj name="Формула" r:id="rId5" imgW="368280" imgH="723600" progId="Equation.3">
                  <p:embed/>
                  <p:pic>
                    <p:nvPicPr>
                      <p:cNvPr id="0" name="Содержимое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12" y="1844824"/>
                        <a:ext cx="354257" cy="6480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3707904" y="3356992"/>
          <a:ext cx="363281" cy="7608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Формула" r:id="rId7" imgW="342720" imgH="723600" progId="Equation.3">
                  <p:embed/>
                </p:oleObj>
              </mc:Choice>
              <mc:Fallback>
                <p:oleObj name="Формула" r:id="rId7" imgW="342720" imgH="7236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7904" y="3356992"/>
                        <a:ext cx="363281" cy="76080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Объект 25"/>
          <p:cNvGraphicFramePr>
            <a:graphicFrameLocks noChangeAspect="1"/>
          </p:cNvGraphicFramePr>
          <p:nvPr/>
        </p:nvGraphicFramePr>
        <p:xfrm>
          <a:off x="4114800" y="3321050"/>
          <a:ext cx="9144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Формула" r:id="rId9" imgW="914400" imgH="215640" progId="Equation.3">
                  <p:embed/>
                </p:oleObj>
              </mc:Choice>
              <mc:Fallback>
                <p:oleObj name="Формула" r:id="rId9" imgW="914400" imgH="2156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3321050"/>
                        <a:ext cx="9144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4" name="Object 6"/>
          <p:cNvGraphicFramePr>
            <a:graphicFrameLocks noChangeAspect="1"/>
          </p:cNvGraphicFramePr>
          <p:nvPr/>
        </p:nvGraphicFramePr>
        <p:xfrm>
          <a:off x="3707904" y="4149080"/>
          <a:ext cx="435872" cy="7773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Формула" r:id="rId11" imgW="406080" imgH="723600" progId="Equation.3">
                  <p:embed/>
                </p:oleObj>
              </mc:Choice>
              <mc:Fallback>
                <p:oleObj name="Формула" r:id="rId11" imgW="406080" imgH="7236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7904" y="4149080"/>
                        <a:ext cx="435872" cy="7773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J:\ПРЕЗЕНТАЦИЯ\0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8100"/>
            <a:ext cx="9144000" cy="6896100"/>
          </a:xfrm>
          <a:prstGeom prst="rect">
            <a:avLst/>
          </a:prstGeom>
          <a:noFill/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1123218"/>
            <a:ext cx="914400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b="1" dirty="0" smtClean="0">
              <a:solidFill>
                <a:srgbClr val="C00000"/>
              </a:solidFill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“Математика владеет не только истиной,                но и высшей красотой “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3419872" y="4041164"/>
            <a:ext cx="350958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Бертран Рассел.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34833" y="980728"/>
            <a:ext cx="401763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ru-RU" sz="4000" b="1" i="0" u="none" strike="noStrike" cap="none" spc="0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ДЕВИЗ УРОКА: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33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33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33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12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695700" y="2615406"/>
          <a:ext cx="1752600" cy="2495550"/>
        </p:xfrm>
        <a:graphic>
          <a:graphicData uri="http://schemas.openxmlformats.org/drawingml/2006/table">
            <a:tbl>
              <a:tblPr/>
              <a:tblGrid>
                <a:gridCol w="1123950"/>
                <a:gridCol w="628650"/>
              </a:tblGrid>
              <a:tr h="342900"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6: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3,2:4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24: 1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110</a:t>
                      </a:r>
                      <a:r>
                        <a:rPr lang="en-US" sz="1600" b="1"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100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1,1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225"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5,5: 5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5,6: 7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1F497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0.8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icture 2" descr="J:\ПРЕЗЕНТАЦИЯ\0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7030969"/>
          </a:xfrm>
          <a:prstGeom prst="rect">
            <a:avLst/>
          </a:prstGeom>
          <a:noFill/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85725" cy="352425"/>
          </a:xfrm>
          <a:prstGeom prst="rect">
            <a:avLst/>
          </a:prstGeom>
          <a:noFill/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827584" y="260648"/>
            <a:ext cx="242889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Вычислите отношения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64291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857224" y="1500174"/>
          <a:ext cx="2357455" cy="4786347"/>
        </p:xfrm>
        <a:graphic>
          <a:graphicData uri="http://schemas.openxmlformats.org/drawingml/2006/table">
            <a:tbl>
              <a:tblPr/>
              <a:tblGrid>
                <a:gridCol w="1500198"/>
                <a:gridCol w="857257"/>
              </a:tblGrid>
              <a:tr h="663747"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48:2 </a:t>
                      </a: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4996"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endParaRPr lang="ru-RU" sz="2400" b="1" dirty="0" smtClean="0">
                        <a:solidFill>
                          <a:srgbClr val="1F497D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228600" algn="ctr">
                        <a:spcAft>
                          <a:spcPts val="0"/>
                        </a:spcAft>
                      </a:pP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994"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3,2:4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495"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24: 1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9993"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110</a:t>
                      </a:r>
                      <a:r>
                        <a:rPr lang="en-US" sz="2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</a:t>
                      </a:r>
                      <a:r>
                        <a:rPr lang="ru-RU" sz="2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632"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45"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5,5: 5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45"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5,6: 7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endParaRPr lang="ru-RU" sz="2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4349" name="Picture 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43834" y="0"/>
            <a:ext cx="85725" cy="352425"/>
          </a:xfrm>
          <a:prstGeom prst="rect">
            <a:avLst/>
          </a:prstGeom>
          <a:noFill/>
        </p:spPr>
      </p:pic>
      <p:sp>
        <p:nvSpPr>
          <p:cNvPr id="14350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4364" name="Picture 2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71450" cy="352425"/>
          </a:xfrm>
          <a:prstGeom prst="rect">
            <a:avLst/>
          </a:prstGeom>
          <a:noFill/>
        </p:spPr>
      </p:pic>
      <p:pic>
        <p:nvPicPr>
          <p:cNvPr id="14363" name="Picture 27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266825"/>
            <a:ext cx="200025" cy="371475"/>
          </a:xfrm>
          <a:prstGeom prst="rect">
            <a:avLst/>
          </a:prstGeom>
          <a:noFill/>
        </p:spPr>
      </p:pic>
      <p:sp>
        <p:nvSpPr>
          <p:cNvPr id="14365" name="Rectangle 29"/>
          <p:cNvSpPr>
            <a:spLocks noChangeArrowheads="1"/>
          </p:cNvSpPr>
          <p:nvPr/>
        </p:nvSpPr>
        <p:spPr bwMode="auto">
          <a:xfrm>
            <a:off x="4067944" y="1320443"/>
            <a:ext cx="264320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48:2  =   24 : 1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67" name="Rectangle 31"/>
          <p:cNvSpPr>
            <a:spLocks noChangeArrowheads="1"/>
          </p:cNvSpPr>
          <p:nvPr/>
        </p:nvSpPr>
        <p:spPr bwMode="auto">
          <a:xfrm>
            <a:off x="3707904" y="2564904"/>
            <a:ext cx="292895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3,2:4 = 5,6:7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110: 100 = 5,5: 5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69" name="Picture 3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71450" cy="352425"/>
          </a:xfrm>
          <a:prstGeom prst="rect">
            <a:avLst/>
          </a:prstGeom>
          <a:noFill/>
        </p:spPr>
      </p:pic>
      <p:pic>
        <p:nvPicPr>
          <p:cNvPr id="14368" name="Picture 3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266825"/>
            <a:ext cx="200025" cy="371475"/>
          </a:xfrm>
          <a:prstGeom prst="rect">
            <a:avLst/>
          </a:prstGeom>
          <a:noFill/>
        </p:spPr>
      </p:pic>
      <p:sp>
        <p:nvSpPr>
          <p:cNvPr id="14370" name="Rectangle 3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0" name="TextBox 49"/>
          <p:cNvSpPr txBox="1"/>
          <p:nvPr/>
        </p:nvSpPr>
        <p:spPr>
          <a:xfrm>
            <a:off x="5220072" y="1916832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=</a:t>
            </a:r>
            <a:endParaRPr lang="ru-RU" dirty="0"/>
          </a:p>
        </p:txBody>
      </p:sp>
      <p:sp>
        <p:nvSpPr>
          <p:cNvPr id="14373" name="Rectangle 37"/>
          <p:cNvSpPr>
            <a:spLocks noChangeArrowheads="1"/>
          </p:cNvSpPr>
          <p:nvPr/>
        </p:nvSpPr>
        <p:spPr bwMode="auto">
          <a:xfrm>
            <a:off x="3203848" y="548680"/>
            <a:ext cx="35004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Запиши равные отношения: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374" name="Rectangle 38"/>
          <p:cNvSpPr>
            <a:spLocks noChangeArrowheads="1"/>
          </p:cNvSpPr>
          <p:nvPr/>
        </p:nvSpPr>
        <p:spPr bwMode="auto">
          <a:xfrm>
            <a:off x="3275856" y="3573016"/>
            <a:ext cx="558112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•Равенство двух отношений называют пропорцией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Пропорция (от латинского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proportio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) – определенное соотношение частей между собой, соразмерность.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483768" y="1484784"/>
            <a:ext cx="632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24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500298" y="2357430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6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411760" y="2996952"/>
            <a:ext cx="7755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0,8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500298" y="3571876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24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483768" y="3933056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1,1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483768" y="4653136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483768" y="5301208"/>
            <a:ext cx="7029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1,1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483768" y="5805264"/>
            <a:ext cx="774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0,8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2" name="Объект 51"/>
          <p:cNvGraphicFramePr>
            <a:graphicFrameLocks noChangeAspect="1"/>
          </p:cNvGraphicFramePr>
          <p:nvPr/>
        </p:nvGraphicFramePr>
        <p:xfrm>
          <a:off x="1475656" y="2204864"/>
          <a:ext cx="444500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9" name="Формула" r:id="rId8" imgW="444240" imgH="774360" progId="Equation.3">
                  <p:embed/>
                </p:oleObj>
              </mc:Choice>
              <mc:Fallback>
                <p:oleObj name="Формула" r:id="rId8" imgW="444240" imgH="77436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2204864"/>
                        <a:ext cx="444500" cy="774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7" name="Object 15"/>
          <p:cNvGraphicFramePr>
            <a:graphicFrameLocks noChangeAspect="1"/>
          </p:cNvGraphicFramePr>
          <p:nvPr/>
        </p:nvGraphicFramePr>
        <p:xfrm>
          <a:off x="1470025" y="4581525"/>
          <a:ext cx="3429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Формула" r:id="rId10" imgW="342720" imgH="723600" progId="Equation.3">
                  <p:embed/>
                </p:oleObj>
              </mc:Choice>
              <mc:Fallback>
                <p:oleObj name="Формула" r:id="rId10" imgW="342720" imgH="72360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0025" y="4581525"/>
                        <a:ext cx="342900" cy="723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9" name="Содержимое 31"/>
          <p:cNvGraphicFramePr>
            <a:graphicFrameLocks noChangeAspect="1"/>
          </p:cNvGraphicFramePr>
          <p:nvPr/>
        </p:nvGraphicFramePr>
        <p:xfrm>
          <a:off x="3978275" y="2633663"/>
          <a:ext cx="1185863" cy="2455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" name="Формула" r:id="rId12" imgW="177480" imgH="368280" progId="Equation.3">
                  <p:embed/>
                </p:oleObj>
              </mc:Choice>
              <mc:Fallback>
                <p:oleObj name="Формула" r:id="rId12" imgW="177480" imgH="368280" progId="Equation.3">
                  <p:embed/>
                  <p:pic>
                    <p:nvPicPr>
                      <p:cNvPr id="0" name="Содержимое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8275" y="2633663"/>
                        <a:ext cx="1185863" cy="2455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92" name="Object 20"/>
          <p:cNvGraphicFramePr>
            <a:graphicFrameLocks noChangeAspect="1"/>
          </p:cNvGraphicFramePr>
          <p:nvPr/>
        </p:nvGraphicFramePr>
        <p:xfrm>
          <a:off x="4572000" y="1700808"/>
          <a:ext cx="444500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" name="Формула" r:id="rId14" imgW="444240" imgH="774360" progId="Equation.3">
                  <p:embed/>
                </p:oleObj>
              </mc:Choice>
              <mc:Fallback>
                <p:oleObj name="Формула" r:id="rId14" imgW="444240" imgH="774360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700808"/>
                        <a:ext cx="444500" cy="774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93" name="Object 21"/>
          <p:cNvGraphicFramePr>
            <a:graphicFrameLocks noChangeAspect="1"/>
          </p:cNvGraphicFramePr>
          <p:nvPr/>
        </p:nvGraphicFramePr>
        <p:xfrm>
          <a:off x="5508104" y="1700808"/>
          <a:ext cx="3429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3" name="Формула" r:id="rId16" imgW="342720" imgH="723600" progId="Equation.3">
                  <p:embed/>
                </p:oleObj>
              </mc:Choice>
              <mc:Fallback>
                <p:oleObj name="Формула" r:id="rId16" imgW="342720" imgH="723600" progId="Equation.3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104" y="1700808"/>
                        <a:ext cx="342900" cy="723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4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4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4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4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43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7" dur="80"/>
                                        <p:tgtEl>
                                          <p:spTgt spid="14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8" dur="80"/>
                                        <p:tgtEl>
                                          <p:spTgt spid="14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80"/>
                                        <p:tgtEl>
                                          <p:spTgt spid="14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4" dur="80"/>
                                        <p:tgtEl>
                                          <p:spTgt spid="143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5" dur="80"/>
                                        <p:tgtEl>
                                          <p:spTgt spid="143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80"/>
                                        <p:tgtEl>
                                          <p:spTgt spid="143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0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J:\ПРЕЗЕНТАЦИЯ\0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8100"/>
            <a:ext cx="9144000" cy="6896100"/>
          </a:xfrm>
          <a:prstGeom prst="rect">
            <a:avLst/>
          </a:prstGeom>
          <a:noFill/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611560" y="476672"/>
            <a:ext cx="806315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пропорциями связаны представления о красоте, порядке и гармонии в природе, искусстве, архитектуре, скульптуре и музыке. Соблюдение определенных соотношений между размерами отдельных частей тела, предмета непременное условие красоты.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55576" y="2924944"/>
            <a:ext cx="3143271" cy="2071701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788024" y="2996952"/>
            <a:ext cx="2428892" cy="2065895"/>
          </a:xfrm>
          <a:prstGeom prst="rect">
            <a:avLst/>
          </a:prstGeom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32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32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2" descr="J:\ПРЕЗЕНТАЦИЯ\0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96100"/>
          </a:xfrm>
          <a:prstGeom prst="rect">
            <a:avLst/>
          </a:prstGeom>
          <a:noFill/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428728" y="550585"/>
            <a:ext cx="700089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Запись пропорций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1287" name="Picture 2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219075" cy="523875"/>
          </a:xfrm>
          <a:prstGeom prst="rect">
            <a:avLst/>
          </a:prstGeom>
          <a:noFill/>
        </p:spPr>
      </p:pic>
      <p:sp>
        <p:nvSpPr>
          <p:cNvPr id="11288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en-US" sz="2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291" name="Rectangle 27"/>
          <p:cNvSpPr>
            <a:spLocks noChangeArrowheads="1"/>
          </p:cNvSpPr>
          <p:nvPr/>
        </p:nvSpPr>
        <p:spPr bwMode="auto">
          <a:xfrm>
            <a:off x="-2195513" y="2419350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1296" name="Picture 3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219075" cy="523875"/>
          </a:xfrm>
          <a:prstGeom prst="rect">
            <a:avLst/>
          </a:prstGeom>
          <a:noFill/>
        </p:spPr>
      </p:pic>
      <p:sp>
        <p:nvSpPr>
          <p:cNvPr id="11297" name="Rectangle 3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en-US" sz="2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298" name="Rectangle 34"/>
          <p:cNvSpPr>
            <a:spLocks noChangeArrowheads="1"/>
          </p:cNvSpPr>
          <p:nvPr/>
        </p:nvSpPr>
        <p:spPr bwMode="auto">
          <a:xfrm>
            <a:off x="2786050" y="3571876"/>
            <a:ext cx="498855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299" name="Rectangle 35"/>
          <p:cNvSpPr>
            <a:spLocks noChangeArrowheads="1"/>
          </p:cNvSpPr>
          <p:nvPr/>
        </p:nvSpPr>
        <p:spPr bwMode="auto">
          <a:xfrm>
            <a:off x="-1785982" y="2214554"/>
            <a:ext cx="914400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300" name="Rectangle 36"/>
          <p:cNvSpPr>
            <a:spLocks noChangeArrowheads="1"/>
          </p:cNvSpPr>
          <p:nvPr/>
        </p:nvSpPr>
        <p:spPr bwMode="auto">
          <a:xfrm>
            <a:off x="-2195513" y="2419350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1303" name="Picture 3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219075" cy="523875"/>
          </a:xfrm>
          <a:prstGeom prst="rect">
            <a:avLst/>
          </a:prstGeom>
          <a:noFill/>
        </p:spPr>
      </p:pic>
      <p:sp>
        <p:nvSpPr>
          <p:cNvPr id="11304" name="Rectangle 4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en-US" sz="2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305" name="Rectangle 41"/>
          <p:cNvSpPr>
            <a:spLocks noChangeArrowheads="1"/>
          </p:cNvSpPr>
          <p:nvPr/>
        </p:nvSpPr>
        <p:spPr bwMode="auto">
          <a:xfrm>
            <a:off x="1357290" y="1643050"/>
            <a:ext cx="498855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306" name="Rectangle 42"/>
          <p:cNvSpPr>
            <a:spLocks noChangeArrowheads="1"/>
          </p:cNvSpPr>
          <p:nvPr/>
        </p:nvSpPr>
        <p:spPr bwMode="auto">
          <a:xfrm>
            <a:off x="-2000296" y="1928802"/>
            <a:ext cx="914400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307" name="Rectangle 43"/>
          <p:cNvSpPr>
            <a:spLocks noChangeArrowheads="1"/>
          </p:cNvSpPr>
          <p:nvPr/>
        </p:nvSpPr>
        <p:spPr bwMode="auto">
          <a:xfrm>
            <a:off x="-2195513" y="2419350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314" name="Rectangle 50"/>
          <p:cNvSpPr>
            <a:spLocks noChangeArrowheads="1"/>
          </p:cNvSpPr>
          <p:nvPr/>
        </p:nvSpPr>
        <p:spPr bwMode="auto">
          <a:xfrm>
            <a:off x="0" y="0"/>
            <a:ext cx="41549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315" name="Rectangle 51"/>
          <p:cNvSpPr>
            <a:spLocks noChangeArrowheads="1"/>
          </p:cNvSpPr>
          <p:nvPr/>
        </p:nvSpPr>
        <p:spPr bwMode="auto">
          <a:xfrm>
            <a:off x="142844" y="1142984"/>
            <a:ext cx="469739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81075" algn="l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8107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318" name="Rectangle 54"/>
          <p:cNvSpPr>
            <a:spLocks noChangeArrowheads="1"/>
          </p:cNvSpPr>
          <p:nvPr/>
        </p:nvSpPr>
        <p:spPr bwMode="auto">
          <a:xfrm>
            <a:off x="4214810" y="2714620"/>
            <a:ext cx="3571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1322" name="Picture 5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914400"/>
            <a:ext cx="219075" cy="523875"/>
          </a:xfrm>
          <a:prstGeom prst="rect">
            <a:avLst/>
          </a:prstGeom>
          <a:noFill/>
        </p:spPr>
      </p:pic>
      <p:pic>
        <p:nvPicPr>
          <p:cNvPr id="11321" name="Picture 5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895475"/>
            <a:ext cx="142875" cy="523875"/>
          </a:xfrm>
          <a:prstGeom prst="rect">
            <a:avLst/>
          </a:prstGeom>
          <a:noFill/>
        </p:spPr>
      </p:pic>
      <p:sp>
        <p:nvSpPr>
          <p:cNvPr id="11326" name="Rectangle 62"/>
          <p:cNvSpPr>
            <a:spLocks noChangeArrowheads="1"/>
          </p:cNvSpPr>
          <p:nvPr/>
        </p:nvSpPr>
        <p:spPr bwMode="auto">
          <a:xfrm>
            <a:off x="1857356" y="2021135"/>
            <a:ext cx="200026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327" name="Rectangle 63"/>
          <p:cNvSpPr>
            <a:spLocks noChangeArrowheads="1"/>
          </p:cNvSpPr>
          <p:nvPr/>
        </p:nvSpPr>
        <p:spPr bwMode="auto">
          <a:xfrm>
            <a:off x="-2268538" y="457200"/>
            <a:ext cx="1175322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81075" algn="l"/>
              </a:tabLst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81075" algn="l"/>
              </a:tabLs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8107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1333" name="Picture 6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26" y="2786058"/>
            <a:ext cx="219075" cy="523875"/>
          </a:xfrm>
          <a:prstGeom prst="rect">
            <a:avLst/>
          </a:prstGeom>
          <a:noFill/>
        </p:spPr>
      </p:pic>
      <p:pic>
        <p:nvPicPr>
          <p:cNvPr id="11332" name="Picture 6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438275"/>
            <a:ext cx="142875" cy="523875"/>
          </a:xfrm>
          <a:prstGeom prst="rect">
            <a:avLst/>
          </a:prstGeom>
          <a:noFill/>
        </p:spPr>
      </p:pic>
      <p:sp>
        <p:nvSpPr>
          <p:cNvPr id="11334" name="Rectangle 7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336" name="Rectangle 72"/>
          <p:cNvSpPr>
            <a:spLocks noChangeArrowheads="1"/>
          </p:cNvSpPr>
          <p:nvPr/>
        </p:nvSpPr>
        <p:spPr bwMode="auto">
          <a:xfrm>
            <a:off x="-540568" y="1844824"/>
            <a:ext cx="914400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7" name="Picture 2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971536"/>
            <a:ext cx="571504" cy="523875"/>
          </a:xfrm>
          <a:prstGeom prst="rect">
            <a:avLst/>
          </a:prstGeom>
          <a:noFill/>
        </p:spPr>
      </p:pic>
      <p:pic>
        <p:nvPicPr>
          <p:cNvPr id="78" name="Picture 3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971536"/>
            <a:ext cx="571504" cy="523875"/>
          </a:xfrm>
          <a:prstGeom prst="rect">
            <a:avLst/>
          </a:prstGeom>
          <a:noFill/>
        </p:spPr>
      </p:pic>
      <p:pic>
        <p:nvPicPr>
          <p:cNvPr id="79" name="Picture 3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971536"/>
            <a:ext cx="571504" cy="523875"/>
          </a:xfrm>
          <a:prstGeom prst="rect">
            <a:avLst/>
          </a:prstGeom>
          <a:noFill/>
        </p:spPr>
      </p:pic>
      <p:pic>
        <p:nvPicPr>
          <p:cNvPr id="80" name="Picture 4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548680"/>
            <a:ext cx="876306" cy="523875"/>
          </a:xfrm>
          <a:prstGeom prst="rect">
            <a:avLst/>
          </a:prstGeom>
          <a:noFill/>
        </p:spPr>
      </p:pic>
      <p:pic>
        <p:nvPicPr>
          <p:cNvPr id="81" name="Picture 4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1428736"/>
            <a:ext cx="571504" cy="523875"/>
          </a:xfrm>
          <a:prstGeom prst="rect">
            <a:avLst/>
          </a:prstGeom>
          <a:noFill/>
        </p:spPr>
      </p:pic>
      <p:pic>
        <p:nvPicPr>
          <p:cNvPr id="82" name="Picture 2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971536"/>
            <a:ext cx="357190" cy="523875"/>
          </a:xfrm>
          <a:prstGeom prst="rect">
            <a:avLst/>
          </a:prstGeom>
          <a:noFill/>
        </p:spPr>
      </p:pic>
      <p:pic>
        <p:nvPicPr>
          <p:cNvPr id="83" name="Picture 3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971536"/>
            <a:ext cx="357190" cy="523875"/>
          </a:xfrm>
          <a:prstGeom prst="rect">
            <a:avLst/>
          </a:prstGeom>
          <a:noFill/>
        </p:spPr>
      </p:pic>
      <p:pic>
        <p:nvPicPr>
          <p:cNvPr id="84" name="Picture 3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971536"/>
            <a:ext cx="357190" cy="523875"/>
          </a:xfrm>
          <a:prstGeom prst="rect">
            <a:avLst/>
          </a:prstGeom>
          <a:noFill/>
        </p:spPr>
      </p:pic>
      <p:pic>
        <p:nvPicPr>
          <p:cNvPr id="85" name="Picture 4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714356"/>
            <a:ext cx="547691" cy="523875"/>
          </a:xfrm>
          <a:prstGeom prst="rect">
            <a:avLst/>
          </a:prstGeom>
          <a:noFill/>
        </p:spPr>
      </p:pic>
      <p:pic>
        <p:nvPicPr>
          <p:cNvPr id="86" name="Picture 4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1428736"/>
            <a:ext cx="357190" cy="523875"/>
          </a:xfrm>
          <a:prstGeom prst="rect">
            <a:avLst/>
          </a:prstGeom>
          <a:noFill/>
        </p:spPr>
      </p:pic>
      <p:pic>
        <p:nvPicPr>
          <p:cNvPr id="87" name="Picture 2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67078" y="1123936"/>
            <a:ext cx="357190" cy="523875"/>
          </a:xfrm>
          <a:prstGeom prst="rect">
            <a:avLst/>
          </a:prstGeom>
          <a:noFill/>
        </p:spPr>
      </p:pic>
      <p:pic>
        <p:nvPicPr>
          <p:cNvPr id="88" name="Picture 3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67078" y="1123936"/>
            <a:ext cx="357190" cy="523875"/>
          </a:xfrm>
          <a:prstGeom prst="rect">
            <a:avLst/>
          </a:prstGeom>
          <a:noFill/>
        </p:spPr>
      </p:pic>
      <p:pic>
        <p:nvPicPr>
          <p:cNvPr id="91" name="Picture 4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67078" y="1581136"/>
            <a:ext cx="357190" cy="523875"/>
          </a:xfrm>
          <a:prstGeom prst="rect">
            <a:avLst/>
          </a:prstGeom>
          <a:noFill/>
        </p:spPr>
      </p:pic>
      <p:pic>
        <p:nvPicPr>
          <p:cNvPr id="11339" name="Picture 7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42875" cy="523875"/>
          </a:xfrm>
          <a:prstGeom prst="rect">
            <a:avLst/>
          </a:prstGeom>
          <a:noFill/>
        </p:spPr>
      </p:pic>
      <p:pic>
        <p:nvPicPr>
          <p:cNvPr id="11338" name="Picture 7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438275"/>
            <a:ext cx="200025" cy="523875"/>
          </a:xfrm>
          <a:prstGeom prst="rect">
            <a:avLst/>
          </a:prstGeom>
          <a:noFill/>
        </p:spPr>
      </p:pic>
      <p:sp>
        <p:nvSpPr>
          <p:cNvPr id="11340" name="Rectangle 7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341" name="Rectangle 77"/>
          <p:cNvSpPr>
            <a:spLocks noChangeArrowheads="1"/>
          </p:cNvSpPr>
          <p:nvPr/>
        </p:nvSpPr>
        <p:spPr bwMode="auto">
          <a:xfrm>
            <a:off x="785787" y="2143116"/>
            <a:ext cx="857256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342" name="Rectangle 78"/>
          <p:cNvSpPr>
            <a:spLocks noChangeArrowheads="1"/>
          </p:cNvSpPr>
          <p:nvPr/>
        </p:nvSpPr>
        <p:spPr bwMode="auto">
          <a:xfrm>
            <a:off x="500035" y="2643182"/>
            <a:ext cx="1428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344" name="Rectangle 8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1691680" y="2714620"/>
            <a:ext cx="20882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en-US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: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356" name="Picture 9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0"/>
            <a:ext cx="142875" cy="523875"/>
          </a:xfrm>
          <a:prstGeom prst="rect">
            <a:avLst/>
          </a:prstGeom>
          <a:noFill/>
        </p:spPr>
      </p:pic>
      <p:pic>
        <p:nvPicPr>
          <p:cNvPr id="11355" name="Picture 9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981075"/>
            <a:ext cx="200025" cy="523875"/>
          </a:xfrm>
          <a:prstGeom prst="rect">
            <a:avLst/>
          </a:prstGeom>
          <a:noFill/>
        </p:spPr>
      </p:pic>
      <p:sp>
        <p:nvSpPr>
          <p:cNvPr id="11357" name="Rectangle 9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360" name="Picture 9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785794"/>
            <a:ext cx="142875" cy="523875"/>
          </a:xfrm>
          <a:prstGeom prst="rect">
            <a:avLst/>
          </a:prstGeom>
          <a:noFill/>
        </p:spPr>
      </p:pic>
      <p:pic>
        <p:nvPicPr>
          <p:cNvPr id="11359" name="Picture 9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981075"/>
            <a:ext cx="200025" cy="523875"/>
          </a:xfrm>
          <a:prstGeom prst="rect">
            <a:avLst/>
          </a:prstGeom>
          <a:noFill/>
        </p:spPr>
      </p:pic>
      <p:sp>
        <p:nvSpPr>
          <p:cNvPr id="11361" name="Rectangle 9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362" name="Rectangle 98"/>
          <p:cNvSpPr>
            <a:spLocks noChangeArrowheads="1"/>
          </p:cNvSpPr>
          <p:nvPr/>
        </p:nvSpPr>
        <p:spPr bwMode="auto">
          <a:xfrm>
            <a:off x="0" y="523875"/>
            <a:ext cx="27764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4395509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365" name="Rectangle 10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367" name="Picture 10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142875" cy="523875"/>
          </a:xfrm>
          <a:prstGeom prst="rect">
            <a:avLst/>
          </a:prstGeom>
          <a:noFill/>
        </p:spPr>
      </p:pic>
      <p:pic>
        <p:nvPicPr>
          <p:cNvPr id="11366" name="Picture 10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438275"/>
            <a:ext cx="200025" cy="523875"/>
          </a:xfrm>
          <a:prstGeom prst="rect">
            <a:avLst/>
          </a:prstGeom>
          <a:noFill/>
        </p:spPr>
      </p:pic>
      <p:sp>
        <p:nvSpPr>
          <p:cNvPr id="11368" name="Rectangle 10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369" name="Rectangle 105"/>
          <p:cNvSpPr>
            <a:spLocks noChangeArrowheads="1"/>
          </p:cNvSpPr>
          <p:nvPr/>
        </p:nvSpPr>
        <p:spPr bwMode="auto">
          <a:xfrm>
            <a:off x="785786" y="1000108"/>
            <a:ext cx="498855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374" name="Rectangle 1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375" name="Rectangle 111"/>
          <p:cNvSpPr>
            <a:spLocks noChangeArrowheads="1"/>
          </p:cNvSpPr>
          <p:nvPr/>
        </p:nvSpPr>
        <p:spPr bwMode="auto">
          <a:xfrm>
            <a:off x="-1979613" y="1228725"/>
            <a:ext cx="914400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376" name="Rectangle 112"/>
          <p:cNvSpPr>
            <a:spLocks noChangeArrowheads="1"/>
          </p:cNvSpPr>
          <p:nvPr/>
        </p:nvSpPr>
        <p:spPr bwMode="auto">
          <a:xfrm>
            <a:off x="-2195513" y="1685925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6" name="Прямоугольник 105"/>
          <p:cNvSpPr/>
          <p:nvPr/>
        </p:nvSpPr>
        <p:spPr>
          <a:xfrm>
            <a:off x="4714876" y="2857496"/>
            <a:ext cx="4286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</a:rPr>
              <a:t> 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111" name="Прямоугольник 110"/>
          <p:cNvSpPr/>
          <p:nvPr/>
        </p:nvSpPr>
        <p:spPr>
          <a:xfrm>
            <a:off x="5072066" y="257174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 </a:t>
            </a:r>
            <a:endParaRPr lang="ru-RU" dirty="0"/>
          </a:p>
        </p:txBody>
      </p:sp>
      <p:sp>
        <p:nvSpPr>
          <p:cNvPr id="112" name="Прямоугольник 111"/>
          <p:cNvSpPr/>
          <p:nvPr/>
        </p:nvSpPr>
        <p:spPr>
          <a:xfrm>
            <a:off x="3857620" y="2714620"/>
            <a:ext cx="7136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379" name="Rectangle 115"/>
          <p:cNvSpPr>
            <a:spLocks noChangeArrowheads="1"/>
          </p:cNvSpPr>
          <p:nvPr/>
        </p:nvSpPr>
        <p:spPr bwMode="auto">
          <a:xfrm>
            <a:off x="0" y="0"/>
            <a:ext cx="41549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380" name="Rectangle 116"/>
          <p:cNvSpPr>
            <a:spLocks noChangeArrowheads="1"/>
          </p:cNvSpPr>
          <p:nvPr/>
        </p:nvSpPr>
        <p:spPr bwMode="auto">
          <a:xfrm>
            <a:off x="-1260648" y="1556792"/>
            <a:ext cx="694826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286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Средние члены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пропорции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382" name="Rectangle 118"/>
          <p:cNvSpPr>
            <a:spLocks noChangeArrowheads="1"/>
          </p:cNvSpPr>
          <p:nvPr/>
        </p:nvSpPr>
        <p:spPr bwMode="auto">
          <a:xfrm>
            <a:off x="1115616" y="3265229"/>
            <a:ext cx="403244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Крайние члены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Пропорции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8" name="Прямая со стрелкой 117"/>
          <p:cNvCxnSpPr/>
          <p:nvPr/>
        </p:nvCxnSpPr>
        <p:spPr>
          <a:xfrm>
            <a:off x="1979712" y="3140968"/>
            <a:ext cx="35719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Прямая со стрелкой 119"/>
          <p:cNvCxnSpPr/>
          <p:nvPr/>
        </p:nvCxnSpPr>
        <p:spPr>
          <a:xfrm rot="10800000" flipV="1">
            <a:off x="3143240" y="3143248"/>
            <a:ext cx="35719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Прямая со стрелкой 126"/>
          <p:cNvCxnSpPr/>
          <p:nvPr/>
        </p:nvCxnSpPr>
        <p:spPr>
          <a:xfrm rot="5400000" flipH="1" flipV="1">
            <a:off x="2304033" y="2528615"/>
            <a:ext cx="285752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Прямая со стрелкой 137"/>
          <p:cNvCxnSpPr/>
          <p:nvPr/>
        </p:nvCxnSpPr>
        <p:spPr>
          <a:xfrm rot="16200000" flipV="1">
            <a:off x="2700362" y="2564334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83" name="Rectangle 119"/>
          <p:cNvSpPr>
            <a:spLocks noChangeArrowheads="1"/>
          </p:cNvSpPr>
          <p:nvPr/>
        </p:nvSpPr>
        <p:spPr bwMode="auto">
          <a:xfrm>
            <a:off x="611560" y="4365104"/>
            <a:ext cx="8820472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Чтение пропорции: 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относится к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относится к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или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отношение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 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равно отношению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 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2636912"/>
            <a:ext cx="971550" cy="800100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3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3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1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3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3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3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11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0" dur="80"/>
                                        <p:tgtEl>
                                          <p:spTgt spid="113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1" dur="80"/>
                                        <p:tgtEl>
                                          <p:spTgt spid="113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80"/>
                                        <p:tgtEl>
                                          <p:spTgt spid="113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20"/>
                            </p:stCondLst>
                            <p:childTnLst>
                              <p:par>
                                <p:cTn id="8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6" dur="80"/>
                                        <p:tgtEl>
                                          <p:spTgt spid="113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7" dur="80"/>
                                        <p:tgtEl>
                                          <p:spTgt spid="113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80"/>
                                        <p:tgtEl>
                                          <p:spTgt spid="113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280"/>
                            </p:stCondLst>
                            <p:childTnLst>
                              <p:par>
                                <p:cTn id="9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2" dur="80"/>
                                        <p:tgtEl>
                                          <p:spTgt spid="113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3" dur="80"/>
                                        <p:tgtEl>
                                          <p:spTgt spid="113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80"/>
                                        <p:tgtEl>
                                          <p:spTgt spid="113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J:\ПРЕЗЕНТАЦИЯ\0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1071538" y="120828"/>
            <a:ext cx="5743685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</a:t>
            </a: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Прочитай пропорции               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971600" y="1052736"/>
            <a:ext cx="685804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15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:5 = 12: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:4 = 1,5: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16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:4 = 15: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179512" y="3059668"/>
            <a:ext cx="7786742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1F497D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Какие пропорции верные? Какие неверные?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верных пропорциях найди произведение крайних и средних членов.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0" y="57148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89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1043608" y="764704"/>
            <a:ext cx="69516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900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7901" name="Rectangle 13"/>
          <p:cNvSpPr>
            <a:spLocks noChangeArrowheads="1"/>
          </p:cNvSpPr>
          <p:nvPr/>
        </p:nvSpPr>
        <p:spPr bwMode="auto">
          <a:xfrm>
            <a:off x="-1692696" y="62068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903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7904" name="Rectangle 16"/>
          <p:cNvSpPr>
            <a:spLocks noChangeArrowheads="1"/>
          </p:cNvSpPr>
          <p:nvPr/>
        </p:nvSpPr>
        <p:spPr bwMode="auto">
          <a:xfrm>
            <a:off x="-1620688" y="62068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906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7907" name="Rectangle 19"/>
          <p:cNvSpPr>
            <a:spLocks noChangeArrowheads="1"/>
          </p:cNvSpPr>
          <p:nvPr/>
        </p:nvSpPr>
        <p:spPr bwMode="auto">
          <a:xfrm>
            <a:off x="2428860" y="2245332"/>
            <a:ext cx="414340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12•0,5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30•0,2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18•5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30•3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909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7908" name="Picture 2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9632" y="2564904"/>
            <a:ext cx="1397803" cy="720080"/>
          </a:xfrm>
          <a:prstGeom prst="rect">
            <a:avLst/>
          </a:prstGeom>
          <a:noFill/>
        </p:spPr>
      </p:pic>
      <p:sp>
        <p:nvSpPr>
          <p:cNvPr id="37910" name="Rectangle 22"/>
          <p:cNvSpPr>
            <a:spLocks noChangeArrowheads="1"/>
          </p:cNvSpPr>
          <p:nvPr/>
        </p:nvSpPr>
        <p:spPr bwMode="auto">
          <a:xfrm>
            <a:off x="0" y="942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7912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7911" name="Picture 2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640" y="3284984"/>
            <a:ext cx="1440160" cy="822949"/>
          </a:xfrm>
          <a:prstGeom prst="rect">
            <a:avLst/>
          </a:prstGeom>
          <a:noFill/>
        </p:spPr>
      </p:pic>
      <p:sp>
        <p:nvSpPr>
          <p:cNvPr id="23" name="TextBox 22"/>
          <p:cNvSpPr txBox="1"/>
          <p:nvPr/>
        </p:nvSpPr>
        <p:spPr>
          <a:xfrm>
            <a:off x="3203848" y="1285860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15∙4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5∙12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6∙1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4∙1,5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067944" y="1340768"/>
            <a:ext cx="256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=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4139952" y="1700808"/>
            <a:ext cx="142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=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4139952" y="227687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=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4139952" y="2708920"/>
            <a:ext cx="21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=</a:t>
            </a:r>
            <a:endParaRPr lang="ru-RU" dirty="0"/>
          </a:p>
        </p:txBody>
      </p:sp>
      <p:graphicFrame>
        <p:nvGraphicFramePr>
          <p:cNvPr id="29" name="Объект 28"/>
          <p:cNvGraphicFramePr>
            <a:graphicFrameLocks noChangeAspect="1"/>
          </p:cNvGraphicFramePr>
          <p:nvPr/>
        </p:nvGraphicFramePr>
        <p:xfrm>
          <a:off x="4114800" y="3244850"/>
          <a:ext cx="9144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5" name="Формула" r:id="rId7" imgW="177480" imgH="368280" progId="Equation.3">
                  <p:embed/>
                </p:oleObj>
              </mc:Choice>
              <mc:Fallback>
                <p:oleObj name="Формула" r:id="rId7" imgW="177480" imgH="3682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3244850"/>
                        <a:ext cx="914400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4" name="Содержимое 31"/>
          <p:cNvGraphicFramePr>
            <a:graphicFrameLocks noChangeAspect="1"/>
          </p:cNvGraphicFramePr>
          <p:nvPr/>
        </p:nvGraphicFramePr>
        <p:xfrm>
          <a:off x="3978275" y="2633663"/>
          <a:ext cx="1185863" cy="2455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6" name="Формула" r:id="rId9" imgW="177480" imgH="368280" progId="Equation.3">
                  <p:embed/>
                </p:oleObj>
              </mc:Choice>
              <mc:Fallback>
                <p:oleObj name="Формула" r:id="rId9" imgW="177480" imgH="368280" progId="Equation.3">
                  <p:embed/>
                  <p:pic>
                    <p:nvPicPr>
                      <p:cNvPr id="0" name="Содержимое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8275" y="2633663"/>
                        <a:ext cx="1185863" cy="2455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5" name="Содержимое 31"/>
          <p:cNvGraphicFramePr>
            <a:graphicFrameLocks noChangeAspect="1"/>
          </p:cNvGraphicFramePr>
          <p:nvPr/>
        </p:nvGraphicFramePr>
        <p:xfrm>
          <a:off x="4194175" y="2849563"/>
          <a:ext cx="1185863" cy="2455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7" name="Формула" r:id="rId10" imgW="177480" imgH="368280" progId="Equation.3">
                  <p:embed/>
                </p:oleObj>
              </mc:Choice>
              <mc:Fallback>
                <p:oleObj name="Формула" r:id="rId10" imgW="177480" imgH="3682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4175" y="2849563"/>
                        <a:ext cx="1185863" cy="2455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6" name="Содержимое 31"/>
          <p:cNvGraphicFramePr>
            <a:graphicFrameLocks noChangeAspect="1"/>
          </p:cNvGraphicFramePr>
          <p:nvPr/>
        </p:nvGraphicFramePr>
        <p:xfrm>
          <a:off x="4410075" y="3065463"/>
          <a:ext cx="1185863" cy="2455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8" name="Формула" r:id="rId11" imgW="177480" imgH="368280" progId="Equation.3">
                  <p:embed/>
                </p:oleObj>
              </mc:Choice>
              <mc:Fallback>
                <p:oleObj name="Формула" r:id="rId11" imgW="177480" imgH="3682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0075" y="3065463"/>
                        <a:ext cx="1185863" cy="2455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7" name="Содержимое 31"/>
          <p:cNvGraphicFramePr>
            <a:graphicFrameLocks noChangeAspect="1"/>
          </p:cNvGraphicFramePr>
          <p:nvPr/>
        </p:nvGraphicFramePr>
        <p:xfrm>
          <a:off x="4625975" y="3281363"/>
          <a:ext cx="1185863" cy="2455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9" name="Формула" r:id="rId12" imgW="177480" imgH="368280" progId="Equation.3">
                  <p:embed/>
                </p:oleObj>
              </mc:Choice>
              <mc:Fallback>
                <p:oleObj name="Формула" r:id="rId12" imgW="177480" imgH="3682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25975" y="3281363"/>
                        <a:ext cx="1185863" cy="2455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8" name="Содержимое 31"/>
          <p:cNvGraphicFramePr>
            <a:graphicFrameLocks noChangeAspect="1"/>
          </p:cNvGraphicFramePr>
          <p:nvPr/>
        </p:nvGraphicFramePr>
        <p:xfrm>
          <a:off x="4841875" y="2420888"/>
          <a:ext cx="1185863" cy="3532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0" name="Формула" r:id="rId13" imgW="177480" imgH="368280" progId="Equation.3">
                  <p:embed/>
                </p:oleObj>
              </mc:Choice>
              <mc:Fallback>
                <p:oleObj name="Формула" r:id="rId13" imgW="177480" imgH="36828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41875" y="2420888"/>
                        <a:ext cx="1185863" cy="3532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79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9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7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79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79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79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7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7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7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7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7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7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7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7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7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7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J:\ПРЕЗЕНТАЦИЯ\0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961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00100" y="500042"/>
            <a:ext cx="7215206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1F497D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Основное свойство  пропорции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2860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верной пропорции произведение крайних членов равно произведению средних членов.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22860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2286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наоборот: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произведение крайних членов пропорции равно              произведению средних членов, то пропорция верна.</a:t>
            </a:r>
            <a:endParaRPr lang="ru-RU" sz="2400" dirty="0" smtClean="0">
              <a:latin typeface="Arial" pitchFamily="34" charset="0"/>
            </a:endParaRPr>
          </a:p>
        </p:txBody>
      </p:sp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19450" algn="l"/>
              </a:tabLst>
            </a:pPr>
            <a:r>
              <a:rPr kumimoji="0" lang="ru-RU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1945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1115616" y="4149080"/>
            <a:ext cx="2169360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: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6869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3" y="4365104"/>
            <a:ext cx="898617" cy="667891"/>
          </a:xfrm>
          <a:prstGeom prst="rect">
            <a:avLst/>
          </a:prstGeom>
          <a:noFill/>
        </p:spPr>
      </p:pic>
      <p:cxnSp>
        <p:nvCxnSpPr>
          <p:cNvPr id="15" name="Прямая со стрелкой 14"/>
          <p:cNvCxnSpPr/>
          <p:nvPr/>
        </p:nvCxnSpPr>
        <p:spPr>
          <a:xfrm rot="16200000" flipH="1">
            <a:off x="5040337" y="4544839"/>
            <a:ext cx="357190" cy="285752"/>
          </a:xfrm>
          <a:prstGeom prst="straightConnector1">
            <a:avLst/>
          </a:prstGeom>
          <a:ln w="28575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5076056" y="4509120"/>
            <a:ext cx="357190" cy="357190"/>
          </a:xfrm>
          <a:prstGeom prst="straightConnector1">
            <a:avLst/>
          </a:prstGeom>
          <a:ln w="31750" cmpd="sng">
            <a:solidFill>
              <a:srgbClr val="00206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071934" y="350043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3419872" y="4509120"/>
            <a:ext cx="6575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ИЛИ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915816" y="5517232"/>
            <a:ext cx="17892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 err="1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a•d</a:t>
            </a:r>
            <a:r>
              <a:rPr lang="en-US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= </a:t>
            </a:r>
            <a:r>
              <a:rPr lang="en-US" sz="2800" b="1" dirty="0" err="1" smtClean="0"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b•c</a:t>
            </a:r>
            <a:endParaRPr lang="ru-RU" sz="2800" dirty="0" smtClean="0">
              <a:solidFill>
                <a:srgbClr val="00B050"/>
              </a:solidFill>
              <a:latin typeface="Arial" pitchFamily="34" charset="0"/>
            </a:endParaRPr>
          </a:p>
        </p:txBody>
      </p:sp>
      <p:sp>
        <p:nvSpPr>
          <p:cNvPr id="23" name="Выгнутая вверх стрелка 22"/>
          <p:cNvSpPr/>
          <p:nvPr/>
        </p:nvSpPr>
        <p:spPr>
          <a:xfrm>
            <a:off x="1475656" y="4293096"/>
            <a:ext cx="1368152" cy="28803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Выгнутая вниз стрелка 23"/>
          <p:cNvSpPr/>
          <p:nvPr/>
        </p:nvSpPr>
        <p:spPr>
          <a:xfrm>
            <a:off x="1907704" y="4941168"/>
            <a:ext cx="648072" cy="14401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F:\ПРЕЗЕНТАЦИЯ\0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961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3528" y="332656"/>
            <a:ext cx="83529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в верной пропорции поменять местами крайние или средние члены, то получившиеся новые пропорции тоже верны.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2214554"/>
            <a:ext cx="59046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Например:</a:t>
            </a:r>
          </a:p>
          <a:p>
            <a:endParaRPr lang="ru-RU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5:15 = 4:12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Арка 7"/>
          <p:cNvSpPr/>
          <p:nvPr/>
        </p:nvSpPr>
        <p:spPr>
          <a:xfrm>
            <a:off x="1691680" y="2996952"/>
            <a:ext cx="928694" cy="357190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59632" y="3861048"/>
            <a:ext cx="21030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12:15 = 4:5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Арка 10"/>
          <p:cNvSpPr/>
          <p:nvPr/>
        </p:nvSpPr>
        <p:spPr>
          <a:xfrm rot="10800000">
            <a:off x="1979712" y="3429000"/>
            <a:ext cx="357190" cy="432048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59632" y="4509120"/>
            <a:ext cx="22464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5:4 = 15:12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59632" y="5229200"/>
            <a:ext cx="20316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12:4 = 15:5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79912" y="2348880"/>
            <a:ext cx="4680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Задание: составьте три новые пропорции из исходной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11960" y="3429000"/>
            <a:ext cx="242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2:4 = 5:10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39952" y="3933056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10:4 = 5:2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39952" y="4509120"/>
            <a:ext cx="242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2:5 = 4:10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43372" y="5000636"/>
            <a:ext cx="192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10:5 = 4:2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1044</TotalTime>
  <Words>1134</Words>
  <Application>Microsoft Office PowerPoint</Application>
  <PresentationFormat>Екран (4:3)</PresentationFormat>
  <Paragraphs>338</Paragraphs>
  <Slides>15</Slides>
  <Notes>15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15</vt:i4>
      </vt:variant>
    </vt:vector>
  </HeadingPairs>
  <TitlesOfParts>
    <vt:vector size="17" baseType="lpstr">
      <vt:lpstr>Тема Office</vt:lpstr>
      <vt:lpstr>Формула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Bcg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LEGION</cp:lastModifiedBy>
  <cp:revision>111</cp:revision>
  <dcterms:created xsi:type="dcterms:W3CDTF">2012-01-19T06:47:05Z</dcterms:created>
  <dcterms:modified xsi:type="dcterms:W3CDTF">2015-01-23T13:23:11Z</dcterms:modified>
</cp:coreProperties>
</file>