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4400" b="1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4400" b="1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4400" b="1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4400" b="1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9FF33"/>
    <a:srgbClr val="00CC99"/>
    <a:srgbClr val="663300"/>
    <a:srgbClr val="FF66FF"/>
    <a:srgbClr val="00FFCC"/>
    <a:srgbClr val="80008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3503" autoAdjust="0"/>
  </p:normalViewPr>
  <p:slideViewPr>
    <p:cSldViewPr>
      <p:cViewPr varScale="1">
        <p:scale>
          <a:sx n="49" d="100"/>
          <a:sy n="49" d="100"/>
        </p:scale>
        <p:origin x="-22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FB0C4-B871-4C22-BC38-A11F58281419}" type="datetimeFigureOut">
              <a:rPr lang="uk-UA" smtClean="0"/>
              <a:t>26.01.2015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EFFDC-8281-45CF-97D5-1D6E5CD69A5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6577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8.xml"/><Relationship Id="rId3" Type="http://schemas.openxmlformats.org/officeDocument/2006/relationships/slide" Target="../slides/slide3.xml"/><Relationship Id="rId7" Type="http://schemas.openxmlformats.org/officeDocument/2006/relationships/slide" Target="../slides/slide7.xm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7" Type="http://schemas.openxmlformats.org/officeDocument/2006/relationships/slide" Target="../slides/slide8.xm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slide" Target="../slides/slide7.xml"/><Relationship Id="rId5" Type="http://schemas.openxmlformats.org/officeDocument/2006/relationships/slide" Target="../slides/slide6.xml"/><Relationship Id="rId4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Квадратное уравнение</a:t>
            </a:r>
          </a:p>
          <a:p>
            <a:pPr eaLnBrk="1" fontAlgn="auto" hangingPunct="1">
              <a:defRPr/>
            </a:pPr>
            <a:r>
              <a:rPr lang="ru-RU" dirty="0" err="1" smtClean="0"/>
              <a:t>Ладанова</a:t>
            </a:r>
            <a:r>
              <a:rPr lang="ru-RU" dirty="0" smtClean="0"/>
              <a:t> И.В.</a:t>
            </a:r>
          </a:p>
          <a:p>
            <a:pPr eaLnBrk="1" fontAlgn="auto" hangingPunct="1">
              <a:defRPr/>
            </a:pPr>
            <a:r>
              <a:rPr lang="ru-RU" dirty="0" smtClean="0"/>
              <a:t>МКОУ «Верх-</a:t>
            </a:r>
            <a:r>
              <a:rPr lang="ru-RU" dirty="0" err="1" smtClean="0"/>
              <a:t>Жилинская</a:t>
            </a:r>
            <a:r>
              <a:rPr lang="ru-RU" dirty="0" smtClean="0"/>
              <a:t> ООШ»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FFDC-8281-45CF-97D5-1D6E5CD69A5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194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66FF33"/>
                </a:solidFill>
              </a:rPr>
              <a:t>Содержание</a:t>
            </a:r>
            <a:r>
              <a:rPr lang="ru-RU" dirty="0" smtClean="0"/>
              <a:t> </a:t>
            </a: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3" action="ppaction://hlinksldjump"/>
              </a:rPr>
              <a:t>Определение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4" action="ppaction://hlinksldjump"/>
              </a:rPr>
              <a:t>Первая формула 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5" action="ppaction://hlinksldjump"/>
              </a:rPr>
              <a:t>Вторая формула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6" action="ppaction://hlinksldjump"/>
              </a:rPr>
              <a:t>Неполные квадратные уравнения 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7" action="ppaction://hlinksldjump"/>
              </a:rPr>
              <a:t>Теорема Виета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8" action="ppaction://hlinksldjump"/>
              </a:rPr>
              <a:t>Задание</a:t>
            </a:r>
            <a:r>
              <a:rPr lang="ru-RU" dirty="0" smtClean="0">
                <a:hlinkClick r:id="rId8" action="ppaction://hlinksldjump"/>
              </a:rPr>
              <a:t> 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FFDC-8281-45CF-97D5-1D6E5CD69A5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4928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66FF33"/>
                </a:solidFill>
              </a:rPr>
              <a:t>Содержание</a:t>
            </a:r>
            <a:r>
              <a:rPr lang="ru-RU" dirty="0" smtClean="0"/>
              <a:t> </a:t>
            </a: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2" action="ppaction://hlinksldjump"/>
              </a:rPr>
              <a:t>Определение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3" action="ppaction://hlinksldjump"/>
              </a:rPr>
              <a:t>Первая формула 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4" action="ppaction://hlinksldjump"/>
              </a:rPr>
              <a:t>Вторая формула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5" action="ppaction://hlinksldjump"/>
              </a:rPr>
              <a:t>Неполные квадратные уравнения 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6" action="ppaction://hlinksldjump"/>
              </a:rPr>
              <a:t>Теорема Виета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7" action="ppaction://hlinksldjump"/>
              </a:rPr>
              <a:t>Задание</a:t>
            </a:r>
            <a:r>
              <a:rPr lang="ru-RU" dirty="0" smtClean="0">
                <a:hlinkClick r:id="rId7" action="ppaction://hlinksldjump"/>
              </a:rPr>
              <a:t> 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FFDC-8281-45CF-97D5-1D6E5CD69A5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0541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>
                <a:solidFill>
                  <a:srgbClr val="66FF33"/>
                </a:solidFill>
              </a:rPr>
              <a:t>Первая формула</a:t>
            </a:r>
          </a:p>
          <a:p>
            <a:pPr>
              <a:defRPr/>
            </a:pPr>
            <a:r>
              <a:rPr lang="ru-RU" dirty="0" smtClean="0">
                <a:noFill/>
              </a:rPr>
              <a:t> 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FFDC-8281-45CF-97D5-1D6E5CD69A5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4948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>
                <a:solidFill>
                  <a:srgbClr val="66FF33"/>
                </a:solidFill>
              </a:rPr>
              <a:t>Вторая формула</a:t>
            </a:r>
          </a:p>
          <a:p>
            <a:pPr>
              <a:defRPr/>
            </a:pPr>
            <a:r>
              <a:rPr lang="ru-RU" dirty="0" smtClean="0">
                <a:noFill/>
              </a:rPr>
              <a:t> 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FFDC-8281-45CF-97D5-1D6E5CD69A5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4411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200" b="1" i="1" u="sng" dirty="0" smtClean="0">
                <a:solidFill>
                  <a:srgbClr val="66FF33"/>
                </a:solidFill>
              </a:rPr>
              <a:t>Неполные квадратные уравнения</a:t>
            </a:r>
          </a:p>
          <a:p>
            <a:pPr eaLnBrk="1" hangingPunct="1">
              <a:defRPr/>
            </a:pPr>
            <a:r>
              <a:rPr lang="ru-RU" dirty="0" smtClean="0">
                <a:noFill/>
              </a:rPr>
              <a:t> </a:t>
            </a:r>
          </a:p>
          <a:p>
            <a:pPr eaLnBrk="1" hangingPunct="1">
              <a:defRPr/>
            </a:pPr>
            <a:r>
              <a:rPr lang="ru-RU" dirty="0" smtClean="0">
                <a:noFill/>
              </a:rPr>
              <a:t> 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FFDC-8281-45CF-97D5-1D6E5CD69A5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354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66FFFF"/>
                </a:solidFill>
                <a:latin typeface="Arial" charset="0"/>
              </a:rPr>
              <a:t>Теорема  Виета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FFDC-8281-45CF-97D5-1D6E5CD69A5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6754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>
                <a:solidFill>
                  <a:srgbClr val="66FF33"/>
                </a:solidFill>
              </a:rPr>
              <a:t>Решите уравнения</a:t>
            </a:r>
            <a:r>
              <a:rPr lang="ru-RU" dirty="0" smtClean="0"/>
              <a:t>:</a:t>
            </a:r>
          </a:p>
          <a:p>
            <a:pPr eaLnBrk="1" hangingPunct="1">
              <a:defRPr/>
            </a:pPr>
            <a:r>
              <a:rPr lang="ru-RU" smtClean="0">
                <a:noFill/>
              </a:rPr>
              <a:t> 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EFFDC-8281-45CF-97D5-1D6E5CD69A5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1952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9"/>
          <p:cNvSpPr/>
          <p:nvPr/>
        </p:nvSpPr>
        <p:spPr>
          <a:xfrm rot="20707748">
            <a:off x="-617538" y="-652463"/>
            <a:ext cx="6664326" cy="3943351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ed Rectangle 11"/>
          <p:cNvSpPr/>
          <p:nvPr/>
        </p:nvSpPr>
        <p:spPr>
          <a:xfrm rot="20707748">
            <a:off x="6167438" y="-441325"/>
            <a:ext cx="3127375" cy="2425700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10"/>
          <p:cNvSpPr/>
          <p:nvPr/>
        </p:nvSpPr>
        <p:spPr>
          <a:xfrm rot="20707748">
            <a:off x="7143750" y="2001838"/>
            <a:ext cx="2679700" cy="4945062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8"/>
          <p:cNvSpPr/>
          <p:nvPr/>
        </p:nvSpPr>
        <p:spPr>
          <a:xfrm rot="20707748">
            <a:off x="-206375" y="3322638"/>
            <a:ext cx="7378700" cy="4557712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/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6742113" y="2312988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6551613" y="1528763"/>
            <a:ext cx="24653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6451600" y="1162050"/>
            <a:ext cx="2133600" cy="420688"/>
          </a:xfr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21F0E8E-72D2-45E6-AE87-37E292BCF76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75033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 rot="20707748">
            <a:off x="-895350" y="-766763"/>
            <a:ext cx="8332788" cy="5894388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ed Rectangle 12"/>
          <p:cNvSpPr/>
          <p:nvPr/>
        </p:nvSpPr>
        <p:spPr>
          <a:xfrm rot="20707748">
            <a:off x="65088" y="5089525"/>
            <a:ext cx="8528050" cy="2911475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13"/>
          <p:cNvSpPr/>
          <p:nvPr/>
        </p:nvSpPr>
        <p:spPr>
          <a:xfrm rot="20707748">
            <a:off x="8534400" y="3840163"/>
            <a:ext cx="1011238" cy="2994025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14"/>
          <p:cNvSpPr/>
          <p:nvPr/>
        </p:nvSpPr>
        <p:spPr>
          <a:xfrm rot="20707748">
            <a:off x="7588250" y="-322263"/>
            <a:ext cx="1976438" cy="407352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6996113" y="6238875"/>
            <a:ext cx="1524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5321300" y="6094413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8181975" y="3246438"/>
            <a:ext cx="9080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4AAFD4C-51A2-4967-A848-EA794DA8BED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92729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 rot="20707748">
            <a:off x="-882650" y="-625475"/>
            <a:ext cx="7440613" cy="7346950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ed Rectangle 12"/>
          <p:cNvSpPr/>
          <p:nvPr/>
        </p:nvSpPr>
        <p:spPr>
          <a:xfrm rot="20707748">
            <a:off x="3227388" y="6273800"/>
            <a:ext cx="4395787" cy="1168400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13"/>
          <p:cNvSpPr/>
          <p:nvPr/>
        </p:nvSpPr>
        <p:spPr>
          <a:xfrm rot="20707748">
            <a:off x="7659688" y="5459413"/>
            <a:ext cx="1709737" cy="1538287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14"/>
          <p:cNvSpPr/>
          <p:nvPr/>
        </p:nvSpPr>
        <p:spPr>
          <a:xfrm rot="20707748">
            <a:off x="6665913" y="-490538"/>
            <a:ext cx="3067050" cy="5811838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4997450" y="6188075"/>
            <a:ext cx="238125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C6289BD-F07B-4233-B083-8766E6A1DBF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1434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/>
          <p:nvPr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ed Rectangle 12"/>
          <p:cNvSpPr/>
          <p:nvPr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13"/>
          <p:cNvSpPr/>
          <p:nvPr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14"/>
          <p:cNvSpPr/>
          <p:nvPr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688" y="608013"/>
            <a:ext cx="17891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563" y="6176963"/>
            <a:ext cx="23923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238" y="300038"/>
            <a:ext cx="2287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F21DB-73C5-473A-9361-F53EAEE82B5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78445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6"/>
          <p:cNvSpPr/>
          <p:nvPr/>
        </p:nvSpPr>
        <p:spPr>
          <a:xfrm rot="900000">
            <a:off x="-57150" y="-1017588"/>
            <a:ext cx="7412038" cy="3438526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ed Rectangle 17"/>
          <p:cNvSpPr/>
          <p:nvPr/>
        </p:nvSpPr>
        <p:spPr>
          <a:xfrm rot="900000">
            <a:off x="-776288" y="2417763"/>
            <a:ext cx="6997701" cy="5080000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18"/>
          <p:cNvSpPr/>
          <p:nvPr/>
        </p:nvSpPr>
        <p:spPr>
          <a:xfrm rot="900000">
            <a:off x="6337300" y="3775075"/>
            <a:ext cx="3103563" cy="3544888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ounded Rectangle 19"/>
          <p:cNvSpPr/>
          <p:nvPr/>
        </p:nvSpPr>
        <p:spPr>
          <a:xfrm rot="900000">
            <a:off x="7327900" y="-104775"/>
            <a:ext cx="2351088" cy="3821113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/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638" y="3760788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438" y="3170238"/>
            <a:ext cx="19272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7088" y="2660650"/>
            <a:ext cx="6826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D82F496-6173-4D6A-9950-CD738F7C4D3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0417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6"/>
          <p:cNvSpPr/>
          <p:nvPr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17"/>
          <p:cNvSpPr/>
          <p:nvPr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18"/>
          <p:cNvSpPr/>
          <p:nvPr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ounded Rectangle 19"/>
          <p:cNvSpPr/>
          <p:nvPr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20700000">
            <a:off x="7756525" y="5888038"/>
            <a:ext cx="12414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20700000">
            <a:off x="4054475" y="5494338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3563"/>
            <a:ext cx="12414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FAB3EBBA-869B-42CF-B187-28E05E5DA44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1729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52"/>
          <p:cNvSpPr/>
          <p:nvPr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ounded Rectangle 53"/>
          <p:cNvSpPr/>
          <p:nvPr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ounded Rectangle 54"/>
          <p:cNvSpPr/>
          <p:nvPr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ounded Rectangle 55"/>
          <p:cNvSpPr/>
          <p:nvPr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 rot="20700000">
            <a:off x="4051300" y="5495925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78B1C2AB-F0A6-4F77-A949-2C554FA09D5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552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0"/>
          <p:cNvSpPr/>
          <p:nvPr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ounded Rectangle 21"/>
          <p:cNvSpPr/>
          <p:nvPr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ed Rectangle 22"/>
          <p:cNvSpPr/>
          <p:nvPr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23"/>
          <p:cNvSpPr/>
          <p:nvPr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2275" y="612775"/>
            <a:ext cx="17922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963" y="6100763"/>
            <a:ext cx="3051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2063" y="30162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DF4F0-AC5A-42F7-9B09-9832CF85B40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9711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 rot="900000">
            <a:off x="-371475" y="-1217613"/>
            <a:ext cx="8577263" cy="6343651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ounded Rectangle 12"/>
          <p:cNvSpPr/>
          <p:nvPr/>
        </p:nvSpPr>
        <p:spPr>
          <a:xfrm rot="900000">
            <a:off x="-449263" y="5208588"/>
            <a:ext cx="7470776" cy="2486025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ounded Rectangle 13"/>
          <p:cNvSpPr/>
          <p:nvPr/>
        </p:nvSpPr>
        <p:spPr>
          <a:xfrm rot="900000">
            <a:off x="7192963" y="6483350"/>
            <a:ext cx="1931987" cy="63500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ounded Rectangle 14"/>
          <p:cNvSpPr/>
          <p:nvPr/>
        </p:nvSpPr>
        <p:spPr>
          <a:xfrm rot="900000">
            <a:off x="8126413" y="92075"/>
            <a:ext cx="1879600" cy="6415088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575" y="592772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550" y="5988050"/>
            <a:ext cx="3124200" cy="293688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363" y="5570538"/>
            <a:ext cx="715962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9C9762F-9A9C-4A35-82A9-0EC2C90BF52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51445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2"/>
          <p:cNvSpPr/>
          <p:nvPr/>
        </p:nvSpPr>
        <p:spPr>
          <a:xfrm rot="20707748">
            <a:off x="-896938" y="-623888"/>
            <a:ext cx="7286626" cy="60404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13"/>
          <p:cNvSpPr/>
          <p:nvPr/>
        </p:nvSpPr>
        <p:spPr>
          <a:xfrm rot="20707748">
            <a:off x="65088" y="5378450"/>
            <a:ext cx="7442200" cy="2476500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14"/>
          <p:cNvSpPr/>
          <p:nvPr/>
        </p:nvSpPr>
        <p:spPr>
          <a:xfrm rot="20707748">
            <a:off x="7661275" y="5459413"/>
            <a:ext cx="1708150" cy="1538287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ounded Rectangle 15"/>
          <p:cNvSpPr/>
          <p:nvPr/>
        </p:nvSpPr>
        <p:spPr>
          <a:xfrm rot="20707748">
            <a:off x="6673850" y="-490538"/>
            <a:ext cx="3059113" cy="5810251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/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20700000">
            <a:off x="4264025" y="6099175"/>
            <a:ext cx="3062288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0F982CC-D4FA-4F46-951E-C3B289DE898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1865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 rot="900000">
            <a:off x="-533400" y="-979488"/>
            <a:ext cx="6672263" cy="6821488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15"/>
          <p:cNvSpPr/>
          <p:nvPr/>
        </p:nvSpPr>
        <p:spPr>
          <a:xfrm rot="900000">
            <a:off x="-284163" y="5969000"/>
            <a:ext cx="5300663" cy="1497013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16"/>
          <p:cNvSpPr/>
          <p:nvPr/>
        </p:nvSpPr>
        <p:spPr>
          <a:xfrm rot="900000">
            <a:off x="6931025" y="-242888"/>
            <a:ext cx="2433638" cy="1384301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ounded Rectangle 17"/>
          <p:cNvSpPr/>
          <p:nvPr/>
        </p:nvSpPr>
        <p:spPr>
          <a:xfrm rot="900000">
            <a:off x="5899150" y="1282700"/>
            <a:ext cx="3843338" cy="61785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938" y="571500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700" y="5162550"/>
            <a:ext cx="297656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913" y="390525"/>
            <a:ext cx="19621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DA795C55-8482-42B4-AEFF-C32EA68B03E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59319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Scan1080Base.png"/>
          <p:cNvPicPr>
            <a:picLocks noChangeAspect="1"/>
          </p:cNvPicPr>
          <p:nvPr/>
        </p:nvPicPr>
        <p:blipFill>
          <a:blip r:embed="rId13">
            <a:lum bright="-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893" y="2807493"/>
            <a:ext cx="5321300" cy="18399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613" cy="4783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788" y="5318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FEA5B02-11DC-44AD-BF77-75965791F6D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0250" indent="-365125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6963" indent="-319088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3050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73050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20700000">
            <a:off x="26988" y="1516063"/>
            <a:ext cx="5984875" cy="1952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Квадратное уравнение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411413" y="4437063"/>
            <a:ext cx="6264275" cy="1368425"/>
          </a:xfrm>
        </p:spPr>
        <p:txBody>
          <a:bodyPr/>
          <a:lstStyle/>
          <a:p>
            <a:pPr eaLnBrk="1" fontAlgn="auto" hangingPunct="1">
              <a:defRPr/>
            </a:pPr>
            <a:r>
              <a:rPr lang="ru-RU" dirty="0" smtClean="0"/>
              <a:t>Ладанова И.В.</a:t>
            </a:r>
          </a:p>
          <a:p>
            <a:pPr eaLnBrk="1" fontAlgn="auto" hangingPunct="1">
              <a:defRPr/>
            </a:pPr>
            <a:r>
              <a:rPr lang="ru-RU" dirty="0" smtClean="0"/>
              <a:t>МКОУ «Верх-Жилинская ООШ»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66FF33"/>
                </a:solidFill>
              </a:rPr>
              <a:t>Содержание</a:t>
            </a:r>
            <a:r>
              <a:rPr lang="ru-RU" dirty="0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 rot="900000">
            <a:off x="3479800" y="960438"/>
            <a:ext cx="4657725" cy="5076825"/>
          </a:xfrm>
        </p:spPr>
        <p:txBody>
          <a:bodyPr/>
          <a:lstStyle/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3" action="ppaction://hlinksldjump"/>
              </a:rPr>
              <a:t>Определение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4" action="ppaction://hlinksldjump"/>
              </a:rPr>
              <a:t>Первая формула 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5" action="ppaction://hlinksldjump"/>
              </a:rPr>
              <a:t>Вторая формула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6" action="ppaction://hlinksldjump"/>
              </a:rPr>
              <a:t>Неполные квадратные уравнения 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7" action="ppaction://hlinksldjump"/>
              </a:rPr>
              <a:t>Теорема Виета</a:t>
            </a:r>
            <a:endParaRPr lang="ru-RU" dirty="0" smtClean="0">
              <a:solidFill>
                <a:schemeClr val="accent2"/>
              </a:solidFill>
            </a:endParaRPr>
          </a:p>
          <a:p>
            <a:pPr marL="365760" indent="-365760" eaLnBrk="1" fontAlgn="auto" hangingPunct="1">
              <a:defRPr/>
            </a:pPr>
            <a:r>
              <a:rPr lang="ru-RU" dirty="0" smtClean="0">
                <a:solidFill>
                  <a:schemeClr val="accent2"/>
                </a:solidFill>
                <a:hlinkClick r:id="rId8" action="ppaction://hlinksldjump"/>
              </a:rPr>
              <a:t>Задание</a:t>
            </a:r>
            <a:r>
              <a:rPr lang="ru-RU" dirty="0" smtClean="0">
                <a:hlinkClick r:id="rId8" action="ppaction://hlinksldjump"/>
              </a:rPr>
              <a:t> </a:t>
            </a:r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00113" y="2565400"/>
            <a:ext cx="7056437" cy="3151888"/>
          </a:xfrm>
          <a:prstGeom prst="rect">
            <a:avLst/>
          </a:prstGeom>
          <a:blipFill rotWithShape="1">
            <a:blip r:embed="rId3"/>
            <a:stretch>
              <a:fillRect t="-2901" r="-1210" b="-6383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363" name="WordArt 8"/>
          <p:cNvSpPr>
            <a:spLocks noChangeArrowheads="1" noChangeShapeType="1" noTextEdit="1"/>
          </p:cNvSpPr>
          <p:nvPr/>
        </p:nvSpPr>
        <p:spPr bwMode="auto">
          <a:xfrm>
            <a:off x="900113" y="692150"/>
            <a:ext cx="7056437" cy="1371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6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FF33"/>
                </a:solidFill>
                <a:latin typeface="Impact"/>
              </a:rPr>
              <a:t>определение</a:t>
            </a:r>
          </a:p>
        </p:txBody>
      </p:sp>
      <p:sp>
        <p:nvSpPr>
          <p:cNvPr id="15364" name="AutoShap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6381750"/>
            <a:ext cx="863600" cy="2873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9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>
                <a:solidFill>
                  <a:srgbClr val="66FF33"/>
                </a:solidFill>
              </a:rPr>
              <a:t>Первая формула</a:t>
            </a:r>
          </a:p>
        </p:txBody>
      </p:sp>
      <p:sp>
        <p:nvSpPr>
          <p:cNvPr id="16387" name="Скругленный прямоугольник 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11188" y="5949950"/>
            <a:ext cx="792162" cy="3587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779912" y="1124745"/>
            <a:ext cx="4608512" cy="4825206"/>
          </a:xfrm>
          <a:blipFill rotWithShape="1">
            <a:blip r:embed="rId4"/>
            <a:stretch>
              <a:fillRect l="-11243"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>
                <a:solidFill>
                  <a:srgbClr val="66FF33"/>
                </a:solidFill>
              </a:rPr>
              <a:t>Вторая формула</a:t>
            </a:r>
          </a:p>
        </p:txBody>
      </p:sp>
      <p:sp>
        <p:nvSpPr>
          <p:cNvPr id="17411" name="Скругленный прямоугольник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11188" y="5949950"/>
            <a:ext cx="792162" cy="3587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479028" y="959716"/>
            <a:ext cx="4658735" cy="5077623"/>
          </a:xfr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4356100" y="1600200"/>
            <a:ext cx="4787900" cy="4495800"/>
          </a:xfrm>
          <a:blipFill rotWithShape="1">
            <a:blip r:embed="rId3"/>
            <a:stretch>
              <a:fillRect l="-10701" t="-12483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2" name="Объект 1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1" y="1773238"/>
            <a:ext cx="4499992" cy="3599978"/>
          </a:xfrm>
          <a:blipFill rotWithShape="1">
            <a:blip r:embed="rId4"/>
            <a:stretch>
              <a:fillRect l="-11382" t="-15593" b="-2034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03350" y="188913"/>
            <a:ext cx="6624638" cy="11525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u="sng" dirty="0" smtClean="0">
                <a:solidFill>
                  <a:srgbClr val="66FF33"/>
                </a:solidFill>
              </a:rPr>
              <a:t>Неполные квадратные уравнения</a:t>
            </a:r>
          </a:p>
        </p:txBody>
      </p:sp>
      <p:sp>
        <p:nvSpPr>
          <p:cNvPr id="18437" name="Скругленный прямоугольник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1188" y="5949950"/>
            <a:ext cx="792162" cy="3587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build="p"/>
      <p:bldP spid="122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23850" y="1484313"/>
            <a:ext cx="8640638" cy="5226303"/>
          </a:xfrm>
          <a:prstGeom prst="rect">
            <a:avLst/>
          </a:prstGeom>
          <a:blipFill rotWithShape="1">
            <a:blip r:embed="rId3"/>
            <a:stretch>
              <a:fillRect l="-1410" t="-1166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55650" y="188913"/>
            <a:ext cx="7416800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800" dirty="0">
                <a:solidFill>
                  <a:srgbClr val="66FFFF"/>
                </a:solidFill>
                <a:latin typeface="Arial" charset="0"/>
              </a:rPr>
              <a:t>Теорема  Виета</a:t>
            </a:r>
          </a:p>
        </p:txBody>
      </p:sp>
      <p:sp>
        <p:nvSpPr>
          <p:cNvPr id="19460" name="Скругленный прямоугольник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90513" y="6308725"/>
            <a:ext cx="790575" cy="3603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1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4967287" cy="11525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741740"/>
              </a:avLst>
            </a:prstTxWarp>
          </a:bodyPr>
          <a:lstStyle/>
          <a:p>
            <a:pPr algn="ctr"/>
            <a:endParaRPr lang="ru-RU" sz="9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FF"/>
              </a:solidFill>
              <a:latin typeface="Arial"/>
              <a:cs typeface="Arial"/>
            </a:endParaRP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 rot="10821918" flipV="1">
            <a:off x="4859338" y="2444750"/>
            <a:ext cx="36004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>
                <a:solidFill>
                  <a:srgbClr val="66FF33"/>
                </a:solidFill>
                <a:latin typeface="Arial" charset="0"/>
              </a:rPr>
              <a:t>X</a:t>
            </a:r>
            <a:r>
              <a:rPr lang="en-US" sz="2800">
                <a:solidFill>
                  <a:srgbClr val="66FF33"/>
                </a:solidFill>
                <a:latin typeface="Arial" charset="0"/>
              </a:rPr>
              <a:t>1</a:t>
            </a:r>
            <a:r>
              <a:rPr lang="en-US" sz="3600">
                <a:solidFill>
                  <a:srgbClr val="66FF33"/>
                </a:solidFill>
                <a:latin typeface="Arial" charset="0"/>
              </a:rPr>
              <a:t> = 4</a:t>
            </a:r>
            <a:r>
              <a:rPr lang="ru-RU" sz="3600">
                <a:solidFill>
                  <a:srgbClr val="66FF33"/>
                </a:solidFill>
                <a:latin typeface="Arial" charset="0"/>
              </a:rPr>
              <a:t> и</a:t>
            </a:r>
            <a:r>
              <a:rPr lang="en-US" sz="3600">
                <a:solidFill>
                  <a:srgbClr val="66FF33"/>
                </a:solidFill>
                <a:latin typeface="Arial" charset="0"/>
              </a:rPr>
              <a:t> X</a:t>
            </a:r>
            <a:r>
              <a:rPr lang="en-US" sz="2800">
                <a:solidFill>
                  <a:srgbClr val="66FF33"/>
                </a:solidFill>
                <a:latin typeface="Arial" charset="0"/>
              </a:rPr>
              <a:t>2</a:t>
            </a:r>
            <a:r>
              <a:rPr lang="en-US" sz="3600">
                <a:solidFill>
                  <a:srgbClr val="66FF33"/>
                </a:solidFill>
                <a:latin typeface="Arial" charset="0"/>
              </a:rPr>
              <a:t> =10</a:t>
            </a:r>
            <a:endParaRPr lang="ru-RU" sz="3600">
              <a:solidFill>
                <a:srgbClr val="66FF33"/>
              </a:solidFill>
              <a:latin typeface="Arial" charset="0"/>
            </a:endParaRPr>
          </a:p>
        </p:txBody>
      </p:sp>
      <p:sp>
        <p:nvSpPr>
          <p:cNvPr id="20484" name="Text Box 20"/>
          <p:cNvSpPr txBox="1">
            <a:spLocks noChangeArrowheads="1"/>
          </p:cNvSpPr>
          <p:nvPr/>
        </p:nvSpPr>
        <p:spPr bwMode="auto">
          <a:xfrm>
            <a:off x="468313" y="2997200"/>
            <a:ext cx="20161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9600">
              <a:latin typeface="Arial" charset="0"/>
            </a:endParaRPr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4348163" y="4724400"/>
            <a:ext cx="44196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4400" b="1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66FF33"/>
                </a:solidFill>
                <a:latin typeface="Arial" charset="0"/>
              </a:rPr>
              <a:t>Z</a:t>
            </a:r>
            <a:r>
              <a:rPr lang="en-US" sz="2800">
                <a:solidFill>
                  <a:srgbClr val="66FF33"/>
                </a:solidFill>
                <a:latin typeface="Arial" charset="0"/>
              </a:rPr>
              <a:t>1</a:t>
            </a:r>
            <a:r>
              <a:rPr lang="en-US">
                <a:solidFill>
                  <a:srgbClr val="66FF33"/>
                </a:solidFill>
                <a:latin typeface="Arial" charset="0"/>
              </a:rPr>
              <a:t>=-10 </a:t>
            </a:r>
            <a:r>
              <a:rPr lang="ru-RU">
                <a:solidFill>
                  <a:srgbClr val="66FF33"/>
                </a:solidFill>
                <a:latin typeface="Arial" charset="0"/>
              </a:rPr>
              <a:t>и</a:t>
            </a:r>
            <a:r>
              <a:rPr lang="en-US">
                <a:solidFill>
                  <a:srgbClr val="66FF33"/>
                </a:solidFill>
                <a:latin typeface="Arial" charset="0"/>
              </a:rPr>
              <a:t> Z</a:t>
            </a:r>
            <a:r>
              <a:rPr lang="en-US" sz="2800">
                <a:solidFill>
                  <a:srgbClr val="66FF33"/>
                </a:solidFill>
                <a:latin typeface="Arial" charset="0"/>
              </a:rPr>
              <a:t>2</a:t>
            </a:r>
            <a:r>
              <a:rPr lang="en-US">
                <a:solidFill>
                  <a:srgbClr val="66FF33"/>
                </a:solidFill>
                <a:latin typeface="Arial" charset="0"/>
              </a:rPr>
              <a:t>=-2</a:t>
            </a:r>
            <a:endParaRPr lang="ru-RU">
              <a:solidFill>
                <a:srgbClr val="66FF33"/>
              </a:solidFill>
              <a:latin typeface="Arial" charset="0"/>
            </a:endParaRPr>
          </a:p>
        </p:txBody>
      </p:sp>
      <p:sp>
        <p:nvSpPr>
          <p:cNvPr id="20486" name="Скругленный прямоугольник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11188" y="5949950"/>
            <a:ext cx="792162" cy="3587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4294967295"/>
          </p:nvPr>
        </p:nvSpPr>
        <p:spPr>
          <a:xfrm>
            <a:off x="0" y="1628775"/>
            <a:ext cx="4824413" cy="4467225"/>
          </a:xfrm>
          <a:blipFill rotWithShape="1">
            <a:blip r:embed="rId4"/>
            <a:stretch>
              <a:fillRect t="-2319" r="-506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611188" y="549275"/>
            <a:ext cx="6804025" cy="7921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>
                <a:solidFill>
                  <a:srgbClr val="66FF33"/>
                </a:solidFill>
              </a:rPr>
              <a:t>Решите уравнения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25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125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1" grpId="0"/>
      <p:bldP spid="13338" grpId="0"/>
      <p:bldP spid="6" grpId="0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111</Words>
  <Application>Microsoft Office PowerPoint</Application>
  <PresentationFormat>Екран (4:3)</PresentationFormat>
  <Paragraphs>68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Kilter</vt:lpstr>
      <vt:lpstr>Квадратное уравнение</vt:lpstr>
      <vt:lpstr>Содержание </vt:lpstr>
      <vt:lpstr>Презентація PowerPoint</vt:lpstr>
      <vt:lpstr>Первая формула</vt:lpstr>
      <vt:lpstr>Вторая формула</vt:lpstr>
      <vt:lpstr>Неполные квадратные уравнения</vt:lpstr>
      <vt:lpstr>Презентація PowerPoint</vt:lpstr>
      <vt:lpstr>Решите уравнения: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Квадратное уравнение</dc:title>
  <dc:creator>Admin</dc:creator>
  <cp:lastModifiedBy>LEGION</cp:lastModifiedBy>
  <cp:revision>24</cp:revision>
  <dcterms:created xsi:type="dcterms:W3CDTF">2007-01-25T07:59:11Z</dcterms:created>
  <dcterms:modified xsi:type="dcterms:W3CDTF">2015-01-26T10:32:48Z</dcterms:modified>
</cp:coreProperties>
</file>