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3" r:id="rId6"/>
    <p:sldId id="260" r:id="rId7"/>
    <p:sldId id="261" r:id="rId8"/>
    <p:sldId id="262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33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outlineView">
  <p:normalViewPr showOutlineIcons="0">
    <p:restoredLeft sz="34587" autoAdjust="0"/>
    <p:restoredTop sz="86441" autoAdjust="0"/>
  </p:normalViewPr>
  <p:slideViewPr>
    <p:cSldViewPr>
      <p:cViewPr varScale="1">
        <p:scale>
          <a:sx n="102" d="100"/>
          <a:sy n="102" d="100"/>
        </p:scale>
        <p:origin x="-768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4080"/>
    </p:cViewPr>
  </p:outlineViewPr>
  <p:notesTextViewPr>
    <p:cViewPr>
      <p:scale>
        <a:sx n="100" d="100"/>
        <a:sy n="100" d="100"/>
      </p:scale>
      <p:origin x="0" y="228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2621013-B99C-4026-921E-A27028330596}" type="datetimeFigureOut">
              <a:rPr lang="ru-RU" smtClean="0"/>
              <a:pPr/>
              <a:t>10.11.2014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A20E837-2B9C-4F22-A489-59CDB615B851}" type="slidenum">
              <a:rPr lang="ru-RU" smtClean="0"/>
              <a:pPr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62799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62500" lnSpcReduction="20000"/>
          </a:bodyPr>
          <a:lstStyle/>
          <a:p>
            <a:pPr algn="ctr"/>
            <a:r>
              <a:rPr lang="ru-RU" sz="2800" b="1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b="1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> </a:t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2400" b="1" dirty="0" smtClean="0">
                <a:latin typeface="Monotype Corsiva" pitchFamily="66" charset="0"/>
                <a:cs typeface="Times New Roman" pitchFamily="18" charset="0"/>
              </a:rPr>
              <a:t>Прибыль и рентабельность.</a:t>
            </a:r>
            <a:endParaRPr lang="ru-RU" sz="2400" dirty="0" smtClean="0">
              <a:latin typeface="Monotype Corsiva" pitchFamily="66" charset="0"/>
              <a:cs typeface="Times New Roman" pitchFamily="18" charset="0"/>
            </a:endParaRPr>
          </a:p>
          <a:p>
            <a:pPr algn="l"/>
            <a:r>
              <a:rPr lang="ru-RU" sz="1200" b="1" i="1" dirty="0" smtClean="0">
                <a:solidFill>
                  <a:schemeClr val="tx2">
                    <a:lumMod val="75000"/>
                  </a:schemeClr>
                </a:solidFill>
              </a:rPr>
              <a:t>1.     Классификация затрат для определения прибыли.</a:t>
            </a:r>
            <a:endParaRPr lang="ru-RU" sz="12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l"/>
            <a:r>
              <a:rPr lang="ru-RU" sz="1200" b="1" i="1" dirty="0" smtClean="0">
                <a:solidFill>
                  <a:schemeClr val="tx2">
                    <a:lumMod val="75000"/>
                  </a:schemeClr>
                </a:solidFill>
              </a:rPr>
              <a:t>2.     Виды себестоимости.</a:t>
            </a:r>
            <a:endParaRPr lang="ru-RU" sz="12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l"/>
            <a:r>
              <a:rPr lang="ru-RU" sz="1200" b="1" i="1" dirty="0" smtClean="0">
                <a:solidFill>
                  <a:schemeClr val="tx2">
                    <a:lumMod val="75000"/>
                  </a:schemeClr>
                </a:solidFill>
              </a:rPr>
              <a:t>3.     Подходы к определению прибыли.</a:t>
            </a:r>
            <a:endParaRPr lang="ru-RU" sz="12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l"/>
            <a:r>
              <a:rPr lang="ru-RU" sz="1200" b="1" i="1" dirty="0" smtClean="0">
                <a:solidFill>
                  <a:schemeClr val="tx2">
                    <a:lumMod val="75000"/>
                  </a:schemeClr>
                </a:solidFill>
              </a:rPr>
              <a:t>4.     Прибыль предприятия.</a:t>
            </a:r>
            <a:endParaRPr lang="ru-RU" sz="12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l"/>
            <a:r>
              <a:rPr lang="ru-RU" sz="1200" b="1" i="1" dirty="0" smtClean="0">
                <a:solidFill>
                  <a:schemeClr val="tx2">
                    <a:lumMod val="75000"/>
                  </a:schemeClr>
                </a:solidFill>
              </a:rPr>
              <a:t>5.     Рентабельность и ее показатели.</a:t>
            </a:r>
            <a:endParaRPr lang="ru-RU" sz="1200" dirty="0" smtClean="0">
              <a:solidFill>
                <a:schemeClr val="tx2">
                  <a:lumMod val="75000"/>
                </a:schemeClr>
              </a:solidFill>
            </a:endParaRPr>
          </a:p>
          <a:p>
            <a:endParaRPr lang="ru-RU" dirty="0" smtClean="0"/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0E837-2B9C-4F22-A489-59CDB615B851}" type="slidenum">
              <a:rPr lang="ru-RU" smtClean="0"/>
              <a:pPr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4525577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ru-RU" b="1" i="1" dirty="0" smtClean="0">
                <a:solidFill>
                  <a:schemeClr val="accent3">
                    <a:lumMod val="75000"/>
                  </a:schemeClr>
                </a:solidFill>
              </a:rPr>
              <a:t>1.     Классификация затрат для определения прибыли.</a:t>
            </a:r>
            <a:endParaRPr lang="ru-RU" dirty="0" smtClean="0">
              <a:solidFill>
                <a:schemeClr val="accent3">
                  <a:lumMod val="75000"/>
                </a:schemeClr>
              </a:solidFill>
            </a:endParaRPr>
          </a:p>
          <a:p>
            <a:pPr>
              <a:buNone/>
            </a:pPr>
            <a:r>
              <a:rPr lang="ru-RU" dirty="0" smtClean="0"/>
              <a:t>Для определения величины потребленных ресурсов принято выделять входящие и истекшие затраты. </a:t>
            </a:r>
          </a:p>
          <a:p>
            <a:r>
              <a:rPr lang="ru-RU" b="1" i="1" u="sng" dirty="0" smtClean="0">
                <a:solidFill>
                  <a:srgbClr val="006600"/>
                </a:solidFill>
              </a:rPr>
              <a:t>Входящие</a:t>
            </a:r>
            <a:r>
              <a:rPr lang="ru-RU" dirty="0" smtClean="0">
                <a:solidFill>
                  <a:srgbClr val="006600"/>
                </a:solidFill>
              </a:rPr>
              <a:t> – это затраты  на приобретенные и имеющиеся в наличии ресурсы, которые должны принести доход в будущем. </a:t>
            </a:r>
          </a:p>
          <a:p>
            <a:r>
              <a:rPr lang="ru-RU" b="1" i="1" u="sng" dirty="0" smtClean="0">
                <a:solidFill>
                  <a:srgbClr val="006600"/>
                </a:solidFill>
              </a:rPr>
              <a:t>Истекшие</a:t>
            </a:r>
            <a:r>
              <a:rPr lang="ru-RU" dirty="0" smtClean="0">
                <a:solidFill>
                  <a:srgbClr val="006600"/>
                </a:solidFill>
              </a:rPr>
              <a:t> – это израсходованные ресурсы, которые принесли доход в настоящем и потеряли способность приносить доходы в будущем.</a:t>
            </a:r>
          </a:p>
          <a:p>
            <a:endParaRPr lang="ru-RU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0E837-2B9C-4F22-A489-59CDB615B851}" type="slidenum">
              <a:rPr lang="ru-RU" smtClean="0"/>
              <a:pPr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8802207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соответствии с мировой практикой</a:t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000" dirty="0" smtClean="0">
                <a:latin typeface="Times New Roman" pitchFamily="18" charset="0"/>
                <a:cs typeface="Times New Roman" pitchFamily="18" charset="0"/>
              </a:rPr>
              <a:t> в себестоимость включаются только те затраты, которые непосредственно связаны с производством продукции.</a:t>
            </a:r>
            <a:endParaRPr lang="ru-RU" sz="1000" dirty="0" smtClean="0">
              <a:solidFill>
                <a:schemeClr val="accent3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200" b="1" i="1" u="sng" dirty="0" smtClean="0">
                <a:solidFill>
                  <a:srgbClr val="006600"/>
                </a:solidFill>
              </a:rPr>
              <a:t>Производственные затраты</a:t>
            </a:r>
            <a:r>
              <a:rPr lang="ru-RU" sz="1200" dirty="0" smtClean="0"/>
              <a:t> – образуют себестоимость продукции и относятся на произведенные в течение отчетного периода продукты.</a:t>
            </a:r>
          </a:p>
          <a:p>
            <a:r>
              <a:rPr lang="ru-RU" sz="1200" b="1" i="1" u="sng" dirty="0" smtClean="0">
                <a:solidFill>
                  <a:srgbClr val="006600"/>
                </a:solidFill>
              </a:rPr>
              <a:t>Непроизводственные затраты</a:t>
            </a:r>
            <a:r>
              <a:rPr lang="ru-RU" sz="1200" b="1" u="sng" dirty="0" smtClean="0">
                <a:solidFill>
                  <a:srgbClr val="006600"/>
                </a:solidFill>
              </a:rPr>
              <a:t> </a:t>
            </a:r>
            <a:r>
              <a:rPr lang="ru-RU" sz="1200" dirty="0" smtClean="0"/>
              <a:t>– на отдельные виды продуктов не распределяются; образуют затраты отчетного периода и учитываются как самостоятельные расходы на счете прибылей и убытков.</a:t>
            </a:r>
            <a:r>
              <a:rPr lang="ru-RU" sz="1200" b="1" dirty="0" smtClean="0"/>
              <a:t> </a:t>
            </a:r>
            <a:endParaRPr lang="ru-RU" sz="1200" dirty="0" smtClean="0"/>
          </a:p>
          <a:p>
            <a:endParaRPr lang="ru-RU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0E837-2B9C-4F22-A489-59CDB615B851}" type="slidenum">
              <a:rPr lang="ru-RU" smtClean="0"/>
              <a:pPr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139742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85000" lnSpcReduction="20000"/>
          </a:bodyPr>
          <a:lstStyle/>
          <a:p>
            <a:pPr algn="ctr"/>
            <a:r>
              <a:rPr lang="ru-RU" sz="3600" b="1" i="1" dirty="0" smtClean="0">
                <a:solidFill>
                  <a:schemeClr val="accent3">
                    <a:lumMod val="75000"/>
                  </a:schemeClr>
                </a:solidFill>
              </a:rPr>
              <a:t>2. Виды себестоимости.</a:t>
            </a:r>
            <a:endParaRPr lang="ru-RU" sz="3600" i="1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lvl="1" algn="ctr">
              <a:buNone/>
            </a:pPr>
            <a:endParaRPr lang="ru-RU" sz="2600" b="1" dirty="0" smtClean="0">
              <a:solidFill>
                <a:schemeClr val="accent3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1" algn="ctr">
              <a:buNone/>
            </a:pPr>
            <a:r>
              <a:rPr lang="ru-RU" sz="3200" b="1" dirty="0" smtClean="0">
                <a:solidFill>
                  <a:schemeClr val="accent3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Себестоимость может быть сформирована на базе следующих пяти блоков:</a:t>
            </a: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1. Прямые материальные затраты: (прямые затраты, переменные затраты, основные, производственные расходы.)</a:t>
            </a: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2. Прямые трудовые затраты: (такая же характеристика как и у предыдущего блока)</a:t>
            </a:r>
          </a:p>
          <a:p>
            <a:pPr>
              <a:buNone/>
            </a:pPr>
            <a:endParaRPr lang="ru-RU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>
              <a:buNone/>
            </a:pPr>
            <a:endParaRPr lang="ru-RU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lvl="1">
              <a:buNone/>
            </a:pPr>
            <a:endParaRPr lang="ru-RU" dirty="0" smtClean="0"/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0E837-2B9C-4F22-A489-59CDB615B851}" type="slidenum">
              <a:rPr lang="ru-RU" smtClean="0"/>
              <a:pPr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8786433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77500" lnSpcReduction="20000"/>
          </a:bodyPr>
          <a:lstStyle/>
          <a:p>
            <a:pPr algn="ctr"/>
            <a:endParaRPr lang="ru-RU" sz="3600" i="1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lvl="1" algn="ctr">
              <a:buNone/>
            </a:pPr>
            <a:endParaRPr lang="ru-RU" sz="2600" b="1" dirty="0" smtClean="0">
              <a:solidFill>
                <a:schemeClr val="accent3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3. Общепроизводственные расходы: (косвенные, основные производственные расходы, условно-постоянные.)</a:t>
            </a: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4. Общехозяйственные расходы: (косвенные, непроизводственные расходы, условно-постоянные.)</a:t>
            </a: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5. Коммерческие расходы: (косвенные, непроизводственные расходы, постоянные и переменные.)</a:t>
            </a:r>
          </a:p>
          <a:p>
            <a:pPr lvl="1">
              <a:buNone/>
            </a:pPr>
            <a:endParaRPr lang="ru-RU" dirty="0" smtClean="0"/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0E837-2B9C-4F22-A489-59CDB615B851}" type="slidenum">
              <a:rPr lang="ru-RU" smtClean="0"/>
              <a:pPr/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8853432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800" b="1" i="1" dirty="0" smtClean="0">
                <a:solidFill>
                  <a:schemeClr val="accent3">
                    <a:lumMod val="75000"/>
                  </a:schemeClr>
                </a:solidFill>
              </a:rPr>
              <a:t>3. Подходы к определению прибыли.</a:t>
            </a:r>
          </a:p>
          <a:p>
            <a:pPr lvl="1" algn="ctr">
              <a:buNone/>
            </a:pPr>
            <a:r>
              <a:rPr lang="ru-RU" sz="2800" dirty="0" smtClean="0">
                <a:solidFill>
                  <a:srgbClr val="FFFF00"/>
                </a:solidFill>
              </a:rPr>
              <a:t>существует два подхода к исчислению затрат и определению прибыли</a:t>
            </a:r>
          </a:p>
          <a:p>
            <a:pPr lvl="1" algn="ctr">
              <a:buNone/>
            </a:pPr>
            <a:endParaRPr lang="ru-RU" sz="2800" dirty="0" smtClean="0"/>
          </a:p>
          <a:p>
            <a:pPr lvl="1" algn="ctr">
              <a:buNone/>
            </a:pPr>
            <a:endParaRPr lang="ru-RU" sz="2800" dirty="0" smtClean="0"/>
          </a:p>
          <a:p>
            <a:pPr lvl="1" algn="ctr">
              <a:buNone/>
            </a:pPr>
            <a:endParaRPr lang="ru-RU" sz="2800" dirty="0" smtClean="0"/>
          </a:p>
          <a:p>
            <a:pPr lvl="1">
              <a:buNone/>
            </a:pPr>
            <a:r>
              <a:rPr lang="ru-RU" dirty="0" smtClean="0"/>
              <a:t>ПОДХОД                                         </a:t>
            </a:r>
            <a:r>
              <a:rPr lang="ru-RU" dirty="0" err="1" smtClean="0"/>
              <a:t>ПОДХОД</a:t>
            </a:r>
            <a:endParaRPr lang="ru-RU" dirty="0" smtClean="0"/>
          </a:p>
          <a:p>
            <a:pPr lvl="1">
              <a:buNone/>
            </a:pPr>
            <a:r>
              <a:rPr lang="ru-RU" dirty="0" smtClean="0"/>
              <a:t>ориентируется                                 </a:t>
            </a:r>
            <a:r>
              <a:rPr lang="ru-RU" dirty="0" err="1" smtClean="0"/>
              <a:t>ориентируется</a:t>
            </a:r>
            <a:r>
              <a:rPr lang="ru-RU" dirty="0" smtClean="0"/>
              <a:t> </a:t>
            </a:r>
          </a:p>
          <a:p>
            <a:pPr lvl="1">
              <a:buNone/>
            </a:pPr>
            <a:r>
              <a:rPr lang="ru-RU" dirty="0" smtClean="0"/>
              <a:t>на производство                              на рынок</a:t>
            </a:r>
          </a:p>
          <a:p>
            <a:pPr lvl="1">
              <a:buNone/>
            </a:pPr>
            <a:r>
              <a:rPr lang="ru-RU" dirty="0" smtClean="0"/>
              <a:t>(внутренний фактор)                     (внешние факторы)  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0E837-2B9C-4F22-A489-59CDB615B851}" type="slidenum">
              <a:rPr lang="ru-RU" smtClean="0"/>
              <a:pPr/>
              <a:t>6</a:t>
            </a:fld>
            <a:endParaRPr lang="ru-RU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ru-RU" b="1" i="1" dirty="0" smtClean="0"/>
              <a:t>4.     Прибыль предприятия.</a:t>
            </a:r>
            <a:endParaRPr lang="ru-RU" i="1" dirty="0" smtClean="0"/>
          </a:p>
          <a:p>
            <a:r>
              <a:rPr lang="ru-RU" b="1" dirty="0" smtClean="0">
                <a:solidFill>
                  <a:srgbClr val="006600"/>
                </a:solidFill>
              </a:rPr>
              <a:t>1) Прибыль от продаж</a:t>
            </a:r>
            <a:r>
              <a:rPr lang="en-US" b="1" dirty="0" smtClean="0">
                <a:solidFill>
                  <a:srgbClr val="006600"/>
                </a:solidFill>
              </a:rPr>
              <a:t>;</a:t>
            </a:r>
            <a:r>
              <a:rPr lang="ru-RU" b="1" dirty="0" smtClean="0">
                <a:solidFill>
                  <a:srgbClr val="006600"/>
                </a:solidFill>
              </a:rPr>
              <a:t> </a:t>
            </a:r>
          </a:p>
          <a:p>
            <a:r>
              <a:rPr lang="ru-RU" b="1" dirty="0" smtClean="0">
                <a:solidFill>
                  <a:srgbClr val="006600"/>
                </a:solidFill>
              </a:rPr>
              <a:t>2)</a:t>
            </a:r>
            <a:r>
              <a:rPr lang="ru-RU" b="1" baseline="-25000" dirty="0" smtClean="0">
                <a:solidFill>
                  <a:srgbClr val="006600"/>
                </a:solidFill>
              </a:rPr>
              <a:t> </a:t>
            </a:r>
            <a:r>
              <a:rPr lang="ru-RU" b="1" dirty="0" smtClean="0">
                <a:solidFill>
                  <a:srgbClr val="006600"/>
                </a:solidFill>
              </a:rPr>
              <a:t>Операционные доходы</a:t>
            </a:r>
            <a:r>
              <a:rPr lang="ru-RU" b="1" dirty="0" smtClean="0"/>
              <a:t>:</a:t>
            </a:r>
          </a:p>
          <a:p>
            <a:pPr>
              <a:buNone/>
            </a:pPr>
            <a:r>
              <a:rPr lang="ru-RU" baseline="30000" dirty="0" smtClean="0"/>
              <a:t> </a:t>
            </a:r>
            <a:r>
              <a:rPr lang="ru-RU" baseline="-25000" dirty="0" smtClean="0"/>
              <a:t> </a:t>
            </a:r>
            <a:r>
              <a:rPr lang="ru-RU" dirty="0" smtClean="0"/>
              <a:t>% к получению (уплате)</a:t>
            </a:r>
          </a:p>
          <a:p>
            <a:pPr>
              <a:buNone/>
            </a:pPr>
            <a:r>
              <a:rPr lang="ru-RU" baseline="-25000" dirty="0" smtClean="0"/>
              <a:t> </a:t>
            </a:r>
            <a:r>
              <a:rPr lang="ru-RU" dirty="0" smtClean="0"/>
              <a:t>доходы от участия в других организациях</a:t>
            </a:r>
          </a:p>
          <a:p>
            <a:pPr>
              <a:buNone/>
            </a:pPr>
            <a:r>
              <a:rPr lang="ru-RU" baseline="-25000" dirty="0" smtClean="0"/>
              <a:t> </a:t>
            </a:r>
            <a:r>
              <a:rPr lang="ru-RU" dirty="0" smtClean="0"/>
              <a:t>прочие операционные доходы</a:t>
            </a:r>
            <a:r>
              <a:rPr lang="en-US" dirty="0" smtClean="0"/>
              <a:t>;</a:t>
            </a:r>
            <a:endParaRPr lang="ru-RU" dirty="0" smtClean="0"/>
          </a:p>
          <a:p>
            <a:r>
              <a:rPr lang="ru-RU" b="1" dirty="0" smtClean="0">
                <a:solidFill>
                  <a:srgbClr val="006600"/>
                </a:solidFill>
              </a:rPr>
              <a:t>3) Внереализационные доходы</a:t>
            </a:r>
            <a:r>
              <a:rPr lang="ru-RU" b="1" dirty="0" smtClean="0"/>
              <a:t>:</a:t>
            </a:r>
          </a:p>
          <a:p>
            <a:pPr>
              <a:buNone/>
            </a:pPr>
            <a:r>
              <a:rPr lang="ru-RU" dirty="0" smtClean="0"/>
              <a:t>Прибыль до налогообложения</a:t>
            </a:r>
          </a:p>
          <a:p>
            <a:pPr>
              <a:buNone/>
            </a:pPr>
            <a:r>
              <a:rPr lang="ru-RU" dirty="0" smtClean="0"/>
              <a:t>Налог на прибыль</a:t>
            </a:r>
          </a:p>
          <a:p>
            <a:pPr>
              <a:buNone/>
            </a:pPr>
            <a:r>
              <a:rPr lang="ru-RU" dirty="0" smtClean="0"/>
              <a:t>Прибыл от обычной деятельности</a:t>
            </a:r>
            <a:r>
              <a:rPr lang="en-US" dirty="0" smtClean="0"/>
              <a:t>;</a:t>
            </a:r>
            <a:endParaRPr lang="ru-RU" dirty="0" smtClean="0"/>
          </a:p>
          <a:p>
            <a:r>
              <a:rPr lang="ru-RU" b="1" dirty="0" smtClean="0">
                <a:solidFill>
                  <a:srgbClr val="006600"/>
                </a:solidFill>
              </a:rPr>
              <a:t>4) Чрезвычайные доходы</a:t>
            </a:r>
            <a:r>
              <a:rPr lang="ru-RU" dirty="0" smtClean="0">
                <a:solidFill>
                  <a:srgbClr val="00B050"/>
                </a:solidFill>
              </a:rPr>
              <a:t>.</a:t>
            </a:r>
          </a:p>
          <a:p>
            <a:endParaRPr lang="ru-RU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0E837-2B9C-4F22-A489-59CDB615B851}" type="slidenum">
              <a:rPr lang="ru-RU" smtClean="0"/>
              <a:pPr/>
              <a:t>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8424602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z="1400" b="1" i="1" dirty="0" smtClean="0"/>
              <a:t>5. Рентабельность и ее показатели.</a:t>
            </a:r>
            <a:endParaRPr lang="ru-RU" sz="1400" i="1" dirty="0" smtClean="0"/>
          </a:p>
          <a:p>
            <a:pPr>
              <a:buNone/>
            </a:pPr>
            <a:r>
              <a:rPr lang="en-US" dirty="0" smtClean="0"/>
              <a:t>    </a:t>
            </a:r>
          </a:p>
          <a:p>
            <a:pPr>
              <a:buNone/>
            </a:pPr>
            <a:r>
              <a:rPr lang="en-US" dirty="0" smtClean="0"/>
              <a:t>    </a:t>
            </a:r>
            <a:r>
              <a:rPr lang="ru-RU" dirty="0" smtClean="0"/>
              <a:t>Для оценки экономической эффективности используются показатели рентабельности, которые можно сгруппировать по трем основным направлениям:</a:t>
            </a:r>
          </a:p>
          <a:p>
            <a:endParaRPr lang="en-US" dirty="0" smtClean="0"/>
          </a:p>
          <a:p>
            <a:r>
              <a:rPr lang="ru-RU" sz="1800" i="1" dirty="0" smtClean="0"/>
              <a:t>1) Рентабельность активов</a:t>
            </a:r>
          </a:p>
          <a:p>
            <a:r>
              <a:rPr lang="ru-RU" sz="1800" i="1" dirty="0" smtClean="0"/>
              <a:t>2) Рентабельность продаж</a:t>
            </a:r>
          </a:p>
          <a:p>
            <a:r>
              <a:rPr lang="ru-RU" sz="1800" i="1" smtClean="0"/>
              <a:t>3) Рентабельность капитала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0E837-2B9C-4F22-A489-59CDB615B851}" type="slidenum">
              <a:rPr lang="ru-RU" smtClean="0"/>
              <a:pPr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629510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4F093883-7FE1-4ECF-84E4-F76C1C7058C0}" type="datetime1">
              <a:rPr lang="ru-RU" smtClean="0"/>
              <a:t>10.11.2014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Прямоугольник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ая соединительная линия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Прямая соединительная линия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Овал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Овал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Овал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F56A95-C493-4CA3-8D27-602FDD36A8DD}" type="datetime1">
              <a:rPr lang="ru-RU" smtClean="0"/>
              <a:t>10.11.2014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F9BCF-CC6A-4D5A-B257-308FDA0698BD}" type="datetime1">
              <a:rPr lang="ru-RU" smtClean="0"/>
              <a:t>10.11.2014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Содержимое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E72639CF-9244-445F-B26E-A662BB6D7304}" type="datetime1">
              <a:rPr lang="ru-RU" smtClean="0"/>
              <a:t>10.11.2014</a:t>
            </a:fld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DDEE6CAC-948E-497C-ADB4-421F67F92028}" type="datetime1">
              <a:rPr lang="ru-RU" smtClean="0"/>
              <a:t>10.11.2014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9" name="Прямоугольник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Прямая соединительная линия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Прямая соединительная линия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Овал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Овал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Овал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Прямая соединительная линия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895E-FB21-4377-A5A6-5B3ECB3F6808}" type="datetime1">
              <a:rPr lang="ru-RU" smtClean="0"/>
              <a:t>10.11.2014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  <p:sp>
        <p:nvSpPr>
          <p:cNvPr id="9" name="Содержимое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ru-RU" dirty="0" smtClean="0"/>
              <a:t>Образец заголовка</a:t>
            </a:r>
            <a:endParaRPr kumimoji="0" lang="en-US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9ADFCD-E30E-4D57-92B8-047B2A12F67F}" type="datetime1">
              <a:rPr lang="ru-RU" smtClean="0"/>
              <a:t>10.11.2014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2" name="Текст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4" name="Текст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6" name="Дата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EF7A35C4-2359-4957-9C91-C25A705E361A}" type="datetime1">
              <a:rPr lang="ru-RU" smtClean="0"/>
              <a:t>10.11.2014</a:t>
            </a:fld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BA754-5EC4-47EC-9D3B-504BBB816E5B}" type="datetime1">
              <a:rPr lang="ru-RU" smtClean="0"/>
              <a:t>10.11.2014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Овал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Содержимое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1" name="Дата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A19033C8-1E29-4C75-889E-9B96B0A45554}" type="datetime1">
              <a:rPr lang="ru-RU" smtClean="0"/>
              <a:t>10.11.2014</a:t>
            </a:fld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  <p:sp>
        <p:nvSpPr>
          <p:cNvPr id="23" name="Нижний колонтитул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Овал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ая соединительная линия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Прямая соединительная линия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Дата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D765CE7E-61F1-432C-912B-8741D6FEBD73}" type="datetime1">
              <a:rPr lang="ru-RU" smtClean="0"/>
              <a:t>10.11.2014</a:t>
            </a:fld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  <p:sp>
        <p:nvSpPr>
          <p:cNvPr id="21" name="Нижний колонтитул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B8CF359A-9A1E-4EA9-83BD-66C2EE0255DD}" type="datetime1">
              <a:rPr lang="ru-RU" smtClean="0"/>
              <a:t>10.11.2014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Овал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42910" y="357166"/>
            <a:ext cx="7772400" cy="1214446"/>
          </a:xfr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ru-RU" sz="4800" b="1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b="1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> </a:t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800" dirty="0" smtClean="0">
                <a:latin typeface="Monotype Corsiva" pitchFamily="66" charset="0"/>
                <a:cs typeface="Times New Roman" pitchFamily="18" charset="0"/>
              </a:rPr>
              <a:t/>
            </a:r>
            <a:br>
              <a:rPr lang="ru-RU" sz="4800" dirty="0" smtClean="0">
                <a:latin typeface="Monotype Corsiva" pitchFamily="66" charset="0"/>
                <a:cs typeface="Times New Roman" pitchFamily="18" charset="0"/>
              </a:rPr>
            </a:br>
            <a:r>
              <a:rPr lang="ru-RU" sz="4400" b="1" dirty="0" smtClean="0">
                <a:latin typeface="Monotype Corsiva" pitchFamily="66" charset="0"/>
                <a:cs typeface="Times New Roman" pitchFamily="18" charset="0"/>
              </a:rPr>
              <a:t>Прибыль и рентабельность.</a:t>
            </a:r>
            <a:endParaRPr lang="ru-RU" sz="4400" dirty="0">
              <a:latin typeface="Monotype Corsiva" pitchFamily="66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000240"/>
            <a:ext cx="6400800" cy="3638560"/>
          </a:xfr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l"/>
            <a:r>
              <a:rPr lang="ru-RU" sz="2400" b="1" i="1" dirty="0" smtClean="0">
                <a:solidFill>
                  <a:schemeClr val="tx2">
                    <a:lumMod val="75000"/>
                  </a:schemeClr>
                </a:solidFill>
              </a:rPr>
              <a:t>1.     Классификация затрат для определения прибыли.</a:t>
            </a:r>
            <a:endParaRPr lang="ru-RU" sz="24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l"/>
            <a:r>
              <a:rPr lang="ru-RU" sz="2400" b="1" i="1" dirty="0" smtClean="0">
                <a:solidFill>
                  <a:schemeClr val="tx2">
                    <a:lumMod val="75000"/>
                  </a:schemeClr>
                </a:solidFill>
              </a:rPr>
              <a:t>2.     Виды себестоимости.</a:t>
            </a:r>
            <a:endParaRPr lang="ru-RU" sz="24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l"/>
            <a:r>
              <a:rPr lang="ru-RU" sz="2400" b="1" i="1" dirty="0" smtClean="0">
                <a:solidFill>
                  <a:schemeClr val="tx2">
                    <a:lumMod val="75000"/>
                  </a:schemeClr>
                </a:solidFill>
              </a:rPr>
              <a:t>3.     Подходы к определению прибыли.</a:t>
            </a:r>
            <a:endParaRPr lang="ru-RU" sz="24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l"/>
            <a:r>
              <a:rPr lang="ru-RU" sz="2400" b="1" i="1" dirty="0" smtClean="0">
                <a:solidFill>
                  <a:schemeClr val="tx2">
                    <a:lumMod val="75000"/>
                  </a:schemeClr>
                </a:solidFill>
              </a:rPr>
              <a:t>4.     Прибыль предприятия.</a:t>
            </a:r>
            <a:endParaRPr lang="ru-RU" sz="24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l"/>
            <a:r>
              <a:rPr lang="ru-RU" sz="2400" b="1" i="1" dirty="0" smtClean="0">
                <a:solidFill>
                  <a:schemeClr val="tx2">
                    <a:lumMod val="75000"/>
                  </a:schemeClr>
                </a:solidFill>
              </a:rPr>
              <a:t>5.     Рентабельность и ее показатели.</a:t>
            </a:r>
            <a:endParaRPr lang="ru-RU" sz="2400" dirty="0" smtClean="0">
              <a:solidFill>
                <a:schemeClr val="tx2">
                  <a:lumMod val="75000"/>
                </a:schemeClr>
              </a:solidFill>
            </a:endParaRPr>
          </a:p>
          <a:p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ru-RU" b="1" i="1" dirty="0" smtClean="0">
                <a:solidFill>
                  <a:schemeClr val="accent3">
                    <a:lumMod val="75000"/>
                  </a:schemeClr>
                </a:solidFill>
              </a:rPr>
              <a:t>1.     Классификация затрат для определения прибыли.</a:t>
            </a:r>
            <a:endParaRPr lang="ru-RU" dirty="0">
              <a:solidFill>
                <a:schemeClr val="accent3">
                  <a:lumMod val="75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dirty="0" smtClean="0"/>
              <a:t>Для определения величины потребленных ресурсов принято выделять входящие и истекшие затраты. </a:t>
            </a:r>
          </a:p>
          <a:p>
            <a:r>
              <a:rPr lang="ru-RU" b="1" i="1" u="sng" dirty="0" smtClean="0">
                <a:solidFill>
                  <a:srgbClr val="006600"/>
                </a:solidFill>
              </a:rPr>
              <a:t>Входящие</a:t>
            </a:r>
            <a:r>
              <a:rPr lang="ru-RU" dirty="0" smtClean="0">
                <a:solidFill>
                  <a:srgbClr val="006600"/>
                </a:solidFill>
              </a:rPr>
              <a:t> – это затраты  на приобретенные и имеющиеся в наличии ресурсы, которые должны принести доход в будущем. </a:t>
            </a:r>
          </a:p>
          <a:p>
            <a:r>
              <a:rPr lang="ru-RU" b="1" i="1" u="sng" dirty="0" smtClean="0">
                <a:solidFill>
                  <a:srgbClr val="006600"/>
                </a:solidFill>
              </a:rPr>
              <a:t>Истекшие</a:t>
            </a:r>
            <a:r>
              <a:rPr lang="ru-RU" dirty="0" smtClean="0">
                <a:solidFill>
                  <a:srgbClr val="006600"/>
                </a:solidFill>
              </a:rPr>
              <a:t> – это израсходованные ресурсы, которые принесли доход в настоящем и потеряли способность приносить доходы в будущем.</a:t>
            </a:r>
          </a:p>
          <a:p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соответствии с мировой практикой</a:t>
            </a:r>
            <a:br>
              <a:rPr lang="ru-RU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в себестоимость включаются только те затраты, которые непосредственно связаны с производством продукции.</a:t>
            </a:r>
            <a:endParaRPr lang="ru-RU" sz="1800" dirty="0">
              <a:solidFill>
                <a:schemeClr val="accent3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ru-RU" sz="2800" b="1" i="1" u="sng" dirty="0" smtClean="0">
                <a:solidFill>
                  <a:srgbClr val="006600"/>
                </a:solidFill>
              </a:rPr>
              <a:t>Производственные затраты</a:t>
            </a:r>
            <a:r>
              <a:rPr lang="ru-RU" sz="2800" dirty="0" smtClean="0"/>
              <a:t> – образуют себестоимость продукции и относятся на произведенные в течение отчетного периода продукты.</a:t>
            </a:r>
          </a:p>
          <a:p>
            <a:r>
              <a:rPr lang="ru-RU" sz="2800" b="1" i="1" u="sng" dirty="0" smtClean="0">
                <a:solidFill>
                  <a:srgbClr val="006600"/>
                </a:solidFill>
              </a:rPr>
              <a:t>Непроизводственные затраты</a:t>
            </a:r>
            <a:r>
              <a:rPr lang="ru-RU" sz="2800" b="1" u="sng" dirty="0" smtClean="0">
                <a:solidFill>
                  <a:srgbClr val="006600"/>
                </a:solidFill>
              </a:rPr>
              <a:t> </a:t>
            </a:r>
            <a:r>
              <a:rPr lang="ru-RU" sz="2800" dirty="0" smtClean="0"/>
              <a:t>– на отдельные виды продуктов не распределяются; образуют затраты отчетного периода и учитываются как самостоятельные расходы на счете прибылей и убытков.</a:t>
            </a:r>
            <a:r>
              <a:rPr lang="ru-RU" sz="2800" b="1" dirty="0" smtClean="0"/>
              <a:t> </a:t>
            </a:r>
            <a:endParaRPr lang="ru-RU" sz="2800" dirty="0" smtClean="0"/>
          </a:p>
          <a:p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15262" cy="796908"/>
          </a:xfr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ru-RU" sz="3600" b="1" i="1" dirty="0" smtClean="0">
                <a:solidFill>
                  <a:schemeClr val="accent3">
                    <a:lumMod val="75000"/>
                  </a:schemeClr>
                </a:solidFill>
              </a:rPr>
              <a:t>2. Виды себестоимости.</a:t>
            </a:r>
            <a:endParaRPr lang="ru-RU" sz="3600" i="1" dirty="0">
              <a:solidFill>
                <a:schemeClr val="accent3">
                  <a:lumMod val="75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457200" y="1214422"/>
            <a:ext cx="7615262" cy="5259530"/>
          </a:xfr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>
            <a:normAutofit lnSpcReduction="10000"/>
          </a:bodyPr>
          <a:lstStyle/>
          <a:p>
            <a:pPr lvl="1" algn="ctr">
              <a:buNone/>
            </a:pPr>
            <a:endParaRPr lang="ru-RU" sz="2600" b="1" dirty="0" smtClean="0">
              <a:solidFill>
                <a:schemeClr val="accent3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1" algn="ctr">
              <a:buNone/>
            </a:pPr>
            <a:r>
              <a:rPr lang="ru-RU" sz="3200" b="1" dirty="0" smtClean="0">
                <a:solidFill>
                  <a:schemeClr val="accent3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Себестоимость может быть сформирована на базе следующих пяти блоков:</a:t>
            </a: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1. Прямые материальные затраты: (прямые затраты, переменные затраты, основные, производственные расходы.)</a:t>
            </a: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2. Прямые трудовые затраты: (такая же характеристика как и у предыдущего блока)</a:t>
            </a:r>
          </a:p>
          <a:p>
            <a:pPr>
              <a:buNone/>
            </a:pPr>
            <a:endParaRPr lang="ru-RU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>
              <a:buNone/>
            </a:pPr>
            <a:endParaRPr lang="ru-RU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lvl="1">
              <a:buNone/>
            </a:pPr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15262" cy="45719"/>
          </a:xfr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ctr"/>
            <a:endParaRPr lang="ru-RU" sz="3600" i="1" dirty="0">
              <a:solidFill>
                <a:schemeClr val="accent3">
                  <a:lumMod val="75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457200" y="285728"/>
            <a:ext cx="7615262" cy="6188224"/>
          </a:xfr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lvl="1" algn="ctr">
              <a:buNone/>
            </a:pPr>
            <a:endParaRPr lang="ru-RU" sz="2600" b="1" dirty="0" smtClean="0">
              <a:solidFill>
                <a:schemeClr val="accent3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3. Общепроизводственные расходы: (косвенные, основные производственные расходы, условно-постоянные.)</a:t>
            </a: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4. Общехозяйственные расходы: (косвенные, непроизводственные расходы, условно-постоянные.)</a:t>
            </a:r>
          </a:p>
          <a:p>
            <a:r>
              <a:rPr lang="ru-RU" sz="32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5. Коммерческие расходы: (косвенные, непроизводственные расходы, постоянные и переменные.)</a:t>
            </a:r>
          </a:p>
          <a:p>
            <a:pPr lvl="1">
              <a:buNone/>
            </a:pPr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214290"/>
            <a:ext cx="7615262" cy="714380"/>
          </a:xfr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ru-RU" sz="2800" b="1" i="1" dirty="0" smtClean="0">
                <a:solidFill>
                  <a:schemeClr val="accent3">
                    <a:lumMod val="75000"/>
                  </a:schemeClr>
                </a:solidFill>
              </a:rPr>
              <a:t>3. Подходы к определению прибыли.</a:t>
            </a:r>
            <a:endParaRPr lang="ru-RU" sz="2800" b="1" i="1" dirty="0">
              <a:solidFill>
                <a:schemeClr val="accent3">
                  <a:lumMod val="75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571472" y="1071546"/>
            <a:ext cx="7615262" cy="5259530"/>
          </a:xfr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lvl="1" algn="ctr">
              <a:buNone/>
            </a:pPr>
            <a:r>
              <a:rPr lang="ru-RU" sz="2800" dirty="0" smtClean="0">
                <a:solidFill>
                  <a:srgbClr val="FFFF00"/>
                </a:solidFill>
              </a:rPr>
              <a:t>существует два подхода к исчислению затрат и определению прибыли</a:t>
            </a:r>
          </a:p>
          <a:p>
            <a:pPr lvl="1" algn="ctr">
              <a:buNone/>
            </a:pPr>
            <a:endParaRPr lang="ru-RU" sz="2800" dirty="0" smtClean="0"/>
          </a:p>
          <a:p>
            <a:pPr lvl="1" algn="ctr">
              <a:buNone/>
            </a:pPr>
            <a:endParaRPr lang="ru-RU" sz="2800" dirty="0" smtClean="0"/>
          </a:p>
          <a:p>
            <a:pPr lvl="1" algn="ctr">
              <a:buNone/>
            </a:pPr>
            <a:endParaRPr lang="ru-RU" sz="2800" dirty="0" smtClean="0"/>
          </a:p>
          <a:p>
            <a:pPr lvl="1">
              <a:buNone/>
            </a:pPr>
            <a:r>
              <a:rPr lang="ru-RU" dirty="0" smtClean="0"/>
              <a:t>ПОДХОД                                         ПОДХОД</a:t>
            </a:r>
          </a:p>
          <a:p>
            <a:pPr lvl="1">
              <a:buNone/>
            </a:pPr>
            <a:r>
              <a:rPr lang="ru-RU" dirty="0" smtClean="0"/>
              <a:t>ориентируется                                 </a:t>
            </a:r>
            <a:r>
              <a:rPr lang="ru-RU" dirty="0" err="1" smtClean="0"/>
              <a:t>ориентируется</a:t>
            </a:r>
            <a:r>
              <a:rPr lang="ru-RU" dirty="0" smtClean="0"/>
              <a:t> </a:t>
            </a:r>
          </a:p>
          <a:p>
            <a:pPr lvl="1">
              <a:buNone/>
            </a:pPr>
            <a:r>
              <a:rPr lang="ru-RU" dirty="0" smtClean="0"/>
              <a:t>на производство                              на рынок</a:t>
            </a:r>
          </a:p>
          <a:p>
            <a:pPr lvl="1">
              <a:buNone/>
            </a:pPr>
            <a:r>
              <a:rPr lang="ru-RU" dirty="0" smtClean="0"/>
              <a:t>(внутренний фактор)                     (внешние факторы)  </a:t>
            </a:r>
            <a:endParaRPr lang="ru-RU" dirty="0"/>
          </a:p>
        </p:txBody>
      </p:sp>
      <p:sp>
        <p:nvSpPr>
          <p:cNvPr id="13" name="Выгнутая влево стрелка 12"/>
          <p:cNvSpPr/>
          <p:nvPr/>
        </p:nvSpPr>
        <p:spPr>
          <a:xfrm>
            <a:off x="4786314" y="2285992"/>
            <a:ext cx="1428760" cy="1214446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4" name="Выгнутая вправо стрелка 13"/>
          <p:cNvSpPr/>
          <p:nvPr/>
        </p:nvSpPr>
        <p:spPr>
          <a:xfrm>
            <a:off x="2786050" y="2285992"/>
            <a:ext cx="1588776" cy="1143008"/>
          </a:xfrm>
          <a:prstGeom prst="curved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725470"/>
          </a:xfr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ru-RU" b="1" i="1" dirty="0" smtClean="0"/>
              <a:t>4.     Прибыль предприятия.</a:t>
            </a:r>
            <a:endParaRPr lang="ru-RU" i="1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ru-RU" b="1" dirty="0" smtClean="0">
                <a:solidFill>
                  <a:srgbClr val="006600"/>
                </a:solidFill>
              </a:rPr>
              <a:t>1) Прибыль от продаж</a:t>
            </a:r>
            <a:r>
              <a:rPr lang="en-US" b="1" dirty="0" smtClean="0">
                <a:solidFill>
                  <a:srgbClr val="006600"/>
                </a:solidFill>
              </a:rPr>
              <a:t>;</a:t>
            </a:r>
            <a:r>
              <a:rPr lang="ru-RU" b="1" dirty="0" smtClean="0">
                <a:solidFill>
                  <a:srgbClr val="006600"/>
                </a:solidFill>
              </a:rPr>
              <a:t> </a:t>
            </a:r>
          </a:p>
          <a:p>
            <a:r>
              <a:rPr lang="ru-RU" b="1" dirty="0" smtClean="0">
                <a:solidFill>
                  <a:srgbClr val="006600"/>
                </a:solidFill>
              </a:rPr>
              <a:t>2)</a:t>
            </a:r>
            <a:r>
              <a:rPr lang="ru-RU" b="1" baseline="-25000" dirty="0" smtClean="0">
                <a:solidFill>
                  <a:srgbClr val="006600"/>
                </a:solidFill>
              </a:rPr>
              <a:t> </a:t>
            </a:r>
            <a:r>
              <a:rPr lang="ru-RU" b="1" dirty="0" smtClean="0">
                <a:solidFill>
                  <a:srgbClr val="006600"/>
                </a:solidFill>
              </a:rPr>
              <a:t>Операционные доходы</a:t>
            </a:r>
            <a:r>
              <a:rPr lang="ru-RU" b="1" dirty="0" smtClean="0"/>
              <a:t>:</a:t>
            </a:r>
          </a:p>
          <a:p>
            <a:pPr>
              <a:buNone/>
            </a:pPr>
            <a:r>
              <a:rPr lang="ru-RU" baseline="30000" dirty="0" smtClean="0"/>
              <a:t> </a:t>
            </a:r>
            <a:r>
              <a:rPr lang="ru-RU" baseline="-25000" dirty="0" smtClean="0"/>
              <a:t> </a:t>
            </a:r>
            <a:r>
              <a:rPr lang="ru-RU" dirty="0" smtClean="0"/>
              <a:t>% к получению (уплате)</a:t>
            </a:r>
          </a:p>
          <a:p>
            <a:pPr>
              <a:buNone/>
            </a:pPr>
            <a:r>
              <a:rPr lang="ru-RU" baseline="-25000" dirty="0" smtClean="0"/>
              <a:t> </a:t>
            </a:r>
            <a:r>
              <a:rPr lang="ru-RU" dirty="0" smtClean="0"/>
              <a:t>доходы от участия в других организациях</a:t>
            </a:r>
          </a:p>
          <a:p>
            <a:pPr>
              <a:buNone/>
            </a:pPr>
            <a:r>
              <a:rPr lang="ru-RU" baseline="-25000" dirty="0" smtClean="0"/>
              <a:t> </a:t>
            </a:r>
            <a:r>
              <a:rPr lang="ru-RU" dirty="0" smtClean="0"/>
              <a:t>прочие операционные доходы</a:t>
            </a:r>
            <a:r>
              <a:rPr lang="en-US" dirty="0" smtClean="0"/>
              <a:t>;</a:t>
            </a:r>
            <a:endParaRPr lang="ru-RU" dirty="0" smtClean="0"/>
          </a:p>
          <a:p>
            <a:r>
              <a:rPr lang="ru-RU" b="1" dirty="0" smtClean="0">
                <a:solidFill>
                  <a:srgbClr val="006600"/>
                </a:solidFill>
              </a:rPr>
              <a:t>3) </a:t>
            </a:r>
            <a:r>
              <a:rPr lang="ru-RU" b="1" dirty="0" err="1" smtClean="0">
                <a:solidFill>
                  <a:srgbClr val="006600"/>
                </a:solidFill>
              </a:rPr>
              <a:t>Внереализационные</a:t>
            </a:r>
            <a:r>
              <a:rPr lang="ru-RU" b="1" dirty="0" smtClean="0">
                <a:solidFill>
                  <a:srgbClr val="006600"/>
                </a:solidFill>
              </a:rPr>
              <a:t> доходы</a:t>
            </a:r>
            <a:r>
              <a:rPr lang="ru-RU" b="1" dirty="0" smtClean="0"/>
              <a:t>:</a:t>
            </a:r>
          </a:p>
          <a:p>
            <a:pPr>
              <a:buNone/>
            </a:pPr>
            <a:r>
              <a:rPr lang="ru-RU" dirty="0" smtClean="0"/>
              <a:t>Прибыль до налогообложения</a:t>
            </a:r>
          </a:p>
          <a:p>
            <a:pPr>
              <a:buNone/>
            </a:pPr>
            <a:r>
              <a:rPr lang="ru-RU" dirty="0" smtClean="0"/>
              <a:t>Налог на прибыль</a:t>
            </a:r>
          </a:p>
          <a:p>
            <a:pPr>
              <a:buNone/>
            </a:pPr>
            <a:r>
              <a:rPr lang="ru-RU" dirty="0" smtClean="0"/>
              <a:t>Прибыл от обычной деятельности</a:t>
            </a:r>
            <a:r>
              <a:rPr lang="en-US" dirty="0" smtClean="0"/>
              <a:t>;</a:t>
            </a:r>
            <a:endParaRPr lang="ru-RU" dirty="0" smtClean="0"/>
          </a:p>
          <a:p>
            <a:r>
              <a:rPr lang="ru-RU" b="1" dirty="0" smtClean="0">
                <a:solidFill>
                  <a:srgbClr val="006600"/>
                </a:solidFill>
              </a:rPr>
              <a:t>4) Чрезвычайные доходы</a:t>
            </a:r>
            <a:r>
              <a:rPr lang="ru-RU" dirty="0" smtClean="0">
                <a:solidFill>
                  <a:srgbClr val="00B050"/>
                </a:solidFill>
              </a:rPr>
              <a:t>.</a:t>
            </a:r>
          </a:p>
          <a:p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725470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ru-RU" sz="2800" b="1" i="1" dirty="0" smtClean="0"/>
              <a:t>5. Рентабельность и ее показатели.</a:t>
            </a:r>
            <a:endParaRPr lang="ru-RU" sz="2800" i="1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457200" y="1285860"/>
            <a:ext cx="7467600" cy="5188092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>
              <a:buNone/>
            </a:pPr>
            <a:r>
              <a:rPr lang="en-US" dirty="0" smtClean="0"/>
              <a:t>    </a:t>
            </a:r>
          </a:p>
          <a:p>
            <a:pPr>
              <a:buNone/>
            </a:pPr>
            <a:r>
              <a:rPr lang="en-US" dirty="0" smtClean="0"/>
              <a:t>    </a:t>
            </a:r>
            <a:r>
              <a:rPr lang="ru-RU" dirty="0" smtClean="0"/>
              <a:t>Для оценки экономической эффективности используются показатели рентабельности, которые можно сгруппировать по трем основным направлениям:</a:t>
            </a:r>
          </a:p>
          <a:p>
            <a:endParaRPr lang="en-US" dirty="0" smtClean="0"/>
          </a:p>
          <a:p>
            <a:r>
              <a:rPr lang="ru-RU" sz="3600" i="1" dirty="0" smtClean="0"/>
              <a:t>1) Рентабельность активов</a:t>
            </a:r>
          </a:p>
          <a:p>
            <a:r>
              <a:rPr lang="ru-RU" sz="3600" i="1" dirty="0" smtClean="0"/>
              <a:t>2) Рентабельность продаж</a:t>
            </a:r>
          </a:p>
          <a:p>
            <a:r>
              <a:rPr lang="ru-RU" sz="3600" i="1" dirty="0" smtClean="0"/>
              <a:t>3) Рентабельность капитала</a:t>
            </a:r>
            <a:endParaRPr lang="ru-RU" sz="3600" i="1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Эркер">
  <a:themeElements>
    <a:clrScheme name="Эркер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Эркер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Эркер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137</TotalTime>
  <Words>251</Words>
  <Application>Microsoft Office PowerPoint</Application>
  <PresentationFormat>Екран (4:3)</PresentationFormat>
  <Paragraphs>118</Paragraphs>
  <Slides>8</Slides>
  <Notes>8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8</vt:i4>
      </vt:variant>
    </vt:vector>
  </HeadingPairs>
  <TitlesOfParts>
    <vt:vector size="9" baseType="lpstr">
      <vt:lpstr>Эркер</vt:lpstr>
      <vt:lpstr>               Прибыль и рентабельность.</vt:lpstr>
      <vt:lpstr>1.     Классификация затрат для определения прибыли.</vt:lpstr>
      <vt:lpstr>В соответствии с мировой практикой  в себестоимость включаются только те затраты, которые непосредственно связаны с производством продукции.</vt:lpstr>
      <vt:lpstr>2. Виды себестоимости.</vt:lpstr>
      <vt:lpstr>Презентація PowerPoint</vt:lpstr>
      <vt:lpstr>3. Подходы к определению прибыли.</vt:lpstr>
      <vt:lpstr>4.     Прибыль предприятия.</vt:lpstr>
      <vt:lpstr>5. Рентабельность и ее показатели.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Прибыль и рентабельность.</dc:title>
  <dc:creator>Виктор Пэ</dc:creator>
  <cp:lastModifiedBy>LEGION</cp:lastModifiedBy>
  <cp:revision>17</cp:revision>
  <dcterms:modified xsi:type="dcterms:W3CDTF">2014-11-10T08:53:40Z</dcterms:modified>
</cp:coreProperties>
</file>

<file path=docProps/thumbnail.jpeg>
</file>