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1" r:id="rId3"/>
    <p:sldId id="257" r:id="rId4"/>
    <p:sldId id="258" r:id="rId5"/>
    <p:sldId id="259" r:id="rId6"/>
    <p:sldId id="260" r:id="rId7"/>
    <p:sldId id="265" r:id="rId8"/>
    <p:sldId id="266" r:id="rId9"/>
    <p:sldId id="267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3051" autoAdjust="0"/>
  </p:normalViewPr>
  <p:slideViewPr>
    <p:cSldViewPr>
      <p:cViewPr varScale="1">
        <p:scale>
          <a:sx n="49" d="100"/>
          <a:sy n="49" d="100"/>
        </p:scale>
        <p:origin x="-22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FB4E3-DFA9-4A7B-9C79-AB42BE44980E}" type="datetimeFigureOut">
              <a:rPr lang="uk-UA" smtClean="0"/>
              <a:t>26.01.2015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921F9-1A5D-40C3-8BF9-1A6866F32DF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2220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921F9-1A5D-40C3-8BF9-1A6866F32DFF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6296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2"/>
                </a:solidFill>
                <a:latin typeface="Lucida Sans Unicode" pitchFamily="34" charset="0"/>
              </a:rPr>
              <a:t>Найдите площадь поверхности (внешней и внутренней) шляпы, размеры которой (в см) указаны на рисунке.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Lucida Sans Unicode" pitchFamily="34" charset="0"/>
              </a:rPr>
              <a:t>Решение.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Lucida Sans Unicode" pitchFamily="34" charset="0"/>
              </a:rPr>
              <a:t>1) Если дно шляпы опустить на плоскость её полей, то получим круг радиуса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Lucida Sans Unicode" pitchFamily="34" charset="0"/>
              </a:rPr>
              <a:t>2) </a:t>
            </a:r>
            <a:r>
              <a:rPr lang="ru-RU" sz="1200" b="1" dirty="0" smtClean="0">
                <a:latin typeface="Lucida Sans Unicode" pitchFamily="34" charset="0"/>
              </a:rPr>
              <a:t>Площадь этого круга 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Lucida Sans Unicode" pitchFamily="34" charset="0"/>
              </a:rPr>
              <a:t>3) Найдем площадь боковой поверхности цилиндрической части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Lucida Sans Unicode" pitchFamily="34" charset="0"/>
              </a:rPr>
              <a:t>4) Найдем площадь шляпы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921F9-1A5D-40C3-8BF9-1A6866F32DFF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0461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Задача 1.</a:t>
            </a:r>
            <a:endParaRPr lang="ru-RU" sz="1200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Прямоугольный треугольник с гипотенузой 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25 см и проведенной к ней высотой равной 12 см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вращается вокруг гипотенузы. Найдите площадь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поверхности тела, полученного при вращении</a:t>
            </a:r>
            <a:r>
              <a:rPr lang="ru-RU" sz="1100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1100" b="1" u="sng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АВ=25 см, СН=12 см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2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2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200" b="1" baseline="-25000" dirty="0" smtClean="0">
                <a:latin typeface="Times New Roman" pitchFamily="18" charset="0"/>
                <a:cs typeface="Times New Roman" pitchFamily="18" charset="0"/>
              </a:rPr>
              <a:t>(1)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2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200" b="1" baseline="-250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высота в прямоугольном треугольнике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AH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HB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 Пусть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AH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, тогда НВ=25-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(25-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)=12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-25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+144=0;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АН=16 см, НВ=9 см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Из ΔАНС по теореме Пифагора АС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=АН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+СН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;  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АС=20см-(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образующая 1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2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200" b="1" baseline="-250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rl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*12*20=240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Из ΔВНС  СВ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=СН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+НВ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CB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=15 (см).-</a:t>
            </a:r>
            <a:r>
              <a:rPr lang="en-US" sz="1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050" b="1" i="1" dirty="0" smtClean="0">
                <a:latin typeface="Times New Roman" pitchFamily="18" charset="0"/>
                <a:cs typeface="Times New Roman" pitchFamily="18" charset="0"/>
              </a:rPr>
              <a:t>образующая 2).</a:t>
            </a:r>
            <a:endParaRPr lang="ru-RU" sz="105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2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200" b="1" baseline="-250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=π*12*15=180π (см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).       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2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=240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π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+180π=420π (см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420π см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200" dirty="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921F9-1A5D-40C3-8BF9-1A6866F32DFF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6247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200" b="1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Задача 2.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1200" b="1" u="sng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2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2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Прямоугольная трапеция с основаниями 5 см и 10 см и большей боковой стороной равной 13 см вращается  вокруг большего основания. Найдите площадь поверхности тела вращения.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АС=5 см, НК=10см, СК=13 см.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ОК=НК-АС=5 см;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l=13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см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Из ΔСОК по теореме Пифагора СО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=СК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-ОК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; СО=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=12 см;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rl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13=156π (см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цил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=2π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πr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=2π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5+144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=264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цил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 156π +264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=420π (см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420π 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921F9-1A5D-40C3-8BF9-1A6866F32DFF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3999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1200" b="1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Задача 3.</a:t>
            </a:r>
            <a:endParaRPr lang="ru-RU" sz="1200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2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      Прямоугольная трапеция с основаниями 5 см и 10 см и большей боковой стороной равной 13 см вращается  вокруг меньшего  основания. Найдите площадь поверхности тела вращения.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1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ВС=5 см, А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=10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см,АВ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=13 см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цил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(1основание)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 π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rl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+2π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πr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; АК=А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-ВС=5 (см); 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 ΔАКВ - прямоугольного по теореме Пифагора КВ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=АВ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-АК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КВ=12см –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образующая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h=AD=10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см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13 + 2π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10+144π=540π (см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540π 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14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921F9-1A5D-40C3-8BF9-1A6866F32DFF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1699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200" b="1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Задача 4.</a:t>
            </a:r>
            <a:endParaRPr lang="ru-RU" sz="1200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2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     Равнобокая трапеция с основаниями 4 см и 10 см и высотой 4 см вращали вокруг большего основания. Найдите площадь поверхности тела вращения</a:t>
            </a:r>
            <a:r>
              <a:rPr lang="ru-RU" sz="1200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АВ=4см,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=10 см, ВН=4 см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=2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бок.цил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rl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HC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=10-2/2=3.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 ΔВНС по теореме Пифагора СВ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=СН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+НВ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 C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В=5 см.-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(образующая).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BH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=4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м;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5=20π (см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HH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=10 – (3+3)=4 см.   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err="1" smtClean="0">
                <a:latin typeface="Times New Roman" pitchFamily="18" charset="0"/>
                <a:cs typeface="Times New Roman" pitchFamily="18" charset="0"/>
              </a:rPr>
              <a:t>бок.цил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=2π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=32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=40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+32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=72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72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см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endParaRPr lang="ru-RU" sz="14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921F9-1A5D-40C3-8BF9-1A6866F32DFF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1455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b="1" kern="1200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 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   </a:t>
            </a:r>
            <a:r>
              <a:rPr lang="ru-RU" sz="1200" dirty="0" smtClean="0">
                <a:solidFill>
                  <a:srgbClr val="FF0000"/>
                </a:solidFill>
              </a:rPr>
              <a:t>Дано два цилиндра. Объем первого равен 12 м3. Радиус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>
                <a:solidFill>
                  <a:srgbClr val="FF0000"/>
                </a:solidFill>
              </a:rPr>
              <a:t>основания второго в два раза меньше, чем первого, а высота в три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>
                <a:solidFill>
                  <a:srgbClr val="FF0000"/>
                </a:solidFill>
              </a:rPr>
              <a:t>раза больше. Требуется найти объем второго цилиндра.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12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/>
              <a:t>Решение: Объем цилиндра вычисляется по формуле:</a:t>
            </a:r>
            <a:r>
              <a:rPr lang="en-US" sz="1200" dirty="0" smtClean="0"/>
              <a:t>V</a:t>
            </a:r>
            <a:r>
              <a:rPr lang="ru-RU" sz="1200" dirty="0" smtClean="0"/>
              <a:t>=</a:t>
            </a:r>
            <a:r>
              <a:rPr lang="en-US" sz="1200" dirty="0" smtClean="0"/>
              <a:t>h</a:t>
            </a:r>
            <a:r>
              <a:rPr lang="el-GR" sz="1200" dirty="0" smtClean="0"/>
              <a:t>π</a:t>
            </a:r>
            <a:r>
              <a:rPr lang="en-US" sz="1200" dirty="0" smtClean="0"/>
              <a:t>r²</a:t>
            </a:r>
            <a:endParaRPr lang="ru-RU" sz="12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/>
              <a:t>Отметим радиус основания первого цилиндра r а высоту h.</a:t>
            </a:r>
            <a:endParaRPr lang="en-US" sz="12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/>
              <a:t>Тогда радиус основания второго цилиндра равен r/2, а</a:t>
            </a:r>
            <a:endParaRPr lang="en-US" sz="12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/>
              <a:t>высота 3h. Подставим в указанную выше формулу и</a:t>
            </a:r>
            <a:endParaRPr lang="en-US" sz="12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/>
              <a:t>получим:</a:t>
            </a:r>
            <a:r>
              <a:rPr lang="en-US" sz="1200" dirty="0" smtClean="0"/>
              <a:t>V₂=3h</a:t>
            </a:r>
            <a:r>
              <a:rPr lang="el-GR" sz="1200" dirty="0" smtClean="0"/>
              <a:t>π</a:t>
            </a:r>
            <a:r>
              <a:rPr lang="en-US" sz="1200" dirty="0" smtClean="0"/>
              <a:t>(r/2)²</a:t>
            </a:r>
            <a:r>
              <a:rPr lang="ru-RU" sz="1200" dirty="0" smtClean="0"/>
              <a:t>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/>
              <a:t>Упростим полученное выражение:</a:t>
            </a:r>
            <a:r>
              <a:rPr lang="en-US" sz="1200" dirty="0" smtClean="0"/>
              <a:t> V₂=3h</a:t>
            </a:r>
            <a:r>
              <a:rPr lang="el-GR" sz="1200" dirty="0" smtClean="0"/>
              <a:t>π</a:t>
            </a:r>
            <a:r>
              <a:rPr lang="en-US" sz="1200" dirty="0" smtClean="0"/>
              <a:t>(r/2)²</a:t>
            </a:r>
            <a:r>
              <a:rPr lang="ru-RU" sz="1200" dirty="0" smtClean="0"/>
              <a:t> </a:t>
            </a:r>
            <a:r>
              <a:rPr lang="en-US" sz="1200" dirty="0" smtClean="0"/>
              <a:t>=3/4h</a:t>
            </a:r>
            <a:r>
              <a:rPr lang="el-GR" sz="1200" dirty="0" smtClean="0"/>
              <a:t>π</a:t>
            </a:r>
            <a:r>
              <a:rPr lang="en-US" sz="1200" dirty="0" smtClean="0"/>
              <a:t>r²=3/4·12=9</a:t>
            </a:r>
            <a:endParaRPr lang="ru-RU" sz="12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/>
              <a:t>Таким образом, объем второго цилиндра равен 9 м</a:t>
            </a:r>
            <a:r>
              <a:rPr lang="ru-RU" sz="1200" baseline="30000" dirty="0" smtClean="0"/>
              <a:t>3</a:t>
            </a:r>
            <a:r>
              <a:rPr lang="ru-RU" sz="1200" dirty="0" smtClean="0"/>
              <a:t>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/>
              <a:t>                                                                         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200" dirty="0" smtClean="0"/>
              <a:t>                                                                                           Ответ: 9.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921F9-1A5D-40C3-8BF9-1A6866F32DFF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5831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Lucida Sans Unicode" pitchFamily="34" charset="0"/>
              </a:rPr>
              <a:t>Решите самостоятельно</a:t>
            </a:r>
          </a:p>
          <a:p>
            <a:r>
              <a:rPr lang="ru-RU" dirty="0" smtClean="0">
                <a:latin typeface="Lucida Sans Unicode" pitchFamily="34" charset="0"/>
              </a:rPr>
              <a:t>следующие задачи: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921F9-1A5D-40C3-8BF9-1A6866F32DFF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6447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Lucida Sans Unicode" pitchFamily="34" charset="0"/>
              </a:rPr>
              <a:t>Решите самостоятельно</a:t>
            </a:r>
          </a:p>
          <a:p>
            <a:r>
              <a:rPr lang="ru-RU" smtClean="0">
                <a:latin typeface="Lucida Sans Unicode" pitchFamily="34" charset="0"/>
              </a:rPr>
              <a:t>следующие задачи: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921F9-1A5D-40C3-8BF9-1A6866F32DFF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0460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8" name="Полилиния 10"/>
            <p:cNvGrpSpPr>
              <a:grpSpLocks/>
            </p:cNvGrpSpPr>
            <p:nvPr/>
          </p:nvGrpSpPr>
          <p:grpSpPr bwMode="auto">
            <a:xfrm>
              <a:off x="-6096" y="4875009"/>
              <a:ext cx="9156192" cy="1995504"/>
              <a:chOff x="-6096" y="4992624"/>
              <a:chExt cx="9156192" cy="1877568"/>
            </a:xfrm>
          </p:grpSpPr>
          <p:pic>
            <p:nvPicPr>
              <p:cNvPr id="11" name="Полилиния 10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6096" y="4992624"/>
                <a:ext cx="9156192" cy="1877568"/>
              </a:xfrm>
              <a:prstGeom prst="rect">
                <a:avLst/>
              </a:prstGeom>
              <a:noFill/>
            </p:spPr>
          </p:pic>
          <p:sp>
            <p:nvSpPr>
              <p:cNvPr id="12" name="Text Box 12"/>
              <p:cNvSpPr txBox="1">
                <a:spLocks noChangeArrowheads="1"/>
              </p:cNvSpPr>
              <p:nvPr/>
            </p:nvSpPr>
            <p:spPr bwMode="auto">
              <a:xfrm>
                <a:off x="0" y="500097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Lucida Sans Unicode" pitchFamily="34" charset="0"/>
                </a:endParaRPr>
              </a:p>
            </p:txBody>
          </p:sp>
        </p:grp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ED7A2CC-3685-4FC5-99BF-D655F83DD3AA}" type="datetime1">
              <a:rPr lang="ru-RU" smtClean="0"/>
              <a:t>26.01.2015</a:t>
            </a:fld>
            <a:endParaRPr lang="ru-RU"/>
          </a:p>
        </p:txBody>
      </p:sp>
      <p:sp>
        <p:nvSpPr>
          <p:cNvPr id="14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29EFC67-27BD-4E99-B60C-F0D897E5A85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375A6-F332-41CE-942A-F2451A1DC5E8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899D4-5696-4B71-8862-A21DAF3F6D9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8ECB9-6739-4C02-88BA-37B388FF1981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B497-E19F-4743-A8C2-D6FEAB8B3B0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2121F-6344-4460-A1C4-C068CD0E2E76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255A5-6081-4E36-8698-BA3FC117B23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2684B0-FD0C-48DF-9DB7-359A7814404F}" type="datetime1">
              <a:rPr lang="ru-RU" smtClean="0"/>
              <a:t>26.01.2015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F71488-9B12-40D8-A36C-223F1C60121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CB7766-38DB-4A04-99AB-EB2B7DE762DB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AD016F-23BB-4FF3-86CE-61E3ECE5DD9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A5BFA8-4ADB-42D4-8E2A-216B318556F2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E08E62-E6D0-4222-8274-F29BFEF1F44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6A634C-E71C-4144-8D79-D0017C651676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7ECC85-3619-4FE8-A0A9-E25D9CE49C0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96F4-02A2-48BA-9FE8-58BA5856F0C3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FE50C-29D3-45D7-A259-9BBEE7AAD1A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316ACE-62C0-4936-A1CE-5793311EE03D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DE5E0D-7C7F-4F86-A94C-9EC4CB1C1A7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8ABE8C0-3F4F-4A5C-8B3C-F17692CB035C}" type="datetime1">
              <a:rPr lang="ru-RU" smtClean="0"/>
              <a:t>26.01.2015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533A955-14B9-421F-AD32-B2259A9039C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36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3497A6-9124-4634-908C-F5EC70E2CB40}" type="datetime1">
              <a:rPr lang="ru-RU" smtClean="0"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3110D1D-D4DB-4905-844B-4C9BE1D5027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10" Type="http://schemas.openxmlformats.org/officeDocument/2006/relationships/image" Target="../media/image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075" y="854075"/>
            <a:ext cx="8759825" cy="2022475"/>
          </a:xfrm>
          <a:prstGeom prst="rect">
            <a:avLst/>
          </a:prstGeom>
          <a:noFill/>
        </p:spPr>
      </p:pic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4357688" y="5072063"/>
            <a:ext cx="45767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Lucida Sans Unicode" pitchFamily="34" charset="0"/>
              </a:rPr>
              <a:t>Презентацию подготовила:</a:t>
            </a:r>
          </a:p>
          <a:p>
            <a:r>
              <a:rPr lang="ru-RU" dirty="0">
                <a:latin typeface="Lucida Sans Unicode" pitchFamily="34" charset="0"/>
              </a:rPr>
              <a:t>Учитель математики МБОУ СОШ №1</a:t>
            </a:r>
          </a:p>
          <a:p>
            <a:r>
              <a:rPr lang="ru-RU" dirty="0" err="1">
                <a:latin typeface="Lucida Sans Unicode" pitchFamily="34" charset="0"/>
              </a:rPr>
              <a:t>г.Воткинска</a:t>
            </a:r>
            <a:r>
              <a:rPr lang="ru-RU" dirty="0">
                <a:latin typeface="Lucida Sans Unicode" pitchFamily="34" charset="0"/>
              </a:rPr>
              <a:t>, Удмуртской Республики</a:t>
            </a:r>
          </a:p>
          <a:p>
            <a:r>
              <a:rPr lang="ru-RU" dirty="0">
                <a:latin typeface="Lucida Sans Unicode" pitchFamily="34" charset="0"/>
              </a:rPr>
              <a:t>Колесникова Татьяна Павловна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313" y="857250"/>
            <a:ext cx="8929687" cy="5000625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 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   </a:t>
            </a:r>
            <a:r>
              <a:rPr lang="ru-RU" sz="2900" dirty="0" smtClean="0">
                <a:solidFill>
                  <a:srgbClr val="FF0000"/>
                </a:solidFill>
              </a:rPr>
              <a:t>Дано два цилиндра. Объем первого равен 12 м3. Радиус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основания второго в два раза меньше, чем первого, а высота в три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раза больше. Требуется найти объем второго цилиндра.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9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/>
              <a:t>Решение: Объем цилиндра вычисляется по формуле:</a:t>
            </a:r>
            <a:r>
              <a:rPr lang="en-US" sz="2900" dirty="0" smtClean="0"/>
              <a:t>V</a:t>
            </a:r>
            <a:r>
              <a:rPr lang="ru-RU" sz="2900" dirty="0" smtClean="0"/>
              <a:t>=</a:t>
            </a:r>
            <a:r>
              <a:rPr lang="en-US" sz="2900" dirty="0" smtClean="0"/>
              <a:t>h</a:t>
            </a:r>
            <a:r>
              <a:rPr lang="el-GR" sz="2900" dirty="0" smtClean="0"/>
              <a:t>π</a:t>
            </a:r>
            <a:r>
              <a:rPr lang="en-US" sz="2900" dirty="0" smtClean="0"/>
              <a:t>r²</a:t>
            </a:r>
            <a:endParaRPr lang="ru-RU" sz="29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/>
              <a:t>Отметим радиус основания первого цилиндра </a:t>
            </a:r>
            <a:r>
              <a:rPr lang="ru-RU" sz="2900" dirty="0" err="1" smtClean="0"/>
              <a:t>r</a:t>
            </a:r>
            <a:r>
              <a:rPr lang="ru-RU" sz="2900" dirty="0" smtClean="0"/>
              <a:t> а высоту </a:t>
            </a:r>
            <a:r>
              <a:rPr lang="ru-RU" sz="2900" dirty="0" err="1" smtClean="0"/>
              <a:t>h</a:t>
            </a:r>
            <a:r>
              <a:rPr lang="ru-RU" sz="2900" dirty="0" smtClean="0"/>
              <a:t>.</a:t>
            </a:r>
            <a:endParaRPr lang="en-US" sz="29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/>
              <a:t>Тогда радиус основания второго цилиндра равен </a:t>
            </a:r>
            <a:r>
              <a:rPr lang="ru-RU" sz="2900" dirty="0" err="1" smtClean="0"/>
              <a:t>r</a:t>
            </a:r>
            <a:r>
              <a:rPr lang="ru-RU" sz="2900" dirty="0" smtClean="0"/>
              <a:t>/2, а</a:t>
            </a:r>
            <a:endParaRPr lang="en-US" sz="29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/>
              <a:t>высота 3h. Подставим в указанную выше формулу и</a:t>
            </a:r>
            <a:endParaRPr lang="en-US" sz="29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/>
              <a:t>получим:</a:t>
            </a:r>
            <a:r>
              <a:rPr lang="en-US" sz="2900" dirty="0" smtClean="0"/>
              <a:t>V₂=3h</a:t>
            </a:r>
            <a:r>
              <a:rPr lang="el-GR" sz="2900" dirty="0" smtClean="0"/>
              <a:t>π</a:t>
            </a:r>
            <a:r>
              <a:rPr lang="en-US" sz="2900" dirty="0" smtClean="0"/>
              <a:t>(r/2)²</a:t>
            </a:r>
            <a:r>
              <a:rPr lang="ru-RU" sz="2900" dirty="0" smtClean="0"/>
              <a:t>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/>
              <a:t>Упростим полученное выражение:</a:t>
            </a:r>
            <a:r>
              <a:rPr lang="en-US" sz="2900" dirty="0" smtClean="0"/>
              <a:t> V₂=3h</a:t>
            </a:r>
            <a:r>
              <a:rPr lang="el-GR" sz="2900" dirty="0" smtClean="0"/>
              <a:t>π</a:t>
            </a:r>
            <a:r>
              <a:rPr lang="en-US" sz="2900" dirty="0" smtClean="0"/>
              <a:t>(r/2)²</a:t>
            </a:r>
            <a:r>
              <a:rPr lang="ru-RU" sz="2900" dirty="0" smtClean="0"/>
              <a:t> </a:t>
            </a:r>
            <a:r>
              <a:rPr lang="en-US" sz="2900" dirty="0" smtClean="0"/>
              <a:t>=3/4h</a:t>
            </a:r>
            <a:r>
              <a:rPr lang="el-GR" sz="2900" dirty="0" smtClean="0"/>
              <a:t>π</a:t>
            </a:r>
            <a:r>
              <a:rPr lang="en-US" sz="2900" dirty="0" smtClean="0"/>
              <a:t>r²=3/4·12=9</a:t>
            </a:r>
            <a:endParaRPr lang="ru-RU" sz="29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/>
              <a:t>Таким образом, объем второго цилиндра равен 9 м</a:t>
            </a:r>
            <a:r>
              <a:rPr lang="ru-RU" sz="2900" baseline="30000" dirty="0" smtClean="0"/>
              <a:t>3</a:t>
            </a:r>
            <a:r>
              <a:rPr lang="ru-RU" sz="2900" dirty="0" smtClean="0"/>
              <a:t>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/>
              <a:t>                                                                         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dirty="0" smtClean="0"/>
              <a:t>                                                                                           Ответ: 9.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5263" y="103188"/>
            <a:ext cx="8467725" cy="1055687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214313"/>
            <a:ext cx="594042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214313" y="500063"/>
            <a:ext cx="2922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Lucida Sans Unicode" pitchFamily="34" charset="0"/>
              </a:rPr>
              <a:t>Решите самостоятельно</a:t>
            </a:r>
          </a:p>
          <a:p>
            <a:r>
              <a:rPr lang="ru-RU" dirty="0">
                <a:latin typeface="Lucida Sans Unicode" pitchFamily="34" charset="0"/>
              </a:rPr>
              <a:t>следующие задачи: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142875"/>
            <a:ext cx="5395912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214313" y="500063"/>
            <a:ext cx="2922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Lucida Sans Unicode" pitchFamily="34" charset="0"/>
              </a:rPr>
              <a:t>Решите самостоятельно</a:t>
            </a:r>
          </a:p>
          <a:p>
            <a:r>
              <a:rPr lang="ru-RU" dirty="0">
                <a:latin typeface="Lucida Sans Unicode" pitchFamily="34" charset="0"/>
              </a:rPr>
              <a:t>следующие задачи: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357188" y="214313"/>
            <a:ext cx="85010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dirty="0">
                <a:solidFill>
                  <a:schemeClr val="accent2"/>
                </a:solidFill>
                <a:latin typeface="Lucida Sans Unicode" pitchFamily="34" charset="0"/>
              </a:rPr>
              <a:t>Найдите площадь поверхности (внешней и внутренней) шляпы, размеры которой (в см) указаны на рисунке.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42875" y="1428750"/>
            <a:ext cx="46085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Lucida Sans Unicode" pitchFamily="34" charset="0"/>
              </a:rPr>
              <a:t>1) Если дно шляпы опустить на плоскость её полей, то получим круг радиуса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071688" y="2143125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latin typeface="Times New Roman" pitchFamily="18" charset="0"/>
              </a:rPr>
              <a:t>R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en-US" sz="2000" b="1">
                <a:latin typeface="Lucida Sans Unicode" pitchFamily="34" charset="0"/>
              </a:rPr>
              <a:t>= </a:t>
            </a:r>
            <a:r>
              <a:rPr lang="en-US" sz="2000" b="1" i="1">
                <a:latin typeface="Times New Roman" pitchFamily="18" charset="0"/>
              </a:rPr>
              <a:t>r</a:t>
            </a:r>
            <a:r>
              <a:rPr lang="en-US" sz="2000" b="1" baseline="-25000">
                <a:latin typeface="Lucida Sans Unicode" pitchFamily="34" charset="0"/>
              </a:rPr>
              <a:t>1</a:t>
            </a:r>
            <a:r>
              <a:rPr lang="en-US" sz="2000" b="1">
                <a:latin typeface="Lucida Sans Unicode" pitchFamily="34" charset="0"/>
              </a:rPr>
              <a:t>+</a:t>
            </a:r>
            <a:r>
              <a:rPr lang="ru-RU" sz="2000" b="1">
                <a:latin typeface="Lucida Sans Unicode" pitchFamily="34" charset="0"/>
              </a:rPr>
              <a:t> </a:t>
            </a:r>
            <a:r>
              <a:rPr lang="en-US" sz="2000" b="1">
                <a:latin typeface="Lucida Sans Unicode" pitchFamily="34" charset="0"/>
              </a:rPr>
              <a:t>10 = 20 c</a:t>
            </a:r>
            <a:r>
              <a:rPr lang="ru-RU" sz="2000" b="1">
                <a:latin typeface="Lucida Sans Unicode" pitchFamily="34" charset="0"/>
              </a:rPr>
              <a:t>м.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14313" y="2714625"/>
            <a:ext cx="4608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Lucida Sans Unicode" pitchFamily="34" charset="0"/>
              </a:rPr>
              <a:t>2) </a:t>
            </a:r>
            <a:r>
              <a:rPr lang="ru-RU" sz="2000" b="1" dirty="0">
                <a:latin typeface="Lucida Sans Unicode" pitchFamily="34" charset="0"/>
              </a:rPr>
              <a:t>Площадь этого круга   </a:t>
            </a:r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428625" y="3143250"/>
          <a:ext cx="340995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4" imgW="1765080" imgH="266400" progId="">
                  <p:embed/>
                </p:oleObj>
              </mc:Choice>
              <mc:Fallback>
                <p:oleObj name="Equation" r:id="rId4" imgW="1765080" imgH="26640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3143250"/>
                        <a:ext cx="3409950" cy="51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42875" y="3786188"/>
            <a:ext cx="849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Lucida Sans Unicode" pitchFamily="34" charset="0"/>
              </a:rPr>
              <a:t>3) Найдем площадь боковой поверхности цилиндрической части</a:t>
            </a:r>
          </a:p>
        </p:txBody>
      </p:sp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1214438" y="4143375"/>
          <a:ext cx="633095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6" imgW="3377880" imgH="291960" progId="">
                  <p:embed/>
                </p:oleObj>
              </mc:Choice>
              <mc:Fallback>
                <p:oleObj name="Equation" r:id="rId6" imgW="3377880" imgH="29196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4143375"/>
                        <a:ext cx="6330950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214313" y="4643438"/>
            <a:ext cx="4103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Lucida Sans Unicode" pitchFamily="34" charset="0"/>
              </a:rPr>
              <a:t>4) Найдем площадь шляпы</a:t>
            </a:r>
          </a:p>
        </p:txBody>
      </p:sp>
      <p:graphicFrame>
        <p:nvGraphicFramePr>
          <p:cNvPr id="31754" name="Object 10"/>
          <p:cNvGraphicFramePr>
            <a:graphicFrameLocks noChangeAspect="1"/>
          </p:cNvGraphicFramePr>
          <p:nvPr/>
        </p:nvGraphicFramePr>
        <p:xfrm>
          <a:off x="642938" y="5000625"/>
          <a:ext cx="7381875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8" imgW="4076640" imgH="291960" progId="">
                  <p:embed/>
                </p:oleObj>
              </mc:Choice>
              <mc:Fallback>
                <p:oleObj name="Equation" r:id="rId8" imgW="4076640" imgH="29196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5000625"/>
                        <a:ext cx="7381875" cy="52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5715000" y="60007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Lucida Sans Unicode" pitchFamily="34" charset="0"/>
              </a:rPr>
              <a:t>Ответ: 1600</a:t>
            </a:r>
            <a:r>
              <a:rPr lang="ru-RU" sz="2000" b="1">
                <a:latin typeface="Lucida Sans Unicode" pitchFamily="34" charset="0"/>
                <a:sym typeface="Symbol" pitchFamily="18" charset="2"/>
              </a:rPr>
              <a:t> (</a:t>
            </a:r>
            <a:r>
              <a:rPr lang="ru-RU" sz="2000" b="1" i="1">
                <a:latin typeface="Times New Roman" pitchFamily="18" charset="0"/>
                <a:sym typeface="Symbol" pitchFamily="18" charset="2"/>
              </a:rPr>
              <a:t>см</a:t>
            </a:r>
            <a:r>
              <a:rPr lang="ru-RU" sz="2000" b="1" baseline="30000">
                <a:latin typeface="Lucida Sans Unicode" pitchFamily="34" charset="0"/>
                <a:sym typeface="Symbol" pitchFamily="18" charset="2"/>
              </a:rPr>
              <a:t>2</a:t>
            </a:r>
            <a:r>
              <a:rPr lang="ru-RU" sz="2000" b="1">
                <a:latin typeface="Lucida Sans Unicode" pitchFamily="34" charset="0"/>
                <a:sym typeface="Symbol" pitchFamily="18" charset="2"/>
              </a:rPr>
              <a:t>).</a:t>
            </a:r>
            <a:endParaRPr lang="ru-RU" sz="2000" b="1">
              <a:latin typeface="Times New Roman" pitchFamily="18" charset="0"/>
              <a:sym typeface="Symbol" pitchFamily="18" charset="2"/>
            </a:endParaRPr>
          </a:p>
        </p:txBody>
      </p:sp>
      <p:grpSp>
        <p:nvGrpSpPr>
          <p:cNvPr id="1036" name="Group 14"/>
          <p:cNvGrpSpPr>
            <a:grpSpLocks/>
          </p:cNvGrpSpPr>
          <p:nvPr/>
        </p:nvGrpSpPr>
        <p:grpSpPr bwMode="auto">
          <a:xfrm>
            <a:off x="5292725" y="1700213"/>
            <a:ext cx="3240088" cy="2017712"/>
            <a:chOff x="1066" y="1026"/>
            <a:chExt cx="2041" cy="1271"/>
          </a:xfrm>
        </p:grpSpPr>
        <p:sp>
          <p:nvSpPr>
            <p:cNvPr id="1044" name="Oval 15"/>
            <p:cNvSpPr>
              <a:spLocks noChangeArrowheads="1"/>
            </p:cNvSpPr>
            <p:nvPr/>
          </p:nvSpPr>
          <p:spPr bwMode="auto">
            <a:xfrm>
              <a:off x="1066" y="1162"/>
              <a:ext cx="2041" cy="1135"/>
            </a:xfrm>
            <a:prstGeom prst="ellipse">
              <a:avLst/>
            </a:pr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27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Lucida Sans Unicode" pitchFamily="34" charset="0"/>
              </a:endParaRPr>
            </a:p>
          </p:txBody>
        </p:sp>
        <p:grpSp>
          <p:nvGrpSpPr>
            <p:cNvPr id="31760" name="Freeform 16"/>
            <p:cNvGrpSpPr>
              <a:grpSpLocks/>
            </p:cNvGrpSpPr>
            <p:nvPr/>
          </p:nvGrpSpPr>
          <p:grpSpPr bwMode="auto">
            <a:xfrm>
              <a:off x="1553" y="1241"/>
              <a:ext cx="1025" cy="799"/>
              <a:chOff x="6065520" y="2042160"/>
              <a:chExt cx="1627632" cy="1267968"/>
            </a:xfrm>
          </p:grpSpPr>
          <p:pic>
            <p:nvPicPr>
              <p:cNvPr id="1045" name="Freeform 16"/>
              <p:cNvPicPr>
                <a:picLocks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6065520" y="2042160"/>
                <a:ext cx="1627632" cy="1267968"/>
              </a:xfrm>
              <a:prstGeom prst="rect">
                <a:avLst/>
              </a:prstGeom>
              <a:noFill/>
            </p:spPr>
          </p:pic>
          <p:sp>
            <p:nvSpPr>
              <p:cNvPr id="1046" name="Text Box 22"/>
              <p:cNvSpPr txBox="1">
                <a:spLocks noChangeArrowheads="1"/>
              </p:cNvSpPr>
              <p:nvPr/>
            </p:nvSpPr>
            <p:spPr bwMode="auto">
              <a:xfrm>
                <a:off x="6084888" y="2060575"/>
                <a:ext cx="1584325" cy="1227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Lucida Sans Unicode" pitchFamily="34" charset="0"/>
                </a:endParaRPr>
              </a:p>
            </p:txBody>
          </p:sp>
        </p:grpSp>
        <p:sp>
          <p:nvSpPr>
            <p:cNvPr id="1048" name="Oval 17"/>
            <p:cNvSpPr>
              <a:spLocks noChangeArrowheads="1"/>
            </p:cNvSpPr>
            <p:nvPr/>
          </p:nvSpPr>
          <p:spPr bwMode="auto">
            <a:xfrm>
              <a:off x="1565" y="1026"/>
              <a:ext cx="997" cy="54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50000">
                  <a:srgbClr val="AEAEAE"/>
                </a:gs>
                <a:gs pos="100000">
                  <a:srgbClr val="808080"/>
                </a:gs>
              </a:gsLst>
              <a:lin ang="27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Lucida Sans Unicode" pitchFamily="34" charset="0"/>
              </a:endParaRPr>
            </a:p>
          </p:txBody>
        </p:sp>
      </p:grpSp>
      <p:sp>
        <p:nvSpPr>
          <p:cNvPr id="1037" name="Line 18"/>
          <p:cNvSpPr>
            <a:spLocks noChangeShapeType="1"/>
          </p:cNvSpPr>
          <p:nvPr/>
        </p:nvSpPr>
        <p:spPr bwMode="auto">
          <a:xfrm flipH="1">
            <a:off x="6300788" y="2205038"/>
            <a:ext cx="647700" cy="2159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38" name="Text Box 19"/>
          <p:cNvSpPr txBox="1">
            <a:spLocks noChangeArrowheads="1"/>
          </p:cNvSpPr>
          <p:nvPr/>
        </p:nvSpPr>
        <p:spPr bwMode="auto">
          <a:xfrm>
            <a:off x="6156325" y="1916113"/>
            <a:ext cx="1008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>
                <a:solidFill>
                  <a:srgbClr val="FFFF00"/>
                </a:solidFill>
                <a:latin typeface="Times New Roman" pitchFamily="18" charset="0"/>
              </a:rPr>
              <a:t>r</a:t>
            </a:r>
            <a:r>
              <a:rPr lang="en-US" sz="2000" b="1" baseline="-25000">
                <a:solidFill>
                  <a:srgbClr val="FFFF00"/>
                </a:solidFill>
                <a:latin typeface="Lucida Sans Unicode" pitchFamily="34" charset="0"/>
              </a:rPr>
              <a:t>1</a:t>
            </a:r>
            <a:r>
              <a:rPr lang="ru-RU">
                <a:solidFill>
                  <a:srgbClr val="FFFF00"/>
                </a:solidFill>
                <a:latin typeface="Lucida Sans Unicode" pitchFamily="34" charset="0"/>
              </a:rPr>
              <a:t>=10</a:t>
            </a:r>
          </a:p>
        </p:txBody>
      </p:sp>
      <p:sp>
        <p:nvSpPr>
          <p:cNvPr id="1039" name="Line 20"/>
          <p:cNvSpPr>
            <a:spLocks noChangeShapeType="1"/>
          </p:cNvSpPr>
          <p:nvPr/>
        </p:nvSpPr>
        <p:spPr bwMode="auto">
          <a:xfrm flipH="1">
            <a:off x="5440363" y="2924175"/>
            <a:ext cx="647700" cy="21748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0" name="Text Box 21"/>
          <p:cNvSpPr txBox="1">
            <a:spLocks noChangeArrowheads="1"/>
          </p:cNvSpPr>
          <p:nvPr/>
        </p:nvSpPr>
        <p:spPr bwMode="auto">
          <a:xfrm>
            <a:off x="5580063" y="2708275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FF00"/>
                </a:solidFill>
                <a:latin typeface="Lucida Sans Unicode" pitchFamily="34" charset="0"/>
              </a:rPr>
              <a:t>10</a:t>
            </a:r>
            <a:endParaRPr lang="ru-RU" b="1">
              <a:solidFill>
                <a:srgbClr val="FFFF00"/>
              </a:solidFill>
              <a:latin typeface="Lucida Sans Unicode" pitchFamily="34" charset="0"/>
            </a:endParaRPr>
          </a:p>
        </p:txBody>
      </p:sp>
      <p:sp>
        <p:nvSpPr>
          <p:cNvPr id="1041" name="Line 22"/>
          <p:cNvSpPr>
            <a:spLocks noChangeShapeType="1"/>
          </p:cNvSpPr>
          <p:nvPr/>
        </p:nvSpPr>
        <p:spPr bwMode="auto">
          <a:xfrm>
            <a:off x="7235825" y="2492375"/>
            <a:ext cx="0" cy="72072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2" name="Text Box 23"/>
          <p:cNvSpPr txBox="1">
            <a:spLocks noChangeArrowheads="1"/>
          </p:cNvSpPr>
          <p:nvPr/>
        </p:nvSpPr>
        <p:spPr bwMode="auto">
          <a:xfrm>
            <a:off x="7235825" y="2636838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FF00"/>
                </a:solidFill>
                <a:latin typeface="Lucida Sans Unicode" pitchFamily="34" charset="0"/>
              </a:rPr>
              <a:t>10</a:t>
            </a:r>
            <a:endParaRPr lang="ru-RU" b="1">
              <a:solidFill>
                <a:srgbClr val="FFFF00"/>
              </a:solidFill>
              <a:latin typeface="Lucida Sans Unicode" pitchFamily="34" charset="0"/>
            </a:endParaRPr>
          </a:p>
        </p:txBody>
      </p:sp>
      <p:sp>
        <p:nvSpPr>
          <p:cNvPr id="1043" name="Text Box 10"/>
          <p:cNvSpPr txBox="1">
            <a:spLocks noChangeArrowheads="1"/>
          </p:cNvSpPr>
          <p:nvPr/>
        </p:nvSpPr>
        <p:spPr bwMode="auto">
          <a:xfrm>
            <a:off x="2214563" y="928688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Lucida Sans Unicode" pitchFamily="34" charset="0"/>
              </a:rPr>
              <a:t>Решение.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  <p:bldP spid="31749" grpId="0"/>
      <p:bldP spid="31751" grpId="0"/>
      <p:bldP spid="31753" grpId="0"/>
      <p:bldP spid="317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одзаголовок 28"/>
          <p:cNvSpPr>
            <a:spLocks noGrp="1"/>
          </p:cNvSpPr>
          <p:nvPr>
            <p:ph type="subTitle" idx="4294967295"/>
          </p:nvPr>
        </p:nvSpPr>
        <p:spPr>
          <a:xfrm>
            <a:off x="3024188" y="333375"/>
            <a:ext cx="6119812" cy="640873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Задача 1.</a:t>
            </a:r>
            <a:endParaRPr lang="ru-RU" sz="2000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Прямоугольный треугольник с гипотенузой 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25 см и проведенной к ней высотой равной 12 см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вращается вокруг гипотенузы. Найдите площадь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поверхности тела, полученного при вращении</a:t>
            </a:r>
            <a:r>
              <a:rPr lang="ru-RU" sz="1800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АВ=25 см, СН=12 см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000" b="1" baseline="-25000" dirty="0" smtClean="0">
                <a:latin typeface="Times New Roman" pitchFamily="18" charset="0"/>
                <a:cs typeface="Times New Roman" pitchFamily="18" charset="0"/>
              </a:rPr>
              <a:t>(1)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000" b="1" baseline="-250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высота в прямоугольном треугольнике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AH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HB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Пусть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AH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тогда НВ=25-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(25-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)=12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-25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+144=0;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АН=16 см, НВ=9 см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 ΔАНС по теореме Пифагора АС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=АН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+СН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  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АС=20см-(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образующая 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000" b="1" baseline="-250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rl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*12*20=240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 ΔВНС  СВ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=СН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+НВ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CB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=15 (см).-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образующая 2).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000" b="1" baseline="-250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=π*12*15=180π (см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).       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=240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π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+180π=420π (см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420π см</a:t>
            </a:r>
            <a:r>
              <a:rPr lang="ru-RU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386" name="Group 30"/>
          <p:cNvGrpSpPr>
            <a:grpSpLocks/>
          </p:cNvGrpSpPr>
          <p:nvPr/>
        </p:nvGrpSpPr>
        <p:grpSpPr bwMode="auto">
          <a:xfrm>
            <a:off x="285750" y="1357313"/>
            <a:ext cx="2424113" cy="4143375"/>
            <a:chOff x="1380" y="2235"/>
            <a:chExt cx="2355" cy="4049"/>
          </a:xfrm>
        </p:grpSpPr>
        <p:sp>
          <p:nvSpPr>
            <p:cNvPr id="16387" name="Text Box 31"/>
            <p:cNvSpPr txBox="1">
              <a:spLocks noChangeArrowheads="1"/>
            </p:cNvSpPr>
            <p:nvPr/>
          </p:nvSpPr>
          <p:spPr bwMode="auto">
            <a:xfrm>
              <a:off x="2613" y="3000"/>
              <a:ext cx="379" cy="3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H</a:t>
              </a:r>
              <a:endParaRPr lang="ru-RU">
                <a:latin typeface="Lucida Sans Unicode" pitchFamily="34" charset="0"/>
              </a:endParaRPr>
            </a:p>
          </p:txBody>
        </p:sp>
        <p:sp>
          <p:nvSpPr>
            <p:cNvPr id="16388" name="Text Box 32"/>
            <p:cNvSpPr txBox="1">
              <a:spLocks noChangeArrowheads="1"/>
            </p:cNvSpPr>
            <p:nvPr/>
          </p:nvSpPr>
          <p:spPr bwMode="auto">
            <a:xfrm>
              <a:off x="2625" y="2235"/>
              <a:ext cx="360" cy="3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B</a:t>
              </a:r>
              <a:endParaRPr lang="ru-RU">
                <a:latin typeface="Lucida Sans Unicode" pitchFamily="34" charset="0"/>
              </a:endParaRPr>
            </a:p>
          </p:txBody>
        </p:sp>
        <p:grpSp>
          <p:nvGrpSpPr>
            <p:cNvPr id="16389" name="Group 33"/>
            <p:cNvGrpSpPr>
              <a:grpSpLocks/>
            </p:cNvGrpSpPr>
            <p:nvPr/>
          </p:nvGrpSpPr>
          <p:grpSpPr bwMode="auto">
            <a:xfrm>
              <a:off x="1920" y="2490"/>
              <a:ext cx="1365" cy="3345"/>
              <a:chOff x="1785" y="2550"/>
              <a:chExt cx="1365" cy="3345"/>
            </a:xfrm>
          </p:grpSpPr>
          <p:grpSp>
            <p:nvGrpSpPr>
              <p:cNvPr id="16393" name="Group 34"/>
              <p:cNvGrpSpPr>
                <a:grpSpLocks/>
              </p:cNvGrpSpPr>
              <p:nvPr/>
            </p:nvGrpSpPr>
            <p:grpSpPr bwMode="auto">
              <a:xfrm>
                <a:off x="1785" y="2550"/>
                <a:ext cx="1365" cy="3345"/>
                <a:chOff x="1785" y="2550"/>
                <a:chExt cx="1365" cy="3345"/>
              </a:xfrm>
            </p:grpSpPr>
            <p:cxnSp>
              <p:nvCxnSpPr>
                <p:cNvPr id="16398" name="AutoShape 35"/>
                <p:cNvCxnSpPr>
                  <a:cxnSpLocks noChangeShapeType="1"/>
                </p:cNvCxnSpPr>
                <p:nvPr/>
              </p:nvCxnSpPr>
              <p:spPr bwMode="auto">
                <a:xfrm>
                  <a:off x="2478" y="2550"/>
                  <a:ext cx="0" cy="334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</p:cxnSp>
            <p:cxnSp>
              <p:nvCxnSpPr>
                <p:cNvPr id="16399" name="AutoShape 36"/>
                <p:cNvCxnSpPr>
                  <a:cxnSpLocks noChangeShapeType="1"/>
                </p:cNvCxnSpPr>
                <p:nvPr/>
              </p:nvCxnSpPr>
              <p:spPr bwMode="auto">
                <a:xfrm>
                  <a:off x="1785" y="3363"/>
                  <a:ext cx="1365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</p:cxnSp>
            <p:sp>
              <p:nvSpPr>
                <p:cNvPr id="16400" name="Arc 37"/>
                <p:cNvSpPr>
                  <a:spLocks/>
                </p:cNvSpPr>
                <p:nvPr/>
              </p:nvSpPr>
              <p:spPr bwMode="auto">
                <a:xfrm rot="21591425" flipV="1">
                  <a:off x="1785" y="3360"/>
                  <a:ext cx="1365" cy="388"/>
                </a:xfrm>
                <a:custGeom>
                  <a:avLst/>
                  <a:gdLst>
                    <a:gd name="T0" fmla="*/ 0 w 43195"/>
                    <a:gd name="T1" fmla="*/ 7 h 21600"/>
                    <a:gd name="T2" fmla="*/ 43 w 43195"/>
                    <a:gd name="T3" fmla="*/ 7 h 21600"/>
                    <a:gd name="T4" fmla="*/ 22 w 43195"/>
                    <a:gd name="T5" fmla="*/ 7 h 21600"/>
                    <a:gd name="T6" fmla="*/ 0 60000 65536"/>
                    <a:gd name="T7" fmla="*/ 0 60000 65536"/>
                    <a:gd name="T8" fmla="*/ 0 60000 65536"/>
                    <a:gd name="T9" fmla="*/ 0 w 43195"/>
                    <a:gd name="T10" fmla="*/ 0 h 21600"/>
                    <a:gd name="T11" fmla="*/ 43195 w 4319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95" h="21600" fill="none" extrusionOk="0">
                      <a:moveTo>
                        <a:pt x="0" y="21118"/>
                      </a:moveTo>
                      <a:cubicBezTo>
                        <a:pt x="262" y="9379"/>
                        <a:pt x="9853" y="-1"/>
                        <a:pt x="21595" y="0"/>
                      </a:cubicBezTo>
                      <a:cubicBezTo>
                        <a:pt x="33524" y="0"/>
                        <a:pt x="43195" y="9670"/>
                        <a:pt x="43195" y="21600"/>
                      </a:cubicBezTo>
                    </a:path>
                    <a:path w="43195" h="21600" stroke="0" extrusionOk="0">
                      <a:moveTo>
                        <a:pt x="0" y="21118"/>
                      </a:moveTo>
                      <a:cubicBezTo>
                        <a:pt x="262" y="9379"/>
                        <a:pt x="9853" y="-1"/>
                        <a:pt x="21595" y="0"/>
                      </a:cubicBezTo>
                      <a:cubicBezTo>
                        <a:pt x="33524" y="0"/>
                        <a:pt x="43195" y="9670"/>
                        <a:pt x="43195" y="21600"/>
                      </a:cubicBezTo>
                      <a:lnTo>
                        <a:pt x="21595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401" name="Arc 38"/>
                <p:cNvSpPr>
                  <a:spLocks/>
                </p:cNvSpPr>
                <p:nvPr/>
              </p:nvSpPr>
              <p:spPr bwMode="auto">
                <a:xfrm rot="10826707" flipV="1">
                  <a:off x="1785" y="3060"/>
                  <a:ext cx="1365" cy="388"/>
                </a:xfrm>
                <a:custGeom>
                  <a:avLst/>
                  <a:gdLst>
                    <a:gd name="T0" fmla="*/ 0 w 43195"/>
                    <a:gd name="T1" fmla="*/ 7 h 21600"/>
                    <a:gd name="T2" fmla="*/ 43 w 43195"/>
                    <a:gd name="T3" fmla="*/ 7 h 21600"/>
                    <a:gd name="T4" fmla="*/ 22 w 43195"/>
                    <a:gd name="T5" fmla="*/ 7 h 21600"/>
                    <a:gd name="T6" fmla="*/ 0 60000 65536"/>
                    <a:gd name="T7" fmla="*/ 0 60000 65536"/>
                    <a:gd name="T8" fmla="*/ 0 60000 65536"/>
                    <a:gd name="T9" fmla="*/ 0 w 43195"/>
                    <a:gd name="T10" fmla="*/ 0 h 21600"/>
                    <a:gd name="T11" fmla="*/ 43195 w 4319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95" h="21600" fill="none" extrusionOk="0">
                      <a:moveTo>
                        <a:pt x="0" y="21118"/>
                      </a:moveTo>
                      <a:cubicBezTo>
                        <a:pt x="262" y="9379"/>
                        <a:pt x="9853" y="-1"/>
                        <a:pt x="21595" y="0"/>
                      </a:cubicBezTo>
                      <a:cubicBezTo>
                        <a:pt x="33524" y="0"/>
                        <a:pt x="43195" y="9670"/>
                        <a:pt x="43195" y="21600"/>
                      </a:cubicBezTo>
                    </a:path>
                    <a:path w="43195" h="21600" stroke="0" extrusionOk="0">
                      <a:moveTo>
                        <a:pt x="0" y="21118"/>
                      </a:moveTo>
                      <a:cubicBezTo>
                        <a:pt x="262" y="9379"/>
                        <a:pt x="9853" y="-1"/>
                        <a:pt x="21595" y="0"/>
                      </a:cubicBezTo>
                      <a:cubicBezTo>
                        <a:pt x="33524" y="0"/>
                        <a:pt x="43195" y="9670"/>
                        <a:pt x="43195" y="21600"/>
                      </a:cubicBezTo>
                      <a:lnTo>
                        <a:pt x="21595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cxnSp>
            <p:nvCxnSpPr>
              <p:cNvPr id="16394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1785" y="2550"/>
                <a:ext cx="693" cy="81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6395" name="AutoShape 40"/>
              <p:cNvCxnSpPr>
                <a:cxnSpLocks noChangeShapeType="1"/>
              </p:cNvCxnSpPr>
              <p:nvPr/>
            </p:nvCxnSpPr>
            <p:spPr bwMode="auto">
              <a:xfrm>
                <a:off x="2478" y="2550"/>
                <a:ext cx="672" cy="8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6396" name="AutoShape 41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3360"/>
                <a:ext cx="693" cy="25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6397" name="AutoShape 42"/>
              <p:cNvCxnSpPr>
                <a:cxnSpLocks noChangeShapeType="1"/>
              </p:cNvCxnSpPr>
              <p:nvPr/>
            </p:nvCxnSpPr>
            <p:spPr bwMode="auto">
              <a:xfrm flipV="1">
                <a:off x="2478" y="3363"/>
                <a:ext cx="672" cy="253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6390" name="Text Box 43"/>
            <p:cNvSpPr txBox="1">
              <a:spLocks noChangeArrowheads="1"/>
            </p:cNvSpPr>
            <p:nvPr/>
          </p:nvSpPr>
          <p:spPr bwMode="auto">
            <a:xfrm>
              <a:off x="1380" y="3077"/>
              <a:ext cx="465" cy="4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100">
                  <a:latin typeface="Calibri" pitchFamily="34" charset="0"/>
                </a:rPr>
                <a:t>С</a:t>
              </a:r>
              <a:endParaRPr lang="ru-RU">
                <a:latin typeface="Lucida Sans Unicode" pitchFamily="34" charset="0"/>
              </a:endParaRPr>
            </a:p>
          </p:txBody>
        </p:sp>
        <p:sp>
          <p:nvSpPr>
            <p:cNvPr id="16391" name="Text Box 44"/>
            <p:cNvSpPr txBox="1">
              <a:spLocks noChangeArrowheads="1"/>
            </p:cNvSpPr>
            <p:nvPr/>
          </p:nvSpPr>
          <p:spPr bwMode="auto">
            <a:xfrm>
              <a:off x="2385" y="5849"/>
              <a:ext cx="472" cy="4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100">
                  <a:latin typeface="Calibri" pitchFamily="34" charset="0"/>
                </a:rPr>
                <a:t>А</a:t>
              </a:r>
              <a:endParaRPr lang="ru-RU">
                <a:latin typeface="Lucida Sans Unicode" pitchFamily="34" charset="0"/>
              </a:endParaRPr>
            </a:p>
          </p:txBody>
        </p:sp>
        <p:sp>
          <p:nvSpPr>
            <p:cNvPr id="16392" name="Text Box 45"/>
            <p:cNvSpPr txBox="1">
              <a:spLocks noChangeArrowheads="1"/>
            </p:cNvSpPr>
            <p:nvPr/>
          </p:nvSpPr>
          <p:spPr bwMode="auto">
            <a:xfrm>
              <a:off x="3270" y="3134"/>
              <a:ext cx="465" cy="4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D</a:t>
              </a:r>
              <a:endParaRPr lang="ru-RU">
                <a:latin typeface="Lucida Sans Unicode" pitchFamily="34" charset="0"/>
              </a:endParaRPr>
            </a:p>
          </p:txBody>
        </p:sp>
      </p:grp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3419475" y="260350"/>
            <a:ext cx="5545138" cy="6192838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000" b="1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Задача 2.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000" b="1" u="sng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Прямоугольная трапеция с основаниями 5 см и 10 см и большей боковой стороной равной 13 см вращается  вокруг большего основания. Найдите площадь поверхности тела вращения</a:t>
            </a:r>
            <a:r>
              <a:rPr lang="ru-RU" sz="19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u="sng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АС=5 см, НК=10см, СК=13 см.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ОК=НК-АС=5 см;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l=13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см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 Из ΔСОК по теореме Пифагора СО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=СК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-ОК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; СО=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=12 см;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rl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13=156π (см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цил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=2π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πr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=2π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5+144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=264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(см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цил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 156π +264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=420π (см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420π см</a:t>
            </a:r>
            <a:r>
              <a:rPr lang="ru-RU" sz="23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962025" y="1431925"/>
            <a:ext cx="1966913" cy="3997325"/>
            <a:chOff x="1845" y="13305"/>
            <a:chExt cx="1530" cy="2985"/>
          </a:xfrm>
        </p:grpSpPr>
        <p:sp>
          <p:nvSpPr>
            <p:cNvPr id="17419" name="AutoShape 3"/>
            <p:cNvSpPr>
              <a:spLocks noChangeArrowheads="1"/>
            </p:cNvSpPr>
            <p:nvPr/>
          </p:nvSpPr>
          <p:spPr bwMode="auto">
            <a:xfrm>
              <a:off x="1845" y="13305"/>
              <a:ext cx="1530" cy="1995"/>
            </a:xfrm>
            <a:prstGeom prst="flowChartMagneticDisk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cxnSp>
          <p:nvCxnSpPr>
            <p:cNvPr id="17420" name="AutoShape 4"/>
            <p:cNvCxnSpPr>
              <a:cxnSpLocks noChangeShapeType="1"/>
            </p:cNvCxnSpPr>
            <p:nvPr/>
          </p:nvCxnSpPr>
          <p:spPr bwMode="auto">
            <a:xfrm>
              <a:off x="1845" y="13605"/>
              <a:ext cx="153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7421" name="AutoShape 5"/>
            <p:cNvCxnSpPr>
              <a:cxnSpLocks noChangeShapeType="1"/>
            </p:cNvCxnSpPr>
            <p:nvPr/>
          </p:nvCxnSpPr>
          <p:spPr bwMode="auto">
            <a:xfrm>
              <a:off x="2625" y="13605"/>
              <a:ext cx="1" cy="26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7422" name="AutoShape 6"/>
            <p:cNvCxnSpPr>
              <a:cxnSpLocks noChangeShapeType="1"/>
            </p:cNvCxnSpPr>
            <p:nvPr/>
          </p:nvCxnSpPr>
          <p:spPr bwMode="auto">
            <a:xfrm flipH="1" flipV="1">
              <a:off x="1845" y="15045"/>
              <a:ext cx="780" cy="12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23" name="AutoShape 7"/>
            <p:cNvCxnSpPr>
              <a:cxnSpLocks noChangeShapeType="1"/>
            </p:cNvCxnSpPr>
            <p:nvPr/>
          </p:nvCxnSpPr>
          <p:spPr bwMode="auto">
            <a:xfrm flipV="1">
              <a:off x="2625" y="15045"/>
              <a:ext cx="750" cy="12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7424" name="Arc 8"/>
            <p:cNvSpPr>
              <a:spLocks/>
            </p:cNvSpPr>
            <p:nvPr/>
          </p:nvSpPr>
          <p:spPr bwMode="auto">
            <a:xfrm rot="8594323" flipH="1" flipV="1">
              <a:off x="1993" y="14491"/>
              <a:ext cx="1218" cy="1024"/>
            </a:xfrm>
            <a:custGeom>
              <a:avLst/>
              <a:gdLst>
                <a:gd name="T0" fmla="*/ 2 w 21396"/>
                <a:gd name="T1" fmla="*/ 0 h 21587"/>
                <a:gd name="T2" fmla="*/ 69 w 21396"/>
                <a:gd name="T3" fmla="*/ 42 h 21587"/>
                <a:gd name="T4" fmla="*/ 0 w 21396"/>
                <a:gd name="T5" fmla="*/ 49 h 21587"/>
                <a:gd name="T6" fmla="*/ 0 60000 65536"/>
                <a:gd name="T7" fmla="*/ 0 60000 65536"/>
                <a:gd name="T8" fmla="*/ 0 60000 65536"/>
                <a:gd name="T9" fmla="*/ 0 w 21396"/>
                <a:gd name="T10" fmla="*/ 0 h 21587"/>
                <a:gd name="T11" fmla="*/ 21396 w 21396"/>
                <a:gd name="T12" fmla="*/ 21587 h 215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96" h="21587" fill="none" extrusionOk="0">
                  <a:moveTo>
                    <a:pt x="741" y="-1"/>
                  </a:moveTo>
                  <a:cubicBezTo>
                    <a:pt x="11238" y="360"/>
                    <a:pt x="19954" y="8219"/>
                    <a:pt x="21395" y="18623"/>
                  </a:cubicBezTo>
                </a:path>
                <a:path w="21396" h="21587" stroke="0" extrusionOk="0">
                  <a:moveTo>
                    <a:pt x="741" y="-1"/>
                  </a:moveTo>
                  <a:cubicBezTo>
                    <a:pt x="11238" y="360"/>
                    <a:pt x="19954" y="8219"/>
                    <a:pt x="21395" y="18623"/>
                  </a:cubicBezTo>
                  <a:lnTo>
                    <a:pt x="0" y="21587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cxnSp>
          <p:nvCxnSpPr>
            <p:cNvPr id="17425" name="AutoShape 9"/>
            <p:cNvCxnSpPr>
              <a:cxnSpLocks noChangeShapeType="1"/>
            </p:cNvCxnSpPr>
            <p:nvPr/>
          </p:nvCxnSpPr>
          <p:spPr bwMode="auto">
            <a:xfrm>
              <a:off x="1845" y="14955"/>
              <a:ext cx="153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</p:grpSp>
      <p:sp>
        <p:nvSpPr>
          <p:cNvPr id="17411" name="Text Box 10"/>
          <p:cNvSpPr txBox="1">
            <a:spLocks noChangeArrowheads="1"/>
          </p:cNvSpPr>
          <p:nvPr/>
        </p:nvSpPr>
        <p:spPr bwMode="auto">
          <a:xfrm>
            <a:off x="609600" y="1431925"/>
            <a:ext cx="247650" cy="30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ru-RU" sz="1100">
                <a:latin typeface="Calibri" pitchFamily="34" charset="0"/>
              </a:rPr>
              <a:t>А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7412" name="Text Box 11"/>
          <p:cNvSpPr txBox="1">
            <a:spLocks noChangeArrowheads="1"/>
          </p:cNvSpPr>
          <p:nvPr/>
        </p:nvSpPr>
        <p:spPr bwMode="auto">
          <a:xfrm>
            <a:off x="3071813" y="1571625"/>
            <a:ext cx="247650" cy="30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B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7413" name="Text Box 12"/>
          <p:cNvSpPr txBox="1">
            <a:spLocks noChangeArrowheads="1"/>
          </p:cNvSpPr>
          <p:nvPr/>
        </p:nvSpPr>
        <p:spPr bwMode="auto">
          <a:xfrm>
            <a:off x="428625" y="3571875"/>
            <a:ext cx="247650" cy="30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C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7414" name="Text Box 13"/>
          <p:cNvSpPr txBox="1">
            <a:spLocks noChangeArrowheads="1"/>
          </p:cNvSpPr>
          <p:nvPr/>
        </p:nvSpPr>
        <p:spPr bwMode="auto">
          <a:xfrm>
            <a:off x="3071813" y="3714750"/>
            <a:ext cx="152400" cy="30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>
                <a:latin typeface="Lucida Sans Unicode" pitchFamily="34" charset="0"/>
              </a:rPr>
              <a:t>h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7415" name="Text Box 14"/>
          <p:cNvSpPr txBox="1">
            <a:spLocks noChangeArrowheads="1"/>
          </p:cNvSpPr>
          <p:nvPr/>
        </p:nvSpPr>
        <p:spPr bwMode="auto">
          <a:xfrm>
            <a:off x="2071688" y="3357563"/>
            <a:ext cx="244475" cy="2873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O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7416" name="Text Box 15"/>
          <p:cNvSpPr txBox="1">
            <a:spLocks noChangeArrowheads="1"/>
          </p:cNvSpPr>
          <p:nvPr/>
        </p:nvSpPr>
        <p:spPr bwMode="auto">
          <a:xfrm>
            <a:off x="2071688" y="5572125"/>
            <a:ext cx="247650" cy="30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K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7417" name="Rectangle 18"/>
          <p:cNvSpPr>
            <a:spLocks noChangeArrowheads="1"/>
          </p:cNvSpPr>
          <p:nvPr/>
        </p:nvSpPr>
        <p:spPr bwMode="auto">
          <a:xfrm>
            <a:off x="1835150" y="1557338"/>
            <a:ext cx="2159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latin typeface="Lucida Sans Unicode" pitchFamily="34" charset="0"/>
              </a:rPr>
              <a:t>H</a:t>
            </a:r>
            <a:endParaRPr lang="ru-RU" sz="1200">
              <a:latin typeface="Lucida Sans Unicode" pitchFamily="34" charset="0"/>
            </a:endParaRPr>
          </a:p>
        </p:txBody>
      </p:sp>
      <p:sp>
        <p:nvSpPr>
          <p:cNvPr id="17418" name="Line 19"/>
          <p:cNvSpPr>
            <a:spLocks noChangeShapeType="1"/>
          </p:cNvSpPr>
          <p:nvPr/>
        </p:nvSpPr>
        <p:spPr bwMode="auto">
          <a:xfrm>
            <a:off x="971550" y="1844675"/>
            <a:ext cx="1944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3419475" y="404813"/>
            <a:ext cx="5545138" cy="6119812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000" b="1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Задача 3.</a:t>
            </a:r>
            <a:endParaRPr lang="ru-RU" sz="2000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0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      Прямоугольная трапеция с основаниями 5 см и 10 см и большей боковой стороной равной 13 см вращается  вокруг меньшего  основания. Найдите площадь поверхности тела вращения.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1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100" b="1" u="sng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ВС=5 см, А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=10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см,АВ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=13 см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цил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(1основание)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 π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rl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+2π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πr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; АК=А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-ВС=5 (см); 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Из ΔАКВ - прямоугольного по теореме Пифагора КВ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=АВ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-АК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КВ=12см –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– образующая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h=AD=10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см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13 + 2π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10+144π=540π (см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540π см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100" b="1" dirty="0" smtClean="0"/>
          </a:p>
        </p:txBody>
      </p:sp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714375" y="1428750"/>
            <a:ext cx="2047875" cy="3270250"/>
            <a:chOff x="1605" y="8230"/>
            <a:chExt cx="1380" cy="2170"/>
          </a:xfrm>
        </p:grpSpPr>
        <p:grpSp>
          <p:nvGrpSpPr>
            <p:cNvPr id="18440" name="Group 3"/>
            <p:cNvGrpSpPr>
              <a:grpSpLocks/>
            </p:cNvGrpSpPr>
            <p:nvPr/>
          </p:nvGrpSpPr>
          <p:grpSpPr bwMode="auto">
            <a:xfrm>
              <a:off x="1605" y="8230"/>
              <a:ext cx="1380" cy="2170"/>
              <a:chOff x="1605" y="2581"/>
              <a:chExt cx="1380" cy="2170"/>
            </a:xfrm>
          </p:grpSpPr>
          <p:sp>
            <p:nvSpPr>
              <p:cNvPr id="18442" name="AutoShape 4"/>
              <p:cNvSpPr>
                <a:spLocks noChangeArrowheads="1"/>
              </p:cNvSpPr>
              <p:nvPr/>
            </p:nvSpPr>
            <p:spPr bwMode="auto">
              <a:xfrm>
                <a:off x="1605" y="2581"/>
                <a:ext cx="1380" cy="1755"/>
              </a:xfrm>
              <a:prstGeom prst="flowChartMagneticDisk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cxnSp>
            <p:nvCxnSpPr>
              <p:cNvPr id="18443" name="AutoShape 5"/>
              <p:cNvCxnSpPr>
                <a:cxnSpLocks noChangeShapeType="1"/>
              </p:cNvCxnSpPr>
              <p:nvPr/>
            </p:nvCxnSpPr>
            <p:spPr bwMode="auto">
              <a:xfrm>
                <a:off x="1605" y="4093"/>
                <a:ext cx="138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8444" name="AutoShape 6"/>
              <p:cNvCxnSpPr>
                <a:cxnSpLocks noChangeShapeType="1"/>
              </p:cNvCxnSpPr>
              <p:nvPr/>
            </p:nvCxnSpPr>
            <p:spPr bwMode="auto">
              <a:xfrm>
                <a:off x="1605" y="2940"/>
                <a:ext cx="690" cy="70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8445" name="AutoShape 7"/>
              <p:cNvCxnSpPr>
                <a:cxnSpLocks noChangeShapeType="1"/>
              </p:cNvCxnSpPr>
              <p:nvPr/>
            </p:nvCxnSpPr>
            <p:spPr bwMode="auto">
              <a:xfrm flipV="1">
                <a:off x="2295" y="2940"/>
                <a:ext cx="690" cy="70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sp>
            <p:nvSpPr>
              <p:cNvPr id="18446" name="Arc 8"/>
              <p:cNvSpPr>
                <a:spLocks/>
              </p:cNvSpPr>
              <p:nvPr/>
            </p:nvSpPr>
            <p:spPr bwMode="auto">
              <a:xfrm rot="8426862" flipH="1" flipV="1">
                <a:off x="1790" y="3642"/>
                <a:ext cx="1114" cy="1109"/>
              </a:xfrm>
              <a:custGeom>
                <a:avLst/>
                <a:gdLst>
                  <a:gd name="T0" fmla="*/ 2 w 20829"/>
                  <a:gd name="T1" fmla="*/ 0 h 21583"/>
                  <a:gd name="T2" fmla="*/ 60 w 20829"/>
                  <a:gd name="T3" fmla="*/ 42 h 21583"/>
                  <a:gd name="T4" fmla="*/ 0 w 20829"/>
                  <a:gd name="T5" fmla="*/ 57 h 21583"/>
                  <a:gd name="T6" fmla="*/ 0 60000 65536"/>
                  <a:gd name="T7" fmla="*/ 0 60000 65536"/>
                  <a:gd name="T8" fmla="*/ 0 60000 65536"/>
                  <a:gd name="T9" fmla="*/ 0 w 20829"/>
                  <a:gd name="T10" fmla="*/ 0 h 21583"/>
                  <a:gd name="T11" fmla="*/ 20829 w 20829"/>
                  <a:gd name="T12" fmla="*/ 21583 h 215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829" h="21583" fill="none" extrusionOk="0">
                    <a:moveTo>
                      <a:pt x="856" y="0"/>
                    </a:moveTo>
                    <a:cubicBezTo>
                      <a:pt x="10259" y="373"/>
                      <a:pt x="18338" y="6790"/>
                      <a:pt x="20829" y="15864"/>
                    </a:cubicBezTo>
                  </a:path>
                  <a:path w="20829" h="21583" stroke="0" extrusionOk="0">
                    <a:moveTo>
                      <a:pt x="856" y="0"/>
                    </a:moveTo>
                    <a:cubicBezTo>
                      <a:pt x="10259" y="373"/>
                      <a:pt x="18338" y="6790"/>
                      <a:pt x="20829" y="15864"/>
                    </a:cubicBezTo>
                    <a:lnTo>
                      <a:pt x="0" y="21583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cxnSp>
            <p:nvCxnSpPr>
              <p:cNvPr id="18447" name="AutoShape 9"/>
              <p:cNvCxnSpPr>
                <a:cxnSpLocks noChangeShapeType="1"/>
              </p:cNvCxnSpPr>
              <p:nvPr/>
            </p:nvCxnSpPr>
            <p:spPr bwMode="auto">
              <a:xfrm flipH="1">
                <a:off x="1605" y="3642"/>
                <a:ext cx="69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</p:grpSp>
        <p:cxnSp>
          <p:nvCxnSpPr>
            <p:cNvPr id="18441" name="AutoShape 10"/>
            <p:cNvCxnSpPr>
              <a:cxnSpLocks noChangeShapeType="1"/>
            </p:cNvCxnSpPr>
            <p:nvPr/>
          </p:nvCxnSpPr>
          <p:spPr bwMode="auto">
            <a:xfrm>
              <a:off x="2295" y="9293"/>
              <a:ext cx="0" cy="4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</p:grpSp>
      <p:sp>
        <p:nvSpPr>
          <p:cNvPr id="18435" name="Text Box 12"/>
          <p:cNvSpPr txBox="1">
            <a:spLocks noChangeArrowheads="1"/>
          </p:cNvSpPr>
          <p:nvPr/>
        </p:nvSpPr>
        <p:spPr bwMode="auto">
          <a:xfrm>
            <a:off x="285750" y="2786063"/>
            <a:ext cx="247650" cy="30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K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8436" name="Text Box 13"/>
          <p:cNvSpPr txBox="1">
            <a:spLocks noChangeArrowheads="1"/>
          </p:cNvSpPr>
          <p:nvPr/>
        </p:nvSpPr>
        <p:spPr bwMode="auto">
          <a:xfrm>
            <a:off x="285750" y="3500438"/>
            <a:ext cx="247650" cy="4413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D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8437" name="Text Box 14"/>
          <p:cNvSpPr txBox="1">
            <a:spLocks noChangeArrowheads="1"/>
          </p:cNvSpPr>
          <p:nvPr/>
        </p:nvSpPr>
        <p:spPr bwMode="auto">
          <a:xfrm>
            <a:off x="357188" y="1643063"/>
            <a:ext cx="247650" cy="301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ru-RU" sz="1100">
                <a:latin typeface="Calibri" pitchFamily="34" charset="0"/>
              </a:rPr>
              <a:t>А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8438" name="Text Box 15"/>
          <p:cNvSpPr txBox="1">
            <a:spLocks noChangeArrowheads="1"/>
          </p:cNvSpPr>
          <p:nvPr/>
        </p:nvSpPr>
        <p:spPr bwMode="auto">
          <a:xfrm>
            <a:off x="1571625" y="2571750"/>
            <a:ext cx="247650" cy="22383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B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8439" name="Text Box 16"/>
          <p:cNvSpPr txBox="1">
            <a:spLocks noChangeArrowheads="1"/>
          </p:cNvSpPr>
          <p:nvPr/>
        </p:nvSpPr>
        <p:spPr bwMode="auto">
          <a:xfrm>
            <a:off x="1857375" y="3357563"/>
            <a:ext cx="247650" cy="301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C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3203575" y="260350"/>
            <a:ext cx="5761038" cy="6192838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000" b="1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Задача 4.</a:t>
            </a:r>
            <a:endParaRPr lang="ru-RU" sz="2000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     Равнобокая трапеция с основаниями 4 см и 10 см и высотой 4 см вращали вокруг большего основания. Найдите площадь поверхности тела вращения</a:t>
            </a:r>
            <a:r>
              <a:rPr lang="ru-RU" sz="2000" dirty="0" smtClean="0">
                <a:solidFill>
                  <a:srgbClr val="E22C57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u="sng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АВ=4см,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=10 см, ВН=4 см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=2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бок.цил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rl</a:t>
            </a:r>
            <a:endParaRPr lang="ru-RU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HC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=10-2/2=3.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Из ΔВНС по теореме Пифагора СВ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=СН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+НВ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100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  C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В=5 см.-</a:t>
            </a:r>
            <a:r>
              <a:rPr lang="en-US" sz="21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(образующая).</a:t>
            </a:r>
            <a:endParaRPr lang="ru-RU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BH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=4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м;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бок.кон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5=20π (см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HH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=10 – (3+3)=4 см.    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err="1" smtClean="0">
                <a:latin typeface="Times New Roman" pitchFamily="18" charset="0"/>
                <a:cs typeface="Times New Roman" pitchFamily="18" charset="0"/>
              </a:rPr>
              <a:t>бок.цил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=2π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7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=32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(см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100" b="1" baseline="-250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=40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+32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=72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(см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72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см</a:t>
            </a:r>
            <a:r>
              <a:rPr lang="ru-RU" sz="21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endParaRPr lang="ru-RU" sz="2100" dirty="0" smtClean="0"/>
          </a:p>
        </p:txBody>
      </p:sp>
      <p:grpSp>
        <p:nvGrpSpPr>
          <p:cNvPr id="19458" name="Group 23"/>
          <p:cNvGrpSpPr>
            <a:grpSpLocks/>
          </p:cNvGrpSpPr>
          <p:nvPr/>
        </p:nvGrpSpPr>
        <p:grpSpPr bwMode="auto">
          <a:xfrm>
            <a:off x="428625" y="571500"/>
            <a:ext cx="2786063" cy="5429250"/>
            <a:chOff x="1241" y="9516"/>
            <a:chExt cx="3079" cy="3922"/>
          </a:xfrm>
        </p:grpSpPr>
        <p:sp>
          <p:nvSpPr>
            <p:cNvPr id="19463" name="Text Box 24"/>
            <p:cNvSpPr txBox="1">
              <a:spLocks noChangeArrowheads="1"/>
            </p:cNvSpPr>
            <p:nvPr/>
          </p:nvSpPr>
          <p:spPr bwMode="auto">
            <a:xfrm>
              <a:off x="2718" y="10486"/>
              <a:ext cx="379" cy="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H</a:t>
              </a:r>
              <a:endParaRPr lang="ru-RU">
                <a:latin typeface="Lucida Sans Unicode" pitchFamily="34" charset="0"/>
              </a:endParaRPr>
            </a:p>
          </p:txBody>
        </p:sp>
        <p:sp>
          <p:nvSpPr>
            <p:cNvPr id="19464" name="Text Box 25"/>
            <p:cNvSpPr txBox="1">
              <a:spLocks noChangeArrowheads="1"/>
            </p:cNvSpPr>
            <p:nvPr/>
          </p:nvSpPr>
          <p:spPr bwMode="auto">
            <a:xfrm>
              <a:off x="2700" y="11654"/>
              <a:ext cx="552" cy="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H</a:t>
              </a:r>
              <a:r>
                <a:rPr lang="en-US" sz="1100" baseline="-25000">
                  <a:latin typeface="Calibri" pitchFamily="34" charset="0"/>
                </a:rPr>
                <a:t>1</a:t>
              </a:r>
              <a:endParaRPr lang="ru-RU">
                <a:latin typeface="Lucida Sans Unicode" pitchFamily="34" charset="0"/>
              </a:endParaRPr>
            </a:p>
          </p:txBody>
        </p:sp>
        <p:grpSp>
          <p:nvGrpSpPr>
            <p:cNvPr id="19465" name="Group 26"/>
            <p:cNvGrpSpPr>
              <a:grpSpLocks/>
            </p:cNvGrpSpPr>
            <p:nvPr/>
          </p:nvGrpSpPr>
          <p:grpSpPr bwMode="auto">
            <a:xfrm>
              <a:off x="1800" y="9886"/>
              <a:ext cx="1800" cy="3045"/>
              <a:chOff x="2010" y="6675"/>
              <a:chExt cx="1800" cy="3045"/>
            </a:xfrm>
          </p:grpSpPr>
          <p:cxnSp>
            <p:nvCxnSpPr>
              <p:cNvPr id="19468" name="AutoShape 27"/>
              <p:cNvCxnSpPr>
                <a:cxnSpLocks noChangeShapeType="1"/>
              </p:cNvCxnSpPr>
              <p:nvPr/>
            </p:nvCxnSpPr>
            <p:spPr bwMode="auto">
              <a:xfrm flipV="1">
                <a:off x="2910" y="6675"/>
                <a:ext cx="0" cy="304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grpSp>
            <p:nvGrpSpPr>
              <p:cNvPr id="19469" name="Group 28"/>
              <p:cNvGrpSpPr>
                <a:grpSpLocks/>
              </p:cNvGrpSpPr>
              <p:nvPr/>
            </p:nvGrpSpPr>
            <p:grpSpPr bwMode="auto">
              <a:xfrm>
                <a:off x="2010" y="6675"/>
                <a:ext cx="1800" cy="3045"/>
                <a:chOff x="2010" y="6675"/>
                <a:chExt cx="1800" cy="3045"/>
              </a:xfrm>
            </p:grpSpPr>
            <p:cxnSp>
              <p:nvCxnSpPr>
                <p:cNvPr id="19470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3810" y="7575"/>
                  <a:ext cx="0" cy="124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grpSp>
              <p:nvGrpSpPr>
                <p:cNvPr id="19471" name="Group 30"/>
                <p:cNvGrpSpPr>
                  <a:grpSpLocks/>
                </p:cNvGrpSpPr>
                <p:nvPr/>
              </p:nvGrpSpPr>
              <p:grpSpPr bwMode="auto">
                <a:xfrm>
                  <a:off x="2010" y="6675"/>
                  <a:ext cx="1800" cy="3045"/>
                  <a:chOff x="2010" y="6675"/>
                  <a:chExt cx="1800" cy="3045"/>
                </a:xfrm>
              </p:grpSpPr>
              <p:cxnSp>
                <p:nvCxnSpPr>
                  <p:cNvPr id="19472" name="AutoShape 3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040" y="7575"/>
                    <a:ext cx="1755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</p:cxnSp>
              <p:cxnSp>
                <p:nvCxnSpPr>
                  <p:cNvPr id="19473" name="AutoShape 3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025" y="7575"/>
                    <a:ext cx="0" cy="124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74" name="AutoShape 33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025" y="6675"/>
                    <a:ext cx="885" cy="90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75" name="AutoShape 34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910" y="8820"/>
                    <a:ext cx="885" cy="90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76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910" y="6675"/>
                    <a:ext cx="900" cy="90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77" name="AutoShape 3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010" y="8820"/>
                    <a:ext cx="900" cy="90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19478" name="Arc 37"/>
                  <p:cNvSpPr>
                    <a:spLocks/>
                  </p:cNvSpPr>
                  <p:nvPr/>
                </p:nvSpPr>
                <p:spPr bwMode="auto">
                  <a:xfrm rot="21591425" flipV="1">
                    <a:off x="2025" y="7575"/>
                    <a:ext cx="1770" cy="388"/>
                  </a:xfrm>
                  <a:custGeom>
                    <a:avLst/>
                    <a:gdLst>
                      <a:gd name="T0" fmla="*/ 0 w 43195"/>
                      <a:gd name="T1" fmla="*/ 7 h 21600"/>
                      <a:gd name="T2" fmla="*/ 73 w 43195"/>
                      <a:gd name="T3" fmla="*/ 7 h 21600"/>
                      <a:gd name="T4" fmla="*/ 36 w 43195"/>
                      <a:gd name="T5" fmla="*/ 7 h 21600"/>
                      <a:gd name="T6" fmla="*/ 0 60000 65536"/>
                      <a:gd name="T7" fmla="*/ 0 60000 65536"/>
                      <a:gd name="T8" fmla="*/ 0 60000 65536"/>
                      <a:gd name="T9" fmla="*/ 0 w 43195"/>
                      <a:gd name="T10" fmla="*/ 0 h 21600"/>
                      <a:gd name="T11" fmla="*/ 43195 w 43195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195" h="21600" fill="none" extrusionOk="0">
                        <a:moveTo>
                          <a:pt x="0" y="21118"/>
                        </a:moveTo>
                        <a:cubicBezTo>
                          <a:pt x="262" y="9379"/>
                          <a:pt x="9853" y="-1"/>
                          <a:pt x="21595" y="0"/>
                        </a:cubicBezTo>
                        <a:cubicBezTo>
                          <a:pt x="33524" y="0"/>
                          <a:pt x="43195" y="9670"/>
                          <a:pt x="43195" y="21600"/>
                        </a:cubicBezTo>
                      </a:path>
                      <a:path w="43195" h="21600" stroke="0" extrusionOk="0">
                        <a:moveTo>
                          <a:pt x="0" y="21118"/>
                        </a:moveTo>
                        <a:cubicBezTo>
                          <a:pt x="262" y="9379"/>
                          <a:pt x="9853" y="-1"/>
                          <a:pt x="21595" y="0"/>
                        </a:cubicBezTo>
                        <a:cubicBezTo>
                          <a:pt x="33524" y="0"/>
                          <a:pt x="43195" y="9670"/>
                          <a:pt x="43195" y="21600"/>
                        </a:cubicBezTo>
                        <a:lnTo>
                          <a:pt x="21595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9479" name="Arc 38"/>
                  <p:cNvSpPr>
                    <a:spLocks/>
                  </p:cNvSpPr>
                  <p:nvPr/>
                </p:nvSpPr>
                <p:spPr bwMode="auto">
                  <a:xfrm rot="21591425" flipV="1">
                    <a:off x="2022" y="8697"/>
                    <a:ext cx="1787" cy="480"/>
                  </a:xfrm>
                  <a:custGeom>
                    <a:avLst/>
                    <a:gdLst>
                      <a:gd name="T0" fmla="*/ 0 w 43195"/>
                      <a:gd name="T1" fmla="*/ 10 h 21600"/>
                      <a:gd name="T2" fmla="*/ 74 w 43195"/>
                      <a:gd name="T3" fmla="*/ 11 h 21600"/>
                      <a:gd name="T4" fmla="*/ 37 w 43195"/>
                      <a:gd name="T5" fmla="*/ 11 h 21600"/>
                      <a:gd name="T6" fmla="*/ 0 60000 65536"/>
                      <a:gd name="T7" fmla="*/ 0 60000 65536"/>
                      <a:gd name="T8" fmla="*/ 0 60000 65536"/>
                      <a:gd name="T9" fmla="*/ 0 w 43195"/>
                      <a:gd name="T10" fmla="*/ 0 h 21600"/>
                      <a:gd name="T11" fmla="*/ 43195 w 43195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195" h="21600" fill="none" extrusionOk="0">
                        <a:moveTo>
                          <a:pt x="0" y="21118"/>
                        </a:moveTo>
                        <a:cubicBezTo>
                          <a:pt x="262" y="9379"/>
                          <a:pt x="9853" y="-1"/>
                          <a:pt x="21595" y="0"/>
                        </a:cubicBezTo>
                        <a:cubicBezTo>
                          <a:pt x="33524" y="0"/>
                          <a:pt x="43195" y="9670"/>
                          <a:pt x="43195" y="21600"/>
                        </a:cubicBezTo>
                      </a:path>
                      <a:path w="43195" h="21600" stroke="0" extrusionOk="0">
                        <a:moveTo>
                          <a:pt x="0" y="21118"/>
                        </a:moveTo>
                        <a:cubicBezTo>
                          <a:pt x="262" y="9379"/>
                          <a:pt x="9853" y="-1"/>
                          <a:pt x="21595" y="0"/>
                        </a:cubicBezTo>
                        <a:cubicBezTo>
                          <a:pt x="33524" y="0"/>
                          <a:pt x="43195" y="9670"/>
                          <a:pt x="43195" y="21600"/>
                        </a:cubicBezTo>
                        <a:lnTo>
                          <a:pt x="21595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9480" name="Arc 39"/>
                  <p:cNvSpPr>
                    <a:spLocks/>
                  </p:cNvSpPr>
                  <p:nvPr/>
                </p:nvSpPr>
                <p:spPr bwMode="auto">
                  <a:xfrm rot="10862184" flipV="1">
                    <a:off x="2040" y="7275"/>
                    <a:ext cx="1770" cy="388"/>
                  </a:xfrm>
                  <a:custGeom>
                    <a:avLst/>
                    <a:gdLst>
                      <a:gd name="T0" fmla="*/ 0 w 43195"/>
                      <a:gd name="T1" fmla="*/ 7 h 21600"/>
                      <a:gd name="T2" fmla="*/ 73 w 43195"/>
                      <a:gd name="T3" fmla="*/ 7 h 21600"/>
                      <a:gd name="T4" fmla="*/ 36 w 43195"/>
                      <a:gd name="T5" fmla="*/ 7 h 21600"/>
                      <a:gd name="T6" fmla="*/ 0 60000 65536"/>
                      <a:gd name="T7" fmla="*/ 0 60000 65536"/>
                      <a:gd name="T8" fmla="*/ 0 60000 65536"/>
                      <a:gd name="T9" fmla="*/ 0 w 43195"/>
                      <a:gd name="T10" fmla="*/ 0 h 21600"/>
                      <a:gd name="T11" fmla="*/ 43195 w 43195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195" h="21600" fill="none" extrusionOk="0">
                        <a:moveTo>
                          <a:pt x="0" y="21118"/>
                        </a:moveTo>
                        <a:cubicBezTo>
                          <a:pt x="262" y="9379"/>
                          <a:pt x="9853" y="-1"/>
                          <a:pt x="21595" y="0"/>
                        </a:cubicBezTo>
                        <a:cubicBezTo>
                          <a:pt x="33524" y="0"/>
                          <a:pt x="43195" y="9670"/>
                          <a:pt x="43195" y="21600"/>
                        </a:cubicBezTo>
                      </a:path>
                      <a:path w="43195" h="21600" stroke="0" extrusionOk="0">
                        <a:moveTo>
                          <a:pt x="0" y="21118"/>
                        </a:moveTo>
                        <a:cubicBezTo>
                          <a:pt x="262" y="9379"/>
                          <a:pt x="9853" y="-1"/>
                          <a:pt x="21595" y="0"/>
                        </a:cubicBezTo>
                        <a:cubicBezTo>
                          <a:pt x="33524" y="0"/>
                          <a:pt x="43195" y="9670"/>
                          <a:pt x="43195" y="21600"/>
                        </a:cubicBezTo>
                        <a:lnTo>
                          <a:pt x="21595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9481" name="Arc 40"/>
                  <p:cNvSpPr>
                    <a:spLocks/>
                  </p:cNvSpPr>
                  <p:nvPr/>
                </p:nvSpPr>
                <p:spPr bwMode="auto">
                  <a:xfrm rot="10862184" flipV="1">
                    <a:off x="2040" y="8309"/>
                    <a:ext cx="1770" cy="388"/>
                  </a:xfrm>
                  <a:custGeom>
                    <a:avLst/>
                    <a:gdLst>
                      <a:gd name="T0" fmla="*/ 0 w 43195"/>
                      <a:gd name="T1" fmla="*/ 7 h 21600"/>
                      <a:gd name="T2" fmla="*/ 73 w 43195"/>
                      <a:gd name="T3" fmla="*/ 7 h 21600"/>
                      <a:gd name="T4" fmla="*/ 36 w 43195"/>
                      <a:gd name="T5" fmla="*/ 7 h 21600"/>
                      <a:gd name="T6" fmla="*/ 0 60000 65536"/>
                      <a:gd name="T7" fmla="*/ 0 60000 65536"/>
                      <a:gd name="T8" fmla="*/ 0 60000 65536"/>
                      <a:gd name="T9" fmla="*/ 0 w 43195"/>
                      <a:gd name="T10" fmla="*/ 0 h 21600"/>
                      <a:gd name="T11" fmla="*/ 43195 w 43195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195" h="21600" fill="none" extrusionOk="0">
                        <a:moveTo>
                          <a:pt x="0" y="21118"/>
                        </a:moveTo>
                        <a:cubicBezTo>
                          <a:pt x="262" y="9379"/>
                          <a:pt x="9853" y="-1"/>
                          <a:pt x="21595" y="0"/>
                        </a:cubicBezTo>
                        <a:cubicBezTo>
                          <a:pt x="33524" y="0"/>
                          <a:pt x="43195" y="9670"/>
                          <a:pt x="43195" y="21600"/>
                        </a:cubicBezTo>
                      </a:path>
                      <a:path w="43195" h="21600" stroke="0" extrusionOk="0">
                        <a:moveTo>
                          <a:pt x="0" y="21118"/>
                        </a:moveTo>
                        <a:cubicBezTo>
                          <a:pt x="262" y="9379"/>
                          <a:pt x="9853" y="-1"/>
                          <a:pt x="21595" y="0"/>
                        </a:cubicBezTo>
                        <a:cubicBezTo>
                          <a:pt x="33524" y="0"/>
                          <a:pt x="43195" y="9670"/>
                          <a:pt x="43195" y="21600"/>
                        </a:cubicBezTo>
                        <a:lnTo>
                          <a:pt x="21595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cxnSp>
                <p:nvCxnSpPr>
                  <p:cNvPr id="19482" name="AutoShape 4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055" y="8697"/>
                    <a:ext cx="1755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</p:cxnSp>
            </p:grpSp>
          </p:grpSp>
        </p:grpSp>
        <p:sp>
          <p:nvSpPr>
            <p:cNvPr id="19466" name="Text Box 42"/>
            <p:cNvSpPr txBox="1">
              <a:spLocks noChangeArrowheads="1"/>
            </p:cNvSpPr>
            <p:nvPr/>
          </p:nvSpPr>
          <p:spPr bwMode="auto">
            <a:xfrm>
              <a:off x="2613" y="9516"/>
              <a:ext cx="330" cy="3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100">
                  <a:latin typeface="Calibri" pitchFamily="34" charset="0"/>
                </a:rPr>
                <a:t>С</a:t>
              </a:r>
              <a:endParaRPr lang="ru-RU">
                <a:latin typeface="Lucida Sans Unicode" pitchFamily="34" charset="0"/>
              </a:endParaRPr>
            </a:p>
          </p:txBody>
        </p:sp>
        <p:sp>
          <p:nvSpPr>
            <p:cNvPr id="19467" name="Text Box 43"/>
            <p:cNvSpPr txBox="1">
              <a:spLocks noChangeArrowheads="1"/>
            </p:cNvSpPr>
            <p:nvPr/>
          </p:nvSpPr>
          <p:spPr bwMode="auto">
            <a:xfrm>
              <a:off x="1241" y="11913"/>
              <a:ext cx="390" cy="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100">
                  <a:latin typeface="Calibri" pitchFamily="34" charset="0"/>
                </a:rPr>
                <a:t>А</a:t>
              </a:r>
              <a:endParaRPr lang="ru-RU">
                <a:latin typeface="Lucida Sans Unicode" pitchFamily="34" charset="0"/>
              </a:endParaRPr>
            </a:p>
          </p:txBody>
        </p:sp>
      </p:grpSp>
      <p:sp>
        <p:nvSpPr>
          <p:cNvPr id="19459" name="Text Box 65"/>
          <p:cNvSpPr txBox="1">
            <a:spLocks noChangeArrowheads="1"/>
          </p:cNvSpPr>
          <p:nvPr/>
        </p:nvSpPr>
        <p:spPr bwMode="auto">
          <a:xfrm>
            <a:off x="500063" y="2071688"/>
            <a:ext cx="228600" cy="2508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B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9460" name="Text Box 66"/>
          <p:cNvSpPr txBox="1">
            <a:spLocks noChangeArrowheads="1"/>
          </p:cNvSpPr>
          <p:nvPr/>
        </p:nvSpPr>
        <p:spPr bwMode="auto">
          <a:xfrm>
            <a:off x="2643188" y="2143125"/>
            <a:ext cx="371475" cy="2508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B</a:t>
            </a:r>
            <a:r>
              <a:rPr lang="en-US" sz="1100" baseline="-25000">
                <a:latin typeface="Calibri" pitchFamily="34" charset="0"/>
              </a:rPr>
              <a:t>1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9461" name="Text Box 67"/>
          <p:cNvSpPr txBox="1">
            <a:spLocks noChangeArrowheads="1"/>
          </p:cNvSpPr>
          <p:nvPr/>
        </p:nvSpPr>
        <p:spPr bwMode="auto">
          <a:xfrm>
            <a:off x="1571625" y="5357813"/>
            <a:ext cx="295275" cy="26511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D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9462" name="Text Box 68"/>
          <p:cNvSpPr txBox="1">
            <a:spLocks noChangeArrowheads="1"/>
          </p:cNvSpPr>
          <p:nvPr/>
        </p:nvSpPr>
        <p:spPr bwMode="auto">
          <a:xfrm>
            <a:off x="2643188" y="3786188"/>
            <a:ext cx="371475" cy="2508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A</a:t>
            </a:r>
            <a:r>
              <a:rPr lang="en-US" sz="1100" baseline="-25000">
                <a:latin typeface="Calibri" pitchFamily="34" charset="0"/>
              </a:rPr>
              <a:t>1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57188"/>
            <a:ext cx="8643937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57313" y="357188"/>
            <a:ext cx="330200" cy="369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bg1"/>
                </a:solidFill>
                <a:latin typeface="+mn-lt"/>
              </a:rPr>
              <a:t>5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50"/>
            <a:ext cx="85725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285750"/>
            <a:ext cx="330200" cy="36988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+mn-lt"/>
              </a:rPr>
              <a:t>6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500063"/>
            <a:ext cx="8643937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69988" y="500063"/>
            <a:ext cx="258762" cy="36988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+mn-lt"/>
              </a:rPr>
              <a:t>7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952</Words>
  <Application>Microsoft Office PowerPoint</Application>
  <PresentationFormat>Екран (4:3)</PresentationFormat>
  <Paragraphs>231</Paragraphs>
  <Slides>12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4" baseType="lpstr">
      <vt:lpstr>Открытая</vt:lpstr>
      <vt:lpstr>Equation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LEGION</cp:lastModifiedBy>
  <cp:revision>16</cp:revision>
  <dcterms:created xsi:type="dcterms:W3CDTF">2012-01-04T16:38:43Z</dcterms:created>
  <dcterms:modified xsi:type="dcterms:W3CDTF">2015-01-26T12:28:12Z</dcterms:modified>
</cp:coreProperties>
</file>