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39096" autoAdjust="0"/>
  </p:normalViewPr>
  <p:slideViewPr>
    <p:cSldViewPr>
      <p:cViewPr varScale="1">
        <p:scale>
          <a:sx n="44" d="100"/>
          <a:sy n="44" d="100"/>
        </p:scale>
        <p:origin x="-24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46D00D-649B-48F3-8188-39C4B07E2654}" type="datetimeFigureOut">
              <a:rPr lang="uk-UA" smtClean="0"/>
              <a:t>26.01.2015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4DF8A-BAF4-45D4-8AF8-F859EB0F675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0724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Задачи на построение</a:t>
            </a:r>
          </a:p>
          <a:p>
            <a:r>
              <a:rPr lang="ru-RU" dirty="0" smtClean="0"/>
              <a:t>Геометрия 7 класс по Л.С. </a:t>
            </a:r>
            <a:r>
              <a:rPr lang="ru-RU" dirty="0" err="1" smtClean="0"/>
              <a:t>Атанасяну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4DF8A-BAF4-45D4-8AF8-F859EB0F675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5226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Описание построения:</a:t>
            </a:r>
          </a:p>
          <a:p>
            <a:r>
              <a:rPr lang="ru-RU" sz="1200" i="1" dirty="0" smtClean="0"/>
              <a:t>1.    Строим </a:t>
            </a:r>
            <a:r>
              <a:rPr lang="ru-RU" i="1" dirty="0" smtClean="0">
                <a:latin typeface="+mn-lt"/>
              </a:rPr>
              <a:t>∆</a:t>
            </a:r>
            <a:r>
              <a:rPr lang="en-US" sz="1200" i="1" dirty="0" smtClean="0">
                <a:latin typeface="+mn-lt"/>
              </a:rPr>
              <a:t>BCB</a:t>
            </a:r>
            <a:r>
              <a:rPr lang="en-US" i="1" dirty="0" smtClean="0">
                <a:latin typeface="+mn-lt"/>
              </a:rPr>
              <a:t>1</a:t>
            </a:r>
            <a:r>
              <a:rPr lang="en-US" sz="1200" i="1" dirty="0" smtClean="0">
                <a:latin typeface="+mn-lt"/>
              </a:rPr>
              <a:t> </a:t>
            </a:r>
            <a:r>
              <a:rPr lang="ru-RU" sz="1200" i="1" dirty="0" smtClean="0">
                <a:latin typeface="+mn-lt"/>
              </a:rPr>
              <a:t>по трём сторонам (</a:t>
            </a:r>
            <a:r>
              <a:rPr lang="en-US" sz="1200" i="1" dirty="0" smtClean="0">
                <a:latin typeface="+mn-lt"/>
              </a:rPr>
              <a:t>BB</a:t>
            </a:r>
            <a:r>
              <a:rPr lang="ru-RU" i="1" dirty="0" smtClean="0">
                <a:latin typeface="+mn-lt"/>
              </a:rPr>
              <a:t>1 </a:t>
            </a:r>
            <a:r>
              <a:rPr lang="ru-RU" sz="1200" i="1" dirty="0" smtClean="0">
                <a:latin typeface="+mn-lt"/>
              </a:rPr>
              <a:t>= </a:t>
            </a:r>
            <a:r>
              <a:rPr lang="en-US" sz="1200" i="1" dirty="0" smtClean="0">
                <a:latin typeface="+mn-lt"/>
              </a:rPr>
              <a:t>2BD, CB</a:t>
            </a:r>
            <a:r>
              <a:rPr lang="en-US" i="1" dirty="0" smtClean="0">
                <a:latin typeface="+mn-lt"/>
              </a:rPr>
              <a:t>1</a:t>
            </a:r>
            <a:r>
              <a:rPr lang="ru-RU" i="1" dirty="0" smtClean="0">
                <a:latin typeface="+mn-lt"/>
              </a:rPr>
              <a:t> </a:t>
            </a:r>
            <a:r>
              <a:rPr lang="en-US" sz="1200" i="1" dirty="0" smtClean="0">
                <a:latin typeface="+mn-lt"/>
              </a:rPr>
              <a:t>=</a:t>
            </a:r>
            <a:r>
              <a:rPr lang="ru-RU" sz="1200" i="1" dirty="0" smtClean="0">
                <a:latin typeface="+mn-lt"/>
              </a:rPr>
              <a:t> </a:t>
            </a:r>
            <a:r>
              <a:rPr lang="en-US" sz="1200" i="1" dirty="0" smtClean="0">
                <a:latin typeface="+mn-lt"/>
              </a:rPr>
              <a:t>AB</a:t>
            </a:r>
            <a:r>
              <a:rPr lang="ru-RU" sz="1200" i="1" dirty="0" smtClean="0">
                <a:latin typeface="+mn-lt"/>
              </a:rPr>
              <a:t>).</a:t>
            </a:r>
          </a:p>
          <a:p>
            <a:pPr marL="342900" indent="-342900"/>
            <a:r>
              <a:rPr lang="ru-RU" i="1" dirty="0" smtClean="0">
                <a:latin typeface="+mn-lt"/>
              </a:rPr>
              <a:t>2.     </a:t>
            </a:r>
            <a:r>
              <a:rPr lang="ru-RU" sz="1200" i="1" dirty="0" smtClean="0">
                <a:latin typeface="+mn-lt"/>
              </a:rPr>
              <a:t>Строим точку </a:t>
            </a:r>
            <a:r>
              <a:rPr lang="en-US" sz="1200" i="1" dirty="0" smtClean="0">
                <a:latin typeface="+mn-lt"/>
              </a:rPr>
              <a:t>D</a:t>
            </a:r>
            <a:r>
              <a:rPr lang="ru-RU" sz="1200" i="1" dirty="0" smtClean="0">
                <a:latin typeface="+mn-lt"/>
              </a:rPr>
              <a:t> – середину </a:t>
            </a:r>
            <a:r>
              <a:rPr lang="en-US" sz="1200" i="1" dirty="0" smtClean="0">
                <a:latin typeface="+mn-lt"/>
              </a:rPr>
              <a:t>BB</a:t>
            </a:r>
            <a:r>
              <a:rPr lang="en-US" i="1" dirty="0" smtClean="0">
                <a:latin typeface="+mn-lt"/>
              </a:rPr>
              <a:t>1</a:t>
            </a:r>
            <a:r>
              <a:rPr lang="ru-RU" sz="1200" i="1" dirty="0" smtClean="0">
                <a:latin typeface="+mn-lt"/>
              </a:rPr>
              <a:t>.</a:t>
            </a:r>
          </a:p>
          <a:p>
            <a:pPr marL="342900" indent="-342900"/>
            <a:r>
              <a:rPr lang="ru-RU" i="1" dirty="0" smtClean="0">
                <a:latin typeface="+mn-lt"/>
              </a:rPr>
              <a:t>3.*   </a:t>
            </a:r>
            <a:r>
              <a:rPr lang="ru-RU" sz="1200" i="1" dirty="0" smtClean="0">
                <a:latin typeface="+mn-lt"/>
              </a:rPr>
              <a:t>На продолжении луча </a:t>
            </a:r>
            <a:r>
              <a:rPr lang="en-US" sz="1200" i="1" dirty="0" smtClean="0">
                <a:latin typeface="+mn-lt"/>
              </a:rPr>
              <a:t>CD</a:t>
            </a:r>
            <a:r>
              <a:rPr lang="ru-RU" sz="1200" i="1" dirty="0" smtClean="0">
                <a:latin typeface="+mn-lt"/>
              </a:rPr>
              <a:t> от  точки </a:t>
            </a:r>
            <a:r>
              <a:rPr lang="en-US" sz="1200" i="1" dirty="0" smtClean="0">
                <a:latin typeface="+mn-lt"/>
              </a:rPr>
              <a:t>D</a:t>
            </a:r>
            <a:r>
              <a:rPr lang="ru-RU" sz="1200" i="1" dirty="0" smtClean="0">
                <a:latin typeface="+mn-lt"/>
              </a:rPr>
              <a:t> откладываем отрезок, равный </a:t>
            </a:r>
            <a:r>
              <a:rPr lang="en-US" sz="1200" i="1" dirty="0" smtClean="0">
                <a:latin typeface="+mn-lt"/>
              </a:rPr>
              <a:t>CD (</a:t>
            </a:r>
            <a:r>
              <a:rPr lang="ru-RU" sz="1200" i="1" dirty="0" smtClean="0">
                <a:latin typeface="+mn-lt"/>
              </a:rPr>
              <a:t>получили точку </a:t>
            </a:r>
            <a:r>
              <a:rPr lang="en-US" sz="1200" i="1" dirty="0" smtClean="0">
                <a:latin typeface="+mn-lt"/>
              </a:rPr>
              <a:t>A</a:t>
            </a:r>
            <a:r>
              <a:rPr lang="ru-RU" sz="1200" i="1" dirty="0" smtClean="0">
                <a:latin typeface="+mn-lt"/>
              </a:rPr>
              <a:t>).</a:t>
            </a:r>
          </a:p>
          <a:p>
            <a:pPr marL="342900" indent="-342900"/>
            <a:r>
              <a:rPr lang="ru-RU" i="1" dirty="0" smtClean="0"/>
              <a:t>4.      </a:t>
            </a:r>
            <a:r>
              <a:rPr lang="ru-RU" sz="1200" i="1" dirty="0" smtClean="0"/>
              <a:t>Проводим сторону </a:t>
            </a:r>
            <a:r>
              <a:rPr lang="en-US" sz="1200" i="1" dirty="0" smtClean="0"/>
              <a:t>AB</a:t>
            </a:r>
            <a:r>
              <a:rPr lang="ru-RU" sz="1200" i="1" dirty="0" smtClean="0"/>
              <a:t>.</a:t>
            </a:r>
          </a:p>
          <a:p>
            <a:pPr marL="342900" indent="-342900"/>
            <a:r>
              <a:rPr lang="ru-RU" i="1" dirty="0" smtClean="0">
                <a:latin typeface="+mn-lt"/>
              </a:rPr>
              <a:t>5.      ∆</a:t>
            </a:r>
            <a:r>
              <a:rPr lang="en-US" sz="1200" i="1" dirty="0" smtClean="0">
                <a:latin typeface="+mn-lt"/>
              </a:rPr>
              <a:t>ABC</a:t>
            </a:r>
            <a:r>
              <a:rPr lang="ru-RU" sz="1200" i="1" dirty="0" smtClean="0">
                <a:latin typeface="+mn-lt"/>
              </a:rPr>
              <a:t> – искомый.</a:t>
            </a:r>
            <a:endParaRPr lang="ru-RU" sz="1200" i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FFFF00"/>
                </a:solidFill>
              </a:rPr>
              <a:t>Задача имеет решение и при том только одно, если для отрезков </a:t>
            </a:r>
            <a:r>
              <a:rPr lang="en-US" sz="1200" i="1" dirty="0" smtClean="0">
                <a:solidFill>
                  <a:srgbClr val="FFFF00"/>
                </a:solidFill>
              </a:rPr>
              <a:t>AB, BC </a:t>
            </a:r>
            <a:r>
              <a:rPr lang="ru-RU" sz="1200" i="1" dirty="0" smtClean="0">
                <a:solidFill>
                  <a:srgbClr val="FFFF00"/>
                </a:solidFill>
              </a:rPr>
              <a:t>и </a:t>
            </a:r>
            <a:r>
              <a:rPr lang="en-US" sz="1200" i="1" dirty="0" smtClean="0">
                <a:solidFill>
                  <a:srgbClr val="FFFF00"/>
                </a:solidFill>
              </a:rPr>
              <a:t>2BD</a:t>
            </a:r>
            <a:r>
              <a:rPr lang="ru-RU" sz="1200" i="1" dirty="0" smtClean="0">
                <a:solidFill>
                  <a:srgbClr val="FFFF00"/>
                </a:solidFill>
              </a:rPr>
              <a:t> выполняется неравенство треугольника</a:t>
            </a:r>
            <a:r>
              <a:rPr lang="ru-RU" dirty="0" smtClean="0"/>
              <a:t>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4DF8A-BAF4-45D4-8AF8-F859EB0F6754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769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273050"/>
            <a:r>
              <a:rPr lang="ru-RU" sz="1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Если прямые </a:t>
            </a:r>
            <a:r>
              <a:rPr lang="en-US" sz="12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</a:t>
            </a:r>
            <a:r>
              <a:rPr lang="en-US" sz="1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1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и </a:t>
            </a:r>
            <a:r>
              <a:rPr lang="en-US" sz="12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</a:t>
            </a:r>
            <a:r>
              <a:rPr lang="ru-RU" sz="1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параллельны, то середины всех отрезков с концами, лежащими на этих прямых, находятся на прямой </a:t>
            </a:r>
            <a:r>
              <a:rPr lang="ru-RU" sz="12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</a:t>
            </a:r>
            <a:r>
              <a:rPr lang="ru-RU" sz="1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, параллельной </a:t>
            </a:r>
            <a:r>
              <a:rPr lang="en-US" sz="12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</a:t>
            </a:r>
            <a:r>
              <a:rPr lang="ru-RU" sz="1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и </a:t>
            </a:r>
            <a:r>
              <a:rPr lang="en-US" sz="12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</a:t>
            </a:r>
            <a:r>
              <a:rPr lang="ru-RU" sz="1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, и равноудалённой от этих прямых</a:t>
            </a:r>
          </a:p>
          <a:p>
            <a:pPr indent="273050"/>
            <a:r>
              <a:rPr lang="en-US" sz="1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(</a:t>
            </a:r>
            <a:r>
              <a:rPr lang="ru-RU" sz="1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№ </a:t>
            </a:r>
            <a:r>
              <a:rPr lang="ru-RU" sz="12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282</a:t>
            </a:r>
            <a:r>
              <a:rPr lang="ru-RU" sz="12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4DF8A-BAF4-45D4-8AF8-F859EB0F6754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2309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Описание построения:</a:t>
            </a:r>
            <a:endParaRPr lang="en-US" sz="12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361950" indent="-361950"/>
            <a:r>
              <a:rPr lang="ru-RU" sz="1200" i="1" dirty="0" smtClean="0"/>
              <a:t>1.    Строим </a:t>
            </a:r>
            <a:r>
              <a:rPr lang="ru-RU" sz="1200" i="1" dirty="0" smtClean="0">
                <a:latin typeface="+mn-lt"/>
              </a:rPr>
              <a:t>две перпендикулярные прямые (получили точку </a:t>
            </a:r>
            <a:r>
              <a:rPr lang="en-US" sz="1200" i="1" dirty="0" smtClean="0">
                <a:latin typeface="+mn-lt"/>
              </a:rPr>
              <a:t>A)</a:t>
            </a:r>
            <a:r>
              <a:rPr lang="ru-RU" sz="1200" i="1" dirty="0" smtClean="0">
                <a:latin typeface="+mn-lt"/>
              </a:rPr>
              <a:t>.</a:t>
            </a:r>
          </a:p>
          <a:p>
            <a:pPr marL="457200" indent="-457200">
              <a:buAutoNum type="arabicPeriod" startAt="2"/>
            </a:pPr>
            <a:r>
              <a:rPr lang="ru-RU" sz="1200" i="1" dirty="0" smtClean="0">
                <a:latin typeface="+mn-lt"/>
              </a:rPr>
              <a:t>На одной из сторон прямого угла от точки </a:t>
            </a:r>
            <a:r>
              <a:rPr lang="en-US" sz="1200" i="1" dirty="0" smtClean="0">
                <a:latin typeface="+mn-lt"/>
              </a:rPr>
              <a:t>A</a:t>
            </a:r>
            <a:r>
              <a:rPr lang="ru-RU" sz="1200" i="1" dirty="0" smtClean="0">
                <a:latin typeface="+mn-lt"/>
              </a:rPr>
              <a:t> откладываем отрезок равный </a:t>
            </a:r>
            <a:r>
              <a:rPr lang="en-US" sz="1200" i="1" dirty="0" smtClean="0">
                <a:latin typeface="+mn-lt"/>
              </a:rPr>
              <a:t>HB</a:t>
            </a:r>
            <a:r>
              <a:rPr lang="ru-RU" sz="1200" i="1" dirty="0" smtClean="0">
                <a:latin typeface="+mn-lt"/>
              </a:rPr>
              <a:t> (получили точку </a:t>
            </a:r>
            <a:r>
              <a:rPr lang="en-US" sz="1200" i="1" dirty="0" smtClean="0">
                <a:latin typeface="+mn-lt"/>
              </a:rPr>
              <a:t>B</a:t>
            </a:r>
            <a:r>
              <a:rPr lang="ru-RU" sz="1000" i="1" dirty="0" smtClean="0">
                <a:latin typeface="+mn-lt"/>
              </a:rPr>
              <a:t>1</a:t>
            </a:r>
            <a:r>
              <a:rPr lang="ru-RU" sz="1200" i="1" dirty="0" smtClean="0">
                <a:latin typeface="+mn-lt"/>
              </a:rPr>
              <a:t>).</a:t>
            </a:r>
          </a:p>
          <a:p>
            <a:pPr marL="457200" indent="-457200"/>
            <a:r>
              <a:rPr lang="ru-RU" sz="1200" i="1" dirty="0" smtClean="0">
                <a:latin typeface="+mn-lt"/>
              </a:rPr>
              <a:t>3.    </a:t>
            </a:r>
            <a:r>
              <a:rPr lang="ru-RU" sz="1200" i="1" dirty="0" smtClean="0"/>
              <a:t>От точки </a:t>
            </a:r>
            <a:r>
              <a:rPr lang="en-US" sz="1200" i="1" dirty="0" smtClean="0"/>
              <a:t>A</a:t>
            </a:r>
            <a:r>
              <a:rPr lang="ru-RU" sz="1200" i="1" dirty="0" smtClean="0"/>
              <a:t> на прямой </a:t>
            </a:r>
            <a:r>
              <a:rPr lang="en-US" sz="1200" i="1" dirty="0" smtClean="0"/>
              <a:t>a</a:t>
            </a:r>
            <a:r>
              <a:rPr lang="ru-RU" sz="1200" i="1" dirty="0" smtClean="0"/>
              <a:t> откладываем отрезок равный </a:t>
            </a:r>
            <a:r>
              <a:rPr lang="en-US" sz="1200" i="1" dirty="0" smtClean="0"/>
              <a:t> AC (</a:t>
            </a:r>
            <a:r>
              <a:rPr lang="ru-RU" sz="1200" i="1" dirty="0" smtClean="0"/>
              <a:t>получили точку </a:t>
            </a:r>
            <a:r>
              <a:rPr lang="en-US" sz="1200" i="1" dirty="0" smtClean="0"/>
              <a:t>C</a:t>
            </a:r>
            <a:r>
              <a:rPr lang="ru-RU" sz="1200" i="1" dirty="0" smtClean="0"/>
              <a:t>).</a:t>
            </a:r>
            <a:endParaRPr lang="en-US" sz="1200" i="1" dirty="0" smtClean="0">
              <a:latin typeface="+mn-lt"/>
            </a:endParaRPr>
          </a:p>
          <a:p>
            <a:pPr marL="342900" indent="-342900"/>
            <a:r>
              <a:rPr lang="ru-RU" sz="1200" i="1" dirty="0" smtClean="0">
                <a:latin typeface="+mn-lt"/>
              </a:rPr>
              <a:t>4.   Строим точку </a:t>
            </a:r>
            <a:r>
              <a:rPr lang="en-US" sz="1200" i="1" dirty="0" smtClean="0">
                <a:latin typeface="+mn-lt"/>
              </a:rPr>
              <a:t>M</a:t>
            </a:r>
            <a:r>
              <a:rPr lang="ru-RU" sz="1000" i="1" dirty="0" smtClean="0">
                <a:latin typeface="+mn-lt"/>
              </a:rPr>
              <a:t>1</a:t>
            </a:r>
            <a:r>
              <a:rPr lang="ru-RU" sz="1200" i="1" dirty="0" smtClean="0">
                <a:latin typeface="+mn-lt"/>
              </a:rPr>
              <a:t> – середину отрезка </a:t>
            </a:r>
            <a:r>
              <a:rPr lang="en-US" sz="1200" i="1" dirty="0" smtClean="0">
                <a:latin typeface="+mn-lt"/>
              </a:rPr>
              <a:t>AB</a:t>
            </a:r>
            <a:r>
              <a:rPr lang="ru-RU" sz="1000" i="1" dirty="0" smtClean="0">
                <a:latin typeface="+mn-lt"/>
              </a:rPr>
              <a:t>1</a:t>
            </a:r>
            <a:r>
              <a:rPr lang="ru-RU" sz="1200" i="1" dirty="0" smtClean="0">
                <a:latin typeface="+mn-lt"/>
              </a:rPr>
              <a:t>.</a:t>
            </a:r>
          </a:p>
          <a:p>
            <a:pPr marL="457200" indent="-457200"/>
            <a:r>
              <a:rPr lang="ru-RU" sz="1200" i="1" dirty="0" smtClean="0">
                <a:latin typeface="+mn-lt"/>
              </a:rPr>
              <a:t>5.   Через точку</a:t>
            </a:r>
            <a:r>
              <a:rPr lang="en-US" sz="1200" i="1" dirty="0" smtClean="0">
                <a:latin typeface="+mn-lt"/>
              </a:rPr>
              <a:t> M</a:t>
            </a:r>
            <a:r>
              <a:rPr lang="en-US" sz="1000" i="1" dirty="0" smtClean="0">
                <a:latin typeface="+mn-lt"/>
              </a:rPr>
              <a:t>1</a:t>
            </a:r>
            <a:r>
              <a:rPr lang="en-US" sz="1200" i="1" dirty="0" smtClean="0">
                <a:latin typeface="+mn-lt"/>
              </a:rPr>
              <a:t> </a:t>
            </a:r>
            <a:r>
              <a:rPr lang="ru-RU" sz="1200" i="1" dirty="0" smtClean="0">
                <a:latin typeface="+mn-lt"/>
              </a:rPr>
              <a:t>проводим прямую </a:t>
            </a:r>
            <a:r>
              <a:rPr lang="en-US" sz="1200" i="1" dirty="0" smtClean="0">
                <a:latin typeface="+mn-lt"/>
              </a:rPr>
              <a:t>c</a:t>
            </a:r>
            <a:r>
              <a:rPr lang="ru-RU" sz="1200" i="1" dirty="0" smtClean="0">
                <a:latin typeface="+mn-lt"/>
              </a:rPr>
              <a:t>, параллельную прямой </a:t>
            </a:r>
            <a:r>
              <a:rPr lang="en-US" sz="1200" i="1" dirty="0" smtClean="0">
                <a:latin typeface="+mn-lt"/>
              </a:rPr>
              <a:t>a</a:t>
            </a:r>
            <a:r>
              <a:rPr lang="ru-RU" sz="1200" i="1" dirty="0" smtClean="0">
                <a:latin typeface="+mn-lt"/>
              </a:rPr>
              <a:t>.</a:t>
            </a:r>
          </a:p>
          <a:p>
            <a:pPr marL="457200" indent="-457200"/>
            <a:r>
              <a:rPr lang="ru-RU" sz="1200" i="1" dirty="0" smtClean="0">
                <a:latin typeface="+mn-lt"/>
              </a:rPr>
              <a:t>6.   Через точку</a:t>
            </a:r>
            <a:r>
              <a:rPr lang="en-US" sz="1200" i="1" dirty="0" smtClean="0">
                <a:latin typeface="+mn-lt"/>
              </a:rPr>
              <a:t> B</a:t>
            </a:r>
            <a:r>
              <a:rPr lang="en-US" sz="1000" i="1" dirty="0" smtClean="0">
                <a:latin typeface="+mn-lt"/>
              </a:rPr>
              <a:t>1</a:t>
            </a:r>
            <a:r>
              <a:rPr lang="en-US" sz="1200" i="1" dirty="0" smtClean="0">
                <a:latin typeface="+mn-lt"/>
              </a:rPr>
              <a:t> </a:t>
            </a:r>
            <a:r>
              <a:rPr lang="ru-RU" sz="1200" i="1" dirty="0" smtClean="0">
                <a:latin typeface="+mn-lt"/>
              </a:rPr>
              <a:t>проводим прямую </a:t>
            </a:r>
            <a:r>
              <a:rPr lang="en-US" sz="1200" i="1" dirty="0" smtClean="0">
                <a:latin typeface="+mn-lt"/>
              </a:rPr>
              <a:t>b</a:t>
            </a:r>
            <a:r>
              <a:rPr lang="ru-RU" sz="1200" i="1" dirty="0" smtClean="0">
                <a:latin typeface="+mn-lt"/>
              </a:rPr>
              <a:t>, параллельную прямой </a:t>
            </a:r>
            <a:r>
              <a:rPr lang="en-US" sz="1200" i="1" dirty="0" smtClean="0">
                <a:latin typeface="+mn-lt"/>
              </a:rPr>
              <a:t>a</a:t>
            </a:r>
            <a:endParaRPr lang="ru-RU" sz="1200" i="1" dirty="0" smtClean="0">
              <a:latin typeface="+mn-lt"/>
            </a:endParaRPr>
          </a:p>
          <a:p>
            <a:pPr marL="342900" indent="-342900"/>
            <a:r>
              <a:rPr lang="ru-RU" sz="1200" i="1" dirty="0" smtClean="0"/>
              <a:t>7.    Из точки </a:t>
            </a:r>
            <a:r>
              <a:rPr lang="en-US" sz="1200" i="1" dirty="0" smtClean="0"/>
              <a:t>A</a:t>
            </a:r>
            <a:r>
              <a:rPr lang="ru-RU" sz="1200" i="1" dirty="0" smtClean="0"/>
              <a:t> раствором циркуля равным </a:t>
            </a:r>
            <a:r>
              <a:rPr lang="en-US" sz="1200" i="1" dirty="0" smtClean="0"/>
              <a:t>AD </a:t>
            </a:r>
            <a:r>
              <a:rPr lang="ru-RU" sz="1200" i="1" dirty="0" smtClean="0"/>
              <a:t>проводим дугу до пересечения с прямой </a:t>
            </a:r>
            <a:r>
              <a:rPr lang="en-US" sz="1200" i="1" dirty="0" smtClean="0"/>
              <a:t>c (</a:t>
            </a:r>
            <a:r>
              <a:rPr lang="ru-RU" sz="1200" i="1" dirty="0" smtClean="0"/>
              <a:t>получили точку </a:t>
            </a:r>
            <a:r>
              <a:rPr lang="en-US" sz="1200" i="1" dirty="0" smtClean="0"/>
              <a:t>D</a:t>
            </a:r>
            <a:r>
              <a:rPr lang="ru-RU" sz="1200" i="1" dirty="0" smtClean="0"/>
              <a:t>).</a:t>
            </a:r>
          </a:p>
          <a:p>
            <a:pPr marL="457200" indent="-457200"/>
            <a:r>
              <a:rPr lang="ru-RU" sz="1200" i="1" dirty="0" smtClean="0"/>
              <a:t>8.   Через точки</a:t>
            </a:r>
            <a:r>
              <a:rPr lang="en-US" sz="1200" i="1" dirty="0" smtClean="0"/>
              <a:t> C </a:t>
            </a:r>
            <a:r>
              <a:rPr lang="ru-RU" sz="1200" i="1" dirty="0" smtClean="0"/>
              <a:t>и </a:t>
            </a:r>
            <a:r>
              <a:rPr lang="en-US" sz="1200" i="1" dirty="0" smtClean="0"/>
              <a:t>D</a:t>
            </a:r>
            <a:r>
              <a:rPr lang="ru-RU" sz="1200" i="1" dirty="0" smtClean="0"/>
              <a:t> проводим прямую (получили точку </a:t>
            </a:r>
            <a:r>
              <a:rPr lang="en-US" sz="1200" i="1" dirty="0" smtClean="0"/>
              <a:t>B</a:t>
            </a:r>
            <a:r>
              <a:rPr lang="ru-RU" sz="1200" i="1" dirty="0" smtClean="0"/>
              <a:t>).</a:t>
            </a:r>
          </a:p>
          <a:p>
            <a:pPr marL="457200" indent="-457200"/>
            <a:r>
              <a:rPr lang="ru-RU" sz="1200" i="1" dirty="0" smtClean="0"/>
              <a:t>9.   Проводим сторону </a:t>
            </a:r>
            <a:r>
              <a:rPr lang="en-US" sz="1200" i="1" dirty="0" smtClean="0"/>
              <a:t>AB</a:t>
            </a:r>
            <a:r>
              <a:rPr lang="ru-RU" sz="1200" i="1" dirty="0" smtClean="0"/>
              <a:t>.</a:t>
            </a:r>
          </a:p>
          <a:p>
            <a:pPr marL="342900" indent="-342900"/>
            <a:r>
              <a:rPr lang="ru-RU" sz="1200" i="1" dirty="0" smtClean="0">
                <a:latin typeface="+mn-lt"/>
              </a:rPr>
              <a:t>10.  </a:t>
            </a:r>
            <a:r>
              <a:rPr lang="ru-RU" sz="1000" i="1" dirty="0" smtClean="0">
                <a:latin typeface="+mn-lt"/>
              </a:rPr>
              <a:t>∆</a:t>
            </a:r>
            <a:r>
              <a:rPr lang="en-US" sz="1200" i="1" dirty="0" smtClean="0">
                <a:latin typeface="+mn-lt"/>
              </a:rPr>
              <a:t>ABC</a:t>
            </a:r>
            <a:r>
              <a:rPr lang="ru-RU" sz="1200" i="1" dirty="0" smtClean="0">
                <a:latin typeface="+mn-lt"/>
              </a:rPr>
              <a:t> – искомый.</a:t>
            </a:r>
            <a:endParaRPr lang="ru-RU" sz="1200" i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FFFF00"/>
                </a:solidFill>
              </a:rPr>
              <a:t>Задача не всегда имеет решение. Если решение есть, то оно единственное.</a:t>
            </a:r>
            <a:endParaRPr lang="ru-RU" dirty="0" smtClean="0"/>
          </a:p>
          <a:p>
            <a:endParaRPr lang="ru-RU" sz="12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4DF8A-BAF4-45D4-8AF8-F859EB0F6754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26598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Описание построения:</a:t>
            </a:r>
          </a:p>
          <a:p>
            <a:pPr marL="361950" indent="-361950"/>
            <a:r>
              <a:rPr lang="ru-RU" sz="1200" i="1" dirty="0" smtClean="0"/>
              <a:t>1.    Построим прямоугольный треугольник </a:t>
            </a:r>
            <a:r>
              <a:rPr lang="en-US" sz="1200" i="1" dirty="0" smtClean="0"/>
              <a:t>HBD</a:t>
            </a:r>
            <a:r>
              <a:rPr lang="ru-RU" sz="1200" i="1" dirty="0" smtClean="0"/>
              <a:t> по гипотенузе и катету</a:t>
            </a:r>
            <a:r>
              <a:rPr lang="ru-RU" sz="1200" i="1" dirty="0" smtClean="0">
                <a:latin typeface="+mn-lt"/>
              </a:rPr>
              <a:t>.</a:t>
            </a:r>
          </a:p>
          <a:p>
            <a:pPr marL="457200" indent="-457200">
              <a:buAutoNum type="arabicPeriod" startAt="2"/>
            </a:pPr>
            <a:r>
              <a:rPr lang="ru-RU" sz="1200" i="1" dirty="0" smtClean="0">
                <a:latin typeface="+mn-lt"/>
              </a:rPr>
              <a:t>Проведём биссектрису данного угла </a:t>
            </a:r>
            <a:r>
              <a:rPr lang="en-US" sz="1200" i="1" dirty="0" smtClean="0">
                <a:latin typeface="+mn-lt"/>
              </a:rPr>
              <a:t>B</a:t>
            </a:r>
            <a:r>
              <a:rPr lang="ru-RU" sz="1200" i="1" dirty="0" smtClean="0">
                <a:latin typeface="+mn-lt"/>
              </a:rPr>
              <a:t> (получим угол </a:t>
            </a:r>
            <a:r>
              <a:rPr lang="en-US" sz="1200" i="1" dirty="0" smtClean="0">
                <a:latin typeface="+mn-lt"/>
              </a:rPr>
              <a:t>ABD</a:t>
            </a:r>
            <a:r>
              <a:rPr lang="ru-RU" sz="1200" i="1" dirty="0" smtClean="0">
                <a:latin typeface="+mn-lt"/>
              </a:rPr>
              <a:t>).</a:t>
            </a:r>
          </a:p>
          <a:p>
            <a:pPr marL="457200" indent="-457200">
              <a:buAutoNum type="arabicPeriod" startAt="3"/>
            </a:pPr>
            <a:r>
              <a:rPr lang="ru-RU" sz="1200" i="1" dirty="0" smtClean="0">
                <a:latin typeface="+mn-lt"/>
              </a:rPr>
              <a:t>Достроим угол </a:t>
            </a:r>
            <a:r>
              <a:rPr lang="en-US" sz="1200" i="1" dirty="0" smtClean="0">
                <a:latin typeface="+mn-lt"/>
              </a:rPr>
              <a:t>DBH </a:t>
            </a:r>
            <a:r>
              <a:rPr lang="ru-RU" sz="1200" i="1" dirty="0" smtClean="0">
                <a:latin typeface="+mn-lt"/>
              </a:rPr>
              <a:t>треугольника </a:t>
            </a:r>
            <a:r>
              <a:rPr lang="en-US" sz="1200" i="1" dirty="0" smtClean="0">
                <a:latin typeface="+mn-lt"/>
              </a:rPr>
              <a:t>HBD</a:t>
            </a:r>
            <a:r>
              <a:rPr lang="ru-RU" sz="1200" i="1" dirty="0" smtClean="0">
                <a:latin typeface="+mn-lt"/>
              </a:rPr>
              <a:t> до угла</a:t>
            </a:r>
            <a:r>
              <a:rPr lang="en-US" sz="1200" i="1" dirty="0" smtClean="0">
                <a:latin typeface="+mn-lt"/>
              </a:rPr>
              <a:t> DBA</a:t>
            </a:r>
            <a:r>
              <a:rPr lang="ru-RU" sz="1200" i="1" dirty="0" smtClean="0">
                <a:latin typeface="+mn-lt"/>
              </a:rPr>
              <a:t>, равного половине угла </a:t>
            </a:r>
            <a:r>
              <a:rPr lang="en-US" sz="1200" i="1" dirty="0" smtClean="0">
                <a:latin typeface="+mn-lt"/>
              </a:rPr>
              <a:t>A</a:t>
            </a:r>
            <a:r>
              <a:rPr lang="ru-RU" sz="1200" i="1" dirty="0" smtClean="0">
                <a:latin typeface="+mn-lt"/>
              </a:rPr>
              <a:t> (получим точку </a:t>
            </a:r>
            <a:r>
              <a:rPr lang="en-US" sz="1200" i="1" dirty="0" smtClean="0">
                <a:latin typeface="+mn-lt"/>
              </a:rPr>
              <a:t>A)</a:t>
            </a:r>
            <a:r>
              <a:rPr lang="ru-RU" sz="1200" i="1" dirty="0" smtClean="0"/>
              <a:t>.</a:t>
            </a:r>
          </a:p>
          <a:p>
            <a:pPr marL="457200" indent="-457200"/>
            <a:r>
              <a:rPr lang="ru-RU" sz="1200" i="1" dirty="0" smtClean="0">
                <a:latin typeface="+mn-lt"/>
              </a:rPr>
              <a:t>4.    Достроим угол </a:t>
            </a:r>
            <a:r>
              <a:rPr lang="en-US" sz="1200" i="1" dirty="0" smtClean="0">
                <a:latin typeface="+mn-lt"/>
              </a:rPr>
              <a:t>ABD</a:t>
            </a:r>
            <a:r>
              <a:rPr lang="ru-RU" sz="1200" i="1" dirty="0" smtClean="0">
                <a:latin typeface="+mn-lt"/>
              </a:rPr>
              <a:t> до угла</a:t>
            </a:r>
            <a:r>
              <a:rPr lang="en-US" sz="1200" i="1" dirty="0" smtClean="0">
                <a:latin typeface="+mn-lt"/>
              </a:rPr>
              <a:t> ABC</a:t>
            </a:r>
            <a:r>
              <a:rPr lang="ru-RU" sz="1200" i="1" dirty="0" smtClean="0">
                <a:latin typeface="+mn-lt"/>
              </a:rPr>
              <a:t> (получим точку </a:t>
            </a:r>
            <a:r>
              <a:rPr lang="en-US" sz="1200" i="1" dirty="0" smtClean="0">
                <a:latin typeface="+mn-lt"/>
              </a:rPr>
              <a:t>C</a:t>
            </a:r>
            <a:r>
              <a:rPr lang="ru-RU" sz="1200" i="1" dirty="0" smtClean="0">
                <a:latin typeface="+mn-lt"/>
              </a:rPr>
              <a:t>)</a:t>
            </a:r>
            <a:endParaRPr lang="en-US" sz="1200" i="1" dirty="0" smtClean="0">
              <a:latin typeface="+mn-lt"/>
            </a:endParaRPr>
          </a:p>
          <a:p>
            <a:pPr marL="342900" indent="-342900"/>
            <a:r>
              <a:rPr lang="en-US" sz="1200" i="1" dirty="0" smtClean="0">
                <a:latin typeface="+mn-lt"/>
              </a:rPr>
              <a:t>5</a:t>
            </a:r>
            <a:r>
              <a:rPr lang="ru-RU" sz="1200" i="1" dirty="0" smtClean="0">
                <a:latin typeface="+mn-lt"/>
              </a:rPr>
              <a:t>.  </a:t>
            </a:r>
            <a:r>
              <a:rPr lang="ru-RU" sz="1000" i="1" dirty="0" smtClean="0">
                <a:latin typeface="+mn-lt"/>
              </a:rPr>
              <a:t>∆</a:t>
            </a:r>
            <a:r>
              <a:rPr lang="en-US" sz="1200" i="1" dirty="0" smtClean="0">
                <a:latin typeface="+mn-lt"/>
              </a:rPr>
              <a:t>ABC</a:t>
            </a:r>
            <a:r>
              <a:rPr lang="ru-RU" sz="1200" i="1" dirty="0" smtClean="0">
                <a:latin typeface="+mn-lt"/>
              </a:rPr>
              <a:t> – искомый.</a:t>
            </a:r>
            <a:endParaRPr lang="ru-RU" sz="1200" i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i="1" dirty="0" smtClean="0">
                <a:solidFill>
                  <a:srgbClr val="FFFF00"/>
                </a:solidFill>
              </a:rPr>
              <a:t>Задача всегда имеет решение и при том единственное.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4DF8A-BAF4-45D4-8AF8-F859EB0F6754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3862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13461-6FF4-4D57-8D1B-09865F9CDAD4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0FD01-5647-41FD-9BF5-29811B0A7778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E3ACB-89BC-4648-9C2B-32756CF69C45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99DF-8D38-4488-BC49-DA11350A4182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D1A06-8E16-455E-9D01-96CC26977772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E1DD5-D9DF-45E2-B552-C5A6D0DCC388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1C939-667C-4A5E-89FF-F215FB89D3DB}" type="datetime1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BF09-6A45-40EB-B217-5444CB227520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13CE4-2F93-48B7-B01B-AE51C80D219B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AA0315-63AB-45C1-86C2-F9C41A7A7650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FAADBD5-1B5C-49BB-B6F6-AC0B5A5F65EE}" type="datetime1">
              <a:rPr lang="ru-RU" smtClean="0"/>
              <a:t>26.01.2015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D69B1F1-01A9-48EE-9BA7-119B20C791E8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8259E1E-4636-492B-AD1C-8CDD097678F2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Задачи на построение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Геометрия 7 класс по Л.С. </a:t>
            </a:r>
            <a:r>
              <a:rPr lang="ru-RU" dirty="0" err="1" smtClean="0"/>
              <a:t>Атанасяну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4676788"/>
            <a:ext cx="7172348" cy="609600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Махмудова Наталья Юрьевна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285852" y="5038740"/>
            <a:ext cx="6400800" cy="747714"/>
          </a:xfrm>
          <a:prstGeom prst="rect">
            <a:avLst/>
          </a:prstGeom>
        </p:spPr>
        <p:txBody>
          <a:bodyPr vert="horz" lIns="118872" tIns="0" rIns="45720" bIns="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учитель математики МБОУ СОШ № 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имени Э.Д.Потапова г.Мичуринска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Дано: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496" y="14285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№ 313</a:t>
            </a:r>
            <a:endParaRPr lang="ru-RU" u="sng" dirty="0">
              <a:solidFill>
                <a:schemeClr val="accent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929066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Построить: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500570"/>
            <a:ext cx="3246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Calibri"/>
              </a:rPr>
              <a:t>∆ </a:t>
            </a:r>
            <a:r>
              <a:rPr lang="en-US" sz="2400" i="1" dirty="0" smtClean="0">
                <a:latin typeface="Calibri"/>
              </a:rPr>
              <a:t>ABC</a:t>
            </a:r>
            <a:r>
              <a:rPr lang="ru-RU" sz="2400" i="1" dirty="0" smtClean="0">
                <a:latin typeface="Calibri"/>
              </a:rPr>
              <a:t>, где </a:t>
            </a:r>
            <a:r>
              <a:rPr lang="en-US" sz="2400" i="1" dirty="0" smtClean="0">
                <a:latin typeface="Calibri"/>
              </a:rPr>
              <a:t>BD</a:t>
            </a:r>
            <a:r>
              <a:rPr lang="ru-RU" sz="2400" i="1" dirty="0" smtClean="0">
                <a:latin typeface="Calibri"/>
              </a:rPr>
              <a:t> - медиана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643570" y="642918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Анализ: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5107785" y="1750207"/>
            <a:ext cx="1571636" cy="7858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286512" y="1357298"/>
            <a:ext cx="1928826" cy="16430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5500694" y="2928934"/>
            <a:ext cx="2714644" cy="71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5786446" y="1857364"/>
            <a:ext cx="1571636" cy="57150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6200000" flipH="1">
            <a:off x="6036479" y="2893215"/>
            <a:ext cx="214314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7250925" y="2893215"/>
            <a:ext cx="214314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00628" y="2714620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29388" y="1000108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8358214" y="2786058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ru-RU" sz="2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6572264" y="3000372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</a:t>
            </a:r>
            <a:endParaRPr lang="ru-RU" sz="2400" i="1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280000" flipH="1" flipV="1">
            <a:off x="535753" y="821513"/>
            <a:ext cx="1571636" cy="785818"/>
          </a:xfrm>
          <a:prstGeom prst="line">
            <a:avLst/>
          </a:prstGeom>
          <a:ln w="19050">
            <a:solidFill>
              <a:schemeClr val="tx1"/>
            </a:solidFill>
          </a:ln>
          <a:scene3d>
            <a:camera prst="orthographicFront">
              <a:rot lat="0" lon="0" rev="69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1406" y="824195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2143108" y="857232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-2400000">
            <a:off x="516726" y="1142065"/>
            <a:ext cx="1928826" cy="16430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0" y="1500174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2786050" y="1571612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ru-RU" sz="2400" i="1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11820000" flipH="1">
            <a:off x="467187" y="2528207"/>
            <a:ext cx="1571636" cy="5000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42844" y="2395831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071670" y="2428868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</a:t>
            </a:r>
            <a:endParaRPr lang="ru-RU" sz="2400" i="1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rot="5400000" flipH="1" flipV="1">
            <a:off x="5107785" y="1750207"/>
            <a:ext cx="1571636" cy="78581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6286512" y="1357298"/>
            <a:ext cx="1928826" cy="1643074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16200000" flipH="1">
            <a:off x="5255423" y="2397911"/>
            <a:ext cx="3214710" cy="1133484"/>
          </a:xfrm>
          <a:prstGeom prst="line">
            <a:avLst/>
          </a:prstGeom>
          <a:ln w="222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6429388" y="2071678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V="1">
            <a:off x="6429388" y="2143116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6858016" y="3571876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V="1">
            <a:off x="6858016" y="3500438"/>
            <a:ext cx="357190" cy="1428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786578" y="4286256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B1</a:t>
            </a:r>
            <a:endParaRPr lang="ru-RU" sz="2400" i="1" dirty="0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rot="5400000" flipH="1" flipV="1">
            <a:off x="7036611" y="3393281"/>
            <a:ext cx="1571636" cy="785818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Дуга 57"/>
          <p:cNvSpPr/>
          <p:nvPr/>
        </p:nvSpPr>
        <p:spPr>
          <a:xfrm flipH="1">
            <a:off x="6500826" y="2714620"/>
            <a:ext cx="428628" cy="500066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Дуга 59"/>
          <p:cNvSpPr/>
          <p:nvPr/>
        </p:nvSpPr>
        <p:spPr>
          <a:xfrm rot="10800000" flipH="1">
            <a:off x="6715140" y="2714620"/>
            <a:ext cx="428628" cy="500066"/>
          </a:xfrm>
          <a:prstGeom prst="arc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>
            <a:off x="6286512" y="1357298"/>
            <a:ext cx="1928826" cy="1643074"/>
          </a:xfrm>
          <a:prstGeom prst="line">
            <a:avLst/>
          </a:prstGeom>
          <a:ln w="222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rot="16200000" flipH="1">
            <a:off x="7608115" y="3821909"/>
            <a:ext cx="285752" cy="2143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rot="16200000" flipH="1">
            <a:off x="7608115" y="3750471"/>
            <a:ext cx="285752" cy="2143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rot="16200000" flipH="1">
            <a:off x="7679553" y="3750471"/>
            <a:ext cx="285752" cy="2143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rot="16200000" flipH="1">
            <a:off x="5679289" y="2107397"/>
            <a:ext cx="285752" cy="2143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16200000" flipH="1">
            <a:off x="5679289" y="2035959"/>
            <a:ext cx="285752" cy="2143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rot="16200000" flipH="1">
            <a:off x="5750727" y="2035959"/>
            <a:ext cx="285752" cy="21431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1" grpId="0"/>
      <p:bldP spid="58" grpId="0" animBg="1"/>
      <p:bldP spid="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642918"/>
            <a:ext cx="3211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Описание построения: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9" y="1571612"/>
            <a:ext cx="81439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1.    Строим </a:t>
            </a:r>
            <a:r>
              <a:rPr lang="ru-RU" i="1" dirty="0" smtClean="0">
                <a:latin typeface="Calibri"/>
              </a:rPr>
              <a:t>∆</a:t>
            </a:r>
            <a:r>
              <a:rPr lang="en-US" sz="2400" i="1" dirty="0" smtClean="0">
                <a:latin typeface="Calibri"/>
              </a:rPr>
              <a:t>BCB</a:t>
            </a:r>
            <a:r>
              <a:rPr lang="en-US" i="1" dirty="0" smtClean="0">
                <a:latin typeface="Calibri"/>
              </a:rPr>
              <a:t>1</a:t>
            </a:r>
            <a:r>
              <a:rPr lang="en-US" sz="2400" i="1" dirty="0" smtClean="0">
                <a:latin typeface="Calibri"/>
              </a:rPr>
              <a:t> </a:t>
            </a:r>
            <a:r>
              <a:rPr lang="ru-RU" sz="2400" i="1" dirty="0" smtClean="0">
                <a:latin typeface="Calibri"/>
              </a:rPr>
              <a:t>по трём сторонам (</a:t>
            </a:r>
            <a:r>
              <a:rPr lang="en-US" sz="2400" i="1" dirty="0" smtClean="0">
                <a:latin typeface="Calibri"/>
              </a:rPr>
              <a:t>BB</a:t>
            </a:r>
            <a:r>
              <a:rPr lang="ru-RU" i="1" dirty="0" smtClean="0">
                <a:latin typeface="Calibri"/>
              </a:rPr>
              <a:t>1 </a:t>
            </a:r>
            <a:r>
              <a:rPr lang="ru-RU" sz="2400" i="1" dirty="0" smtClean="0">
                <a:latin typeface="Calibri"/>
              </a:rPr>
              <a:t>= </a:t>
            </a:r>
            <a:r>
              <a:rPr lang="en-US" sz="2400" i="1" dirty="0" smtClean="0">
                <a:latin typeface="Calibri"/>
              </a:rPr>
              <a:t>2BD, CB</a:t>
            </a:r>
            <a:r>
              <a:rPr lang="en-US" i="1" dirty="0" smtClean="0">
                <a:latin typeface="Calibri"/>
              </a:rPr>
              <a:t>1</a:t>
            </a:r>
            <a:r>
              <a:rPr lang="ru-RU" i="1" dirty="0" smtClean="0">
                <a:latin typeface="Calibri"/>
              </a:rPr>
              <a:t> </a:t>
            </a:r>
            <a:r>
              <a:rPr lang="en-US" sz="2400" i="1" dirty="0" smtClean="0">
                <a:latin typeface="Calibri"/>
              </a:rPr>
              <a:t>=</a:t>
            </a:r>
            <a:r>
              <a:rPr lang="ru-RU" sz="2400" i="1" dirty="0" smtClean="0">
                <a:latin typeface="Calibri"/>
              </a:rPr>
              <a:t> </a:t>
            </a:r>
            <a:r>
              <a:rPr lang="en-US" sz="2400" i="1" dirty="0" smtClean="0">
                <a:latin typeface="Calibri"/>
              </a:rPr>
              <a:t>AB</a:t>
            </a:r>
            <a:r>
              <a:rPr lang="ru-RU" sz="2400" i="1" dirty="0" smtClean="0">
                <a:latin typeface="Calibri"/>
              </a:rPr>
              <a:t>).</a:t>
            </a:r>
          </a:p>
          <a:p>
            <a:pPr marL="342900" indent="-342900"/>
            <a:r>
              <a:rPr lang="ru-RU" i="1" dirty="0" smtClean="0">
                <a:latin typeface="Calibri"/>
              </a:rPr>
              <a:t>2.     </a:t>
            </a:r>
            <a:r>
              <a:rPr lang="ru-RU" sz="2400" i="1" dirty="0" smtClean="0">
                <a:latin typeface="Calibri"/>
              </a:rPr>
              <a:t>Строим точку </a:t>
            </a:r>
            <a:r>
              <a:rPr lang="en-US" sz="2400" i="1" dirty="0" smtClean="0">
                <a:latin typeface="Calibri"/>
              </a:rPr>
              <a:t>D</a:t>
            </a:r>
            <a:r>
              <a:rPr lang="ru-RU" sz="2400" i="1" dirty="0" smtClean="0">
                <a:latin typeface="Calibri"/>
              </a:rPr>
              <a:t> – середину </a:t>
            </a:r>
            <a:r>
              <a:rPr lang="en-US" sz="2400" i="1" dirty="0" smtClean="0">
                <a:latin typeface="Calibri"/>
              </a:rPr>
              <a:t>BB</a:t>
            </a:r>
            <a:r>
              <a:rPr lang="en-US" i="1" dirty="0" smtClean="0">
                <a:latin typeface="Calibri"/>
              </a:rPr>
              <a:t>1</a:t>
            </a:r>
            <a:r>
              <a:rPr lang="ru-RU" sz="2400" i="1" dirty="0" smtClean="0">
                <a:latin typeface="Calibri"/>
              </a:rPr>
              <a:t>.</a:t>
            </a:r>
          </a:p>
          <a:p>
            <a:pPr marL="342900" indent="-342900"/>
            <a:r>
              <a:rPr lang="ru-RU" i="1" dirty="0" smtClean="0">
                <a:latin typeface="Calibri"/>
              </a:rPr>
              <a:t>3.*   </a:t>
            </a:r>
            <a:r>
              <a:rPr lang="ru-RU" sz="2400" i="1" dirty="0" smtClean="0">
                <a:latin typeface="Calibri"/>
              </a:rPr>
              <a:t>На продолжении луча </a:t>
            </a:r>
            <a:r>
              <a:rPr lang="en-US" sz="2400" i="1" dirty="0" smtClean="0">
                <a:latin typeface="Calibri"/>
              </a:rPr>
              <a:t>CD</a:t>
            </a:r>
            <a:r>
              <a:rPr lang="ru-RU" sz="2400" i="1" dirty="0" smtClean="0">
                <a:latin typeface="Calibri"/>
              </a:rPr>
              <a:t> от  точки </a:t>
            </a:r>
            <a:r>
              <a:rPr lang="en-US" sz="2400" i="1" dirty="0" smtClean="0">
                <a:latin typeface="Calibri"/>
              </a:rPr>
              <a:t>D</a:t>
            </a:r>
            <a:r>
              <a:rPr lang="ru-RU" sz="2400" i="1" dirty="0" smtClean="0">
                <a:latin typeface="Calibri"/>
              </a:rPr>
              <a:t> откладываем отрезок, равный </a:t>
            </a:r>
            <a:r>
              <a:rPr lang="en-US" sz="2400" i="1" dirty="0" smtClean="0">
                <a:latin typeface="Calibri"/>
              </a:rPr>
              <a:t>CD (</a:t>
            </a:r>
            <a:r>
              <a:rPr lang="ru-RU" sz="2400" i="1" dirty="0" smtClean="0">
                <a:latin typeface="Calibri"/>
              </a:rPr>
              <a:t>получили точку </a:t>
            </a:r>
            <a:r>
              <a:rPr lang="en-US" sz="2400" i="1" dirty="0" smtClean="0">
                <a:latin typeface="Calibri"/>
              </a:rPr>
              <a:t>A</a:t>
            </a:r>
            <a:r>
              <a:rPr lang="ru-RU" sz="2400" i="1" dirty="0" smtClean="0">
                <a:latin typeface="Calibri"/>
              </a:rPr>
              <a:t>).</a:t>
            </a:r>
          </a:p>
          <a:p>
            <a:pPr marL="342900" indent="-342900"/>
            <a:r>
              <a:rPr lang="ru-RU" i="1" dirty="0" smtClean="0"/>
              <a:t>4.      </a:t>
            </a:r>
            <a:r>
              <a:rPr lang="ru-RU" sz="2400" i="1" dirty="0" smtClean="0"/>
              <a:t>Проводим сторону </a:t>
            </a:r>
            <a:r>
              <a:rPr lang="en-US" sz="2400" i="1" dirty="0" smtClean="0"/>
              <a:t>AB</a:t>
            </a:r>
            <a:r>
              <a:rPr lang="ru-RU" sz="2400" i="1" dirty="0" smtClean="0"/>
              <a:t>.</a:t>
            </a:r>
          </a:p>
          <a:p>
            <a:pPr marL="342900" indent="-342900"/>
            <a:r>
              <a:rPr lang="ru-RU" i="1" dirty="0" smtClean="0">
                <a:latin typeface="Calibri"/>
              </a:rPr>
              <a:t>5.      ∆</a:t>
            </a:r>
            <a:r>
              <a:rPr lang="en-US" sz="2400" i="1" dirty="0" smtClean="0">
                <a:latin typeface="Calibri"/>
              </a:rPr>
              <a:t>ABC</a:t>
            </a:r>
            <a:r>
              <a:rPr lang="ru-RU" sz="2400" i="1" dirty="0" smtClean="0">
                <a:latin typeface="Calibri"/>
              </a:rPr>
              <a:t> – искомый.</a:t>
            </a:r>
            <a:endParaRPr lang="ru-RU" sz="2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4357694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</a:rPr>
              <a:t>Задача имеет решение и при том только одно, если для отрезков </a:t>
            </a:r>
            <a:r>
              <a:rPr lang="en-US" sz="2400" i="1" dirty="0" smtClean="0">
                <a:solidFill>
                  <a:srgbClr val="FFFF00"/>
                </a:solidFill>
              </a:rPr>
              <a:t>AB, BC </a:t>
            </a:r>
            <a:r>
              <a:rPr lang="ru-RU" sz="2400" i="1" dirty="0" smtClean="0">
                <a:solidFill>
                  <a:srgbClr val="FFFF00"/>
                </a:solidFill>
              </a:rPr>
              <a:t>и </a:t>
            </a:r>
            <a:r>
              <a:rPr lang="en-US" sz="2400" i="1" dirty="0" smtClean="0">
                <a:solidFill>
                  <a:srgbClr val="FFFF00"/>
                </a:solidFill>
              </a:rPr>
              <a:t>2BD</a:t>
            </a:r>
            <a:r>
              <a:rPr lang="ru-RU" sz="2400" i="1" dirty="0" smtClean="0">
                <a:solidFill>
                  <a:srgbClr val="FFFF00"/>
                </a:solidFill>
              </a:rPr>
              <a:t> выполняется неравенство треугольника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Дано: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496" y="14285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№ 316</a:t>
            </a:r>
            <a:endParaRPr lang="ru-RU" u="sng" dirty="0">
              <a:solidFill>
                <a:schemeClr val="accent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929066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Построить: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500570"/>
            <a:ext cx="3302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Calibri"/>
              </a:rPr>
              <a:t>∆ </a:t>
            </a:r>
            <a:r>
              <a:rPr lang="en-US" sz="2400" i="1" dirty="0" smtClean="0">
                <a:latin typeface="Calibri"/>
              </a:rPr>
              <a:t>ABC</a:t>
            </a:r>
            <a:r>
              <a:rPr lang="ru-RU" sz="2400" i="1" dirty="0" smtClean="0">
                <a:latin typeface="Calibri"/>
              </a:rPr>
              <a:t>, где </a:t>
            </a:r>
            <a:r>
              <a:rPr lang="en-US" sz="2400" i="1" dirty="0" smtClean="0">
                <a:latin typeface="Calibri"/>
              </a:rPr>
              <a:t>BH</a:t>
            </a:r>
            <a:r>
              <a:rPr lang="ru-RU" sz="2400" i="1" dirty="0" smtClean="0">
                <a:latin typeface="Calibri"/>
              </a:rPr>
              <a:t> – высота,</a:t>
            </a:r>
          </a:p>
          <a:p>
            <a:r>
              <a:rPr lang="en-US" sz="2400" i="1" dirty="0" smtClean="0">
                <a:latin typeface="Calibri"/>
              </a:rPr>
              <a:t>AD</a:t>
            </a:r>
            <a:r>
              <a:rPr lang="ru-RU" sz="2400" i="1" dirty="0" smtClean="0">
                <a:latin typeface="Calibri"/>
              </a:rPr>
              <a:t> - медиана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643570" y="642918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Анализ: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5107785" y="1750207"/>
            <a:ext cx="1571636" cy="7858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286512" y="1357298"/>
            <a:ext cx="1928826" cy="16430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5500694" y="2928934"/>
            <a:ext cx="2714644" cy="7143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20462" y="2824459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286512" y="928670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8001024" y="2928934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ru-RU" sz="2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7286644" y="1857364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</a:t>
            </a:r>
            <a:endParaRPr lang="ru-RU" sz="24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967071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2786050" y="1038509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ru-RU" sz="2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48364" y="1681451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180282" y="2428868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</a:t>
            </a:r>
            <a:endParaRPr lang="ru-RU" sz="2400" i="1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286512" y="1357298"/>
            <a:ext cx="1928826" cy="16430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929322" y="2928934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H</a:t>
            </a:r>
            <a:endParaRPr lang="ru-RU" sz="2400" i="1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5500694" y="2143116"/>
            <a:ext cx="1571636" cy="158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V="1">
            <a:off x="5500694" y="2285992"/>
            <a:ext cx="1857388" cy="642942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6572264" y="1643050"/>
            <a:ext cx="214314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7500958" y="2428868"/>
            <a:ext cx="214314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0740000">
            <a:off x="214282" y="1357298"/>
            <a:ext cx="2714644" cy="7143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0980000" flipH="1">
            <a:off x="357949" y="2041317"/>
            <a:ext cx="1571636" cy="7143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928794" y="1714488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H</a:t>
            </a:r>
            <a:endParaRPr lang="ru-RU" sz="2400" i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rot="1500000" flipV="1">
            <a:off x="371453" y="2397158"/>
            <a:ext cx="1714512" cy="78581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6378" y="235743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 rot="10800000">
            <a:off x="5500694" y="2928934"/>
            <a:ext cx="2714644" cy="714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Соединительная линия уступом 74"/>
          <p:cNvCxnSpPr/>
          <p:nvPr/>
        </p:nvCxnSpPr>
        <p:spPr>
          <a:xfrm>
            <a:off x="6286512" y="2786058"/>
            <a:ext cx="214314" cy="142876"/>
          </a:xfrm>
          <a:prstGeom prst="bentConnector3">
            <a:avLst>
              <a:gd name="adj1" fmla="val 10541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5072066" y="1285860"/>
            <a:ext cx="3643338" cy="71438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4929190" y="2214554"/>
            <a:ext cx="3643338" cy="71438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6143636" y="1785926"/>
            <a:ext cx="285752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6143636" y="1857364"/>
            <a:ext cx="285752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6143636" y="2357430"/>
            <a:ext cx="285752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6143636" y="2428868"/>
            <a:ext cx="285752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4357686" y="4000504"/>
            <a:ext cx="46434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73050"/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Если прямые </a:t>
            </a:r>
            <a:r>
              <a:rPr lang="en-US" sz="20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</a:t>
            </a:r>
            <a:r>
              <a:rPr lang="en-US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и </a:t>
            </a:r>
            <a:r>
              <a:rPr lang="en-US" sz="20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параллельны, то середины всех отрезков с концами, лежащими на этих прямых, находятся на прямой </a:t>
            </a:r>
            <a:r>
              <a:rPr lang="ru-RU" sz="20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с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, параллельной </a:t>
            </a:r>
            <a:r>
              <a:rPr lang="en-US" sz="20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и </a:t>
            </a:r>
            <a:r>
              <a:rPr lang="en-US" sz="2000" i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, и равноудалённой от этих прямых</a:t>
            </a:r>
          </a:p>
          <a:p>
            <a:pPr indent="273050"/>
            <a:r>
              <a:rPr lang="en-US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(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№ 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282</a:t>
            </a:r>
            <a:r>
              <a:rPr lang="ru-RU" sz="2000" i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).</a:t>
            </a:r>
            <a:endParaRPr lang="ru-RU" sz="2000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429652" y="1000108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8429652" y="264318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6215074" y="1857364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M</a:t>
            </a:r>
            <a:endParaRPr lang="ru-RU" sz="2400" i="1" dirty="0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5000628" y="2928934"/>
            <a:ext cx="3643338" cy="71438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358214" y="1895765"/>
            <a:ext cx="312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с</a:t>
            </a:r>
            <a:endParaRPr lang="ru-RU" sz="2400" i="1" dirty="0"/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rot="5400000">
            <a:off x="4679157" y="2107397"/>
            <a:ext cx="1643074" cy="1588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5000628" y="1824327"/>
            <a:ext cx="567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M</a:t>
            </a:r>
            <a:r>
              <a:rPr lang="ru-RU" sz="2400" i="1" dirty="0" smtClean="0"/>
              <a:t>1</a:t>
            </a:r>
            <a:endParaRPr lang="ru-RU" sz="2400" i="1" dirty="0"/>
          </a:p>
        </p:txBody>
      </p:sp>
      <p:sp>
        <p:nvSpPr>
          <p:cNvPr id="60" name="TextBox 59"/>
          <p:cNvSpPr txBox="1"/>
          <p:nvPr/>
        </p:nvSpPr>
        <p:spPr>
          <a:xfrm>
            <a:off x="5143504" y="857232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r>
              <a:rPr lang="ru-RU" sz="2400" i="1" dirty="0" smtClean="0"/>
              <a:t>1</a:t>
            </a:r>
            <a:endParaRPr lang="ru-RU" sz="2400" i="1" dirty="0"/>
          </a:p>
        </p:txBody>
      </p:sp>
      <p:cxnSp>
        <p:nvCxnSpPr>
          <p:cNvPr id="61" name="Прямая соединительная линия 60"/>
          <p:cNvCxnSpPr/>
          <p:nvPr/>
        </p:nvCxnSpPr>
        <p:spPr>
          <a:xfrm flipV="1">
            <a:off x="5357818" y="2500306"/>
            <a:ext cx="285752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flipV="1">
            <a:off x="5357818" y="2428868"/>
            <a:ext cx="285752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 flipV="1">
            <a:off x="5357818" y="1714488"/>
            <a:ext cx="285752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V="1">
            <a:off x="5357818" y="1643050"/>
            <a:ext cx="285752" cy="7143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5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1" grpId="1"/>
      <p:bldP spid="41" grpId="0"/>
      <p:bldP spid="44" grpId="0"/>
      <p:bldP spid="45" grpId="0"/>
      <p:bldP spid="46" grpId="0"/>
      <p:bldP spid="49" grpId="1"/>
      <p:bldP spid="58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71414"/>
            <a:ext cx="3211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Описание построения: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692894"/>
            <a:ext cx="81439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/>
            <a:r>
              <a:rPr lang="ru-RU" sz="2000" i="1" dirty="0" smtClean="0"/>
              <a:t>1.    Строим </a:t>
            </a:r>
            <a:r>
              <a:rPr lang="ru-RU" sz="2000" i="1" dirty="0" smtClean="0">
                <a:latin typeface="Calibri"/>
              </a:rPr>
              <a:t>две перпендикулярные прямые (получили точку </a:t>
            </a:r>
            <a:r>
              <a:rPr lang="en-US" sz="2000" i="1" dirty="0" smtClean="0">
                <a:latin typeface="Calibri"/>
              </a:rPr>
              <a:t>A)</a:t>
            </a:r>
            <a:r>
              <a:rPr lang="ru-RU" sz="2000" i="1" dirty="0" smtClean="0">
                <a:latin typeface="Calibri"/>
              </a:rPr>
              <a:t>.</a:t>
            </a:r>
          </a:p>
          <a:p>
            <a:pPr marL="457200" indent="-457200">
              <a:buAutoNum type="arabicPeriod" startAt="2"/>
            </a:pPr>
            <a:r>
              <a:rPr lang="ru-RU" sz="2000" i="1" dirty="0" smtClean="0">
                <a:latin typeface="Calibri"/>
              </a:rPr>
              <a:t>На одной из сторон прямого угла от точки </a:t>
            </a:r>
            <a:r>
              <a:rPr lang="en-US" sz="2000" i="1" dirty="0" smtClean="0">
                <a:latin typeface="Calibri"/>
              </a:rPr>
              <a:t>A</a:t>
            </a:r>
            <a:r>
              <a:rPr lang="ru-RU" sz="2000" i="1" dirty="0" smtClean="0">
                <a:latin typeface="Calibri"/>
              </a:rPr>
              <a:t> откладываем отрезок равный </a:t>
            </a:r>
            <a:r>
              <a:rPr lang="en-US" sz="2000" i="1" dirty="0" smtClean="0">
                <a:latin typeface="Calibri"/>
              </a:rPr>
              <a:t>HB</a:t>
            </a:r>
            <a:r>
              <a:rPr lang="ru-RU" sz="2000" i="1" dirty="0" smtClean="0">
                <a:latin typeface="Calibri"/>
              </a:rPr>
              <a:t> (получили точку </a:t>
            </a:r>
            <a:r>
              <a:rPr lang="en-US" sz="2000" i="1" dirty="0" smtClean="0">
                <a:latin typeface="Calibri"/>
              </a:rPr>
              <a:t>B</a:t>
            </a:r>
            <a:r>
              <a:rPr lang="ru-RU" sz="1400" i="1" dirty="0" smtClean="0">
                <a:latin typeface="Calibri"/>
              </a:rPr>
              <a:t>1</a:t>
            </a:r>
            <a:r>
              <a:rPr lang="ru-RU" sz="2000" i="1" dirty="0" smtClean="0">
                <a:latin typeface="Calibri"/>
              </a:rPr>
              <a:t>).</a:t>
            </a:r>
          </a:p>
          <a:p>
            <a:pPr marL="457200" indent="-457200"/>
            <a:r>
              <a:rPr lang="ru-RU" sz="2000" i="1" dirty="0" smtClean="0">
                <a:latin typeface="Calibri"/>
              </a:rPr>
              <a:t>3.    </a:t>
            </a:r>
            <a:r>
              <a:rPr lang="ru-RU" sz="2000" i="1" dirty="0" smtClean="0"/>
              <a:t>От точки </a:t>
            </a:r>
            <a:r>
              <a:rPr lang="en-US" sz="2000" i="1" dirty="0" smtClean="0"/>
              <a:t>A</a:t>
            </a:r>
            <a:r>
              <a:rPr lang="ru-RU" sz="2000" i="1" dirty="0" smtClean="0"/>
              <a:t> на прямой </a:t>
            </a:r>
            <a:r>
              <a:rPr lang="en-US" sz="2000" i="1" dirty="0" smtClean="0"/>
              <a:t>a</a:t>
            </a:r>
            <a:r>
              <a:rPr lang="ru-RU" sz="2000" i="1" dirty="0" smtClean="0"/>
              <a:t> откладываем отрезок равный </a:t>
            </a:r>
            <a:r>
              <a:rPr lang="en-US" sz="2000" i="1" dirty="0" smtClean="0"/>
              <a:t> AC (</a:t>
            </a:r>
            <a:r>
              <a:rPr lang="ru-RU" sz="2000" i="1" dirty="0" smtClean="0"/>
              <a:t>получили точку </a:t>
            </a:r>
            <a:r>
              <a:rPr lang="en-US" sz="2000" i="1" dirty="0" smtClean="0"/>
              <a:t>C</a:t>
            </a:r>
            <a:r>
              <a:rPr lang="ru-RU" sz="2000" i="1" dirty="0" smtClean="0"/>
              <a:t>).</a:t>
            </a:r>
            <a:endParaRPr lang="en-US" sz="2000" i="1" dirty="0" smtClean="0">
              <a:latin typeface="Calibri"/>
            </a:endParaRPr>
          </a:p>
          <a:p>
            <a:pPr marL="342900" indent="-342900"/>
            <a:r>
              <a:rPr lang="ru-RU" sz="2000" i="1" dirty="0" smtClean="0">
                <a:latin typeface="Calibri"/>
              </a:rPr>
              <a:t>4.   Строим точку </a:t>
            </a:r>
            <a:r>
              <a:rPr lang="en-US" sz="2000" i="1" dirty="0" smtClean="0">
                <a:latin typeface="Calibri"/>
              </a:rPr>
              <a:t>M</a:t>
            </a:r>
            <a:r>
              <a:rPr lang="ru-RU" sz="1400" i="1" dirty="0" smtClean="0">
                <a:latin typeface="Calibri"/>
              </a:rPr>
              <a:t>1</a:t>
            </a:r>
            <a:r>
              <a:rPr lang="ru-RU" sz="2000" i="1" dirty="0" smtClean="0">
                <a:latin typeface="Calibri"/>
              </a:rPr>
              <a:t> – середину отрезка </a:t>
            </a:r>
            <a:r>
              <a:rPr lang="en-US" sz="2000" i="1" dirty="0" smtClean="0">
                <a:latin typeface="Calibri"/>
              </a:rPr>
              <a:t>AB</a:t>
            </a:r>
            <a:r>
              <a:rPr lang="ru-RU" sz="1400" i="1" dirty="0" smtClean="0">
                <a:latin typeface="Calibri"/>
              </a:rPr>
              <a:t>1</a:t>
            </a:r>
            <a:r>
              <a:rPr lang="ru-RU" sz="2000" i="1" dirty="0" smtClean="0">
                <a:latin typeface="Calibri"/>
              </a:rPr>
              <a:t>.</a:t>
            </a:r>
          </a:p>
          <a:p>
            <a:pPr marL="457200" indent="-457200"/>
            <a:r>
              <a:rPr lang="ru-RU" sz="2000" i="1" dirty="0" smtClean="0">
                <a:latin typeface="Calibri"/>
              </a:rPr>
              <a:t>5.   Через точку</a:t>
            </a:r>
            <a:r>
              <a:rPr lang="en-US" sz="2000" i="1" dirty="0" smtClean="0">
                <a:latin typeface="Calibri"/>
              </a:rPr>
              <a:t> M</a:t>
            </a:r>
            <a:r>
              <a:rPr lang="en-US" sz="1400" i="1" dirty="0" smtClean="0">
                <a:latin typeface="Calibri"/>
              </a:rPr>
              <a:t>1</a:t>
            </a:r>
            <a:r>
              <a:rPr lang="en-US" sz="2000" i="1" dirty="0" smtClean="0">
                <a:latin typeface="Calibri"/>
              </a:rPr>
              <a:t> </a:t>
            </a:r>
            <a:r>
              <a:rPr lang="ru-RU" sz="2000" i="1" dirty="0" smtClean="0">
                <a:latin typeface="Calibri"/>
              </a:rPr>
              <a:t>проводим прямую </a:t>
            </a:r>
            <a:r>
              <a:rPr lang="en-US" sz="2000" i="1" dirty="0" smtClean="0">
                <a:latin typeface="Calibri"/>
              </a:rPr>
              <a:t>c</a:t>
            </a:r>
            <a:r>
              <a:rPr lang="ru-RU" sz="2000" i="1" dirty="0" smtClean="0">
                <a:latin typeface="Calibri"/>
              </a:rPr>
              <a:t>, параллельную прямой </a:t>
            </a:r>
            <a:r>
              <a:rPr lang="en-US" sz="2000" i="1" dirty="0" smtClean="0">
                <a:latin typeface="Calibri"/>
              </a:rPr>
              <a:t>a</a:t>
            </a:r>
            <a:r>
              <a:rPr lang="ru-RU" sz="2000" i="1" dirty="0" smtClean="0">
                <a:latin typeface="Calibri"/>
              </a:rPr>
              <a:t>.</a:t>
            </a:r>
          </a:p>
          <a:p>
            <a:pPr marL="457200" indent="-457200"/>
            <a:r>
              <a:rPr lang="ru-RU" sz="2000" i="1" dirty="0" smtClean="0">
                <a:latin typeface="Calibri"/>
              </a:rPr>
              <a:t>6.   Через точку</a:t>
            </a:r>
            <a:r>
              <a:rPr lang="en-US" sz="2000" i="1" dirty="0" smtClean="0">
                <a:latin typeface="Calibri"/>
              </a:rPr>
              <a:t> B</a:t>
            </a:r>
            <a:r>
              <a:rPr lang="en-US" sz="1400" i="1" dirty="0" smtClean="0">
                <a:latin typeface="Calibri"/>
              </a:rPr>
              <a:t>1</a:t>
            </a:r>
            <a:r>
              <a:rPr lang="en-US" sz="2000" i="1" dirty="0" smtClean="0">
                <a:latin typeface="Calibri"/>
              </a:rPr>
              <a:t> </a:t>
            </a:r>
            <a:r>
              <a:rPr lang="ru-RU" sz="2000" i="1" dirty="0" smtClean="0">
                <a:latin typeface="Calibri"/>
              </a:rPr>
              <a:t>проводим прямую </a:t>
            </a:r>
            <a:r>
              <a:rPr lang="en-US" sz="2000" i="1" dirty="0" smtClean="0">
                <a:latin typeface="Calibri"/>
              </a:rPr>
              <a:t>b</a:t>
            </a:r>
            <a:r>
              <a:rPr lang="ru-RU" sz="2000" i="1" dirty="0" smtClean="0">
                <a:latin typeface="Calibri"/>
              </a:rPr>
              <a:t>, параллельную прямой </a:t>
            </a:r>
            <a:r>
              <a:rPr lang="en-US" sz="2000" i="1" dirty="0" smtClean="0">
                <a:latin typeface="Calibri"/>
              </a:rPr>
              <a:t>a</a:t>
            </a:r>
            <a:endParaRPr lang="ru-RU" sz="2000" i="1" dirty="0" smtClean="0">
              <a:latin typeface="Calibri"/>
            </a:endParaRPr>
          </a:p>
          <a:p>
            <a:pPr marL="342900" indent="-342900"/>
            <a:r>
              <a:rPr lang="ru-RU" sz="2000" i="1" dirty="0" smtClean="0"/>
              <a:t>7.    Из точки </a:t>
            </a:r>
            <a:r>
              <a:rPr lang="en-US" sz="2000" i="1" dirty="0" smtClean="0"/>
              <a:t>A</a:t>
            </a:r>
            <a:r>
              <a:rPr lang="ru-RU" sz="2000" i="1" dirty="0" smtClean="0"/>
              <a:t> раствором циркуля равным </a:t>
            </a:r>
            <a:r>
              <a:rPr lang="en-US" sz="2000" i="1" dirty="0" smtClean="0"/>
              <a:t>AD </a:t>
            </a:r>
            <a:r>
              <a:rPr lang="ru-RU" sz="2000" i="1" dirty="0" smtClean="0"/>
              <a:t>проводим дугу до пересечения с прямой </a:t>
            </a:r>
            <a:r>
              <a:rPr lang="en-US" sz="2000" i="1" dirty="0" smtClean="0"/>
              <a:t>c (</a:t>
            </a:r>
            <a:r>
              <a:rPr lang="ru-RU" sz="2000" i="1" dirty="0" smtClean="0"/>
              <a:t>получили точку </a:t>
            </a:r>
            <a:r>
              <a:rPr lang="en-US" sz="2000" i="1" dirty="0" smtClean="0"/>
              <a:t>D</a:t>
            </a:r>
            <a:r>
              <a:rPr lang="ru-RU" sz="2000" i="1" dirty="0" smtClean="0"/>
              <a:t>).</a:t>
            </a:r>
          </a:p>
          <a:p>
            <a:pPr marL="457200" indent="-457200"/>
            <a:r>
              <a:rPr lang="ru-RU" sz="2000" i="1" dirty="0" smtClean="0"/>
              <a:t>8.   Через точки</a:t>
            </a:r>
            <a:r>
              <a:rPr lang="en-US" sz="2000" i="1" dirty="0" smtClean="0"/>
              <a:t> C </a:t>
            </a:r>
            <a:r>
              <a:rPr lang="ru-RU" sz="2000" i="1" dirty="0" smtClean="0"/>
              <a:t>и </a:t>
            </a:r>
            <a:r>
              <a:rPr lang="en-US" sz="2000" i="1" dirty="0" smtClean="0"/>
              <a:t>D</a:t>
            </a:r>
            <a:r>
              <a:rPr lang="ru-RU" sz="2000" i="1" dirty="0" smtClean="0"/>
              <a:t> проводим прямую (получили точку </a:t>
            </a:r>
            <a:r>
              <a:rPr lang="en-US" sz="2000" i="1" dirty="0" smtClean="0"/>
              <a:t>B</a:t>
            </a:r>
            <a:r>
              <a:rPr lang="ru-RU" sz="2000" i="1" dirty="0" smtClean="0"/>
              <a:t>).</a:t>
            </a:r>
          </a:p>
          <a:p>
            <a:pPr marL="457200" indent="-457200"/>
            <a:r>
              <a:rPr lang="ru-RU" sz="2000" i="1" dirty="0" smtClean="0"/>
              <a:t>9.   Проводим сторону </a:t>
            </a:r>
            <a:r>
              <a:rPr lang="en-US" sz="2000" i="1" dirty="0" smtClean="0"/>
              <a:t>AB</a:t>
            </a:r>
            <a:r>
              <a:rPr lang="ru-RU" sz="2000" i="1" dirty="0" smtClean="0"/>
              <a:t>.</a:t>
            </a:r>
          </a:p>
          <a:p>
            <a:pPr marL="342900" indent="-342900"/>
            <a:r>
              <a:rPr lang="ru-RU" sz="2000" i="1" dirty="0" smtClean="0">
                <a:latin typeface="Calibri"/>
              </a:rPr>
              <a:t>10.  </a:t>
            </a:r>
            <a:r>
              <a:rPr lang="ru-RU" sz="1400" i="1" dirty="0" smtClean="0">
                <a:latin typeface="Calibri"/>
              </a:rPr>
              <a:t>∆</a:t>
            </a:r>
            <a:r>
              <a:rPr lang="en-US" sz="2000" i="1" dirty="0" smtClean="0">
                <a:latin typeface="Calibri"/>
              </a:rPr>
              <a:t>ABC</a:t>
            </a:r>
            <a:r>
              <a:rPr lang="ru-RU" sz="2000" i="1" dirty="0" smtClean="0">
                <a:latin typeface="Calibri"/>
              </a:rPr>
              <a:t> – искомый.</a:t>
            </a:r>
            <a:endParaRPr lang="ru-RU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5214950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</a:rPr>
              <a:t>Задача не всегда имеет решение. Если решение есть, то оно единственное.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Дано: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496" y="14285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№ 316</a:t>
            </a:r>
            <a:endParaRPr lang="ru-RU" u="sng" dirty="0">
              <a:solidFill>
                <a:schemeClr val="accent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929066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Построить: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500570"/>
            <a:ext cx="3302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Calibri"/>
              </a:rPr>
              <a:t>∆ </a:t>
            </a:r>
            <a:r>
              <a:rPr lang="en-US" sz="2400" i="1" dirty="0" smtClean="0">
                <a:latin typeface="Calibri"/>
              </a:rPr>
              <a:t>ABC</a:t>
            </a:r>
            <a:r>
              <a:rPr lang="ru-RU" sz="2400" i="1" dirty="0" smtClean="0">
                <a:latin typeface="Calibri"/>
              </a:rPr>
              <a:t>, где </a:t>
            </a:r>
            <a:r>
              <a:rPr lang="en-US" sz="2400" i="1" dirty="0" smtClean="0">
                <a:latin typeface="Calibri"/>
              </a:rPr>
              <a:t>BH</a:t>
            </a:r>
            <a:r>
              <a:rPr lang="ru-RU" sz="2400" i="1" dirty="0" smtClean="0">
                <a:latin typeface="Calibri"/>
              </a:rPr>
              <a:t> – высота,</a:t>
            </a:r>
          </a:p>
          <a:p>
            <a:r>
              <a:rPr lang="en-US" sz="2400" i="1" dirty="0" smtClean="0">
                <a:latin typeface="Calibri"/>
              </a:rPr>
              <a:t>AD</a:t>
            </a:r>
            <a:r>
              <a:rPr lang="ru-RU" sz="2400" i="1" dirty="0" smtClean="0">
                <a:latin typeface="Calibri"/>
              </a:rPr>
              <a:t> - медиана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643570" y="642918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Построение: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4750595" y="3321843"/>
            <a:ext cx="1714512" cy="7858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91900" y="4538971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72198" y="2571744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7786710" y="4572008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ru-RU" sz="2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6966628" y="3357562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</a:t>
            </a:r>
            <a:endParaRPr lang="ru-RU" sz="24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0" y="967071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2786050" y="1038509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ru-RU" sz="2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48364" y="1681451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180282" y="2428868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</a:t>
            </a:r>
            <a:endParaRPr lang="ru-RU" sz="2400" i="1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000760" y="2857496"/>
            <a:ext cx="1928826" cy="178595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929322" y="4572008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H</a:t>
            </a:r>
            <a:endParaRPr lang="ru-RU" sz="2400" i="1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 flipV="1">
            <a:off x="5214942" y="3786190"/>
            <a:ext cx="1785950" cy="785818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0740000">
            <a:off x="214282" y="1357298"/>
            <a:ext cx="2714644" cy="7143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0980000" flipH="1">
            <a:off x="357949" y="2041317"/>
            <a:ext cx="1571636" cy="7143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928794" y="1714488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H</a:t>
            </a:r>
            <a:endParaRPr lang="ru-RU" sz="2400" i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rot="1500000" flipV="1">
            <a:off x="371453" y="2397158"/>
            <a:ext cx="1714512" cy="78581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6378" y="235743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cxnSp>
        <p:nvCxnSpPr>
          <p:cNvPr id="75" name="Соединительная линия уступом 74"/>
          <p:cNvCxnSpPr/>
          <p:nvPr/>
        </p:nvCxnSpPr>
        <p:spPr>
          <a:xfrm>
            <a:off x="5214942" y="4429132"/>
            <a:ext cx="214314" cy="142876"/>
          </a:xfrm>
          <a:prstGeom prst="bentConnector3">
            <a:avLst>
              <a:gd name="adj1" fmla="val 10541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/>
          <p:nvPr/>
        </p:nvCxnSpPr>
        <p:spPr>
          <a:xfrm>
            <a:off x="4643438" y="3714752"/>
            <a:ext cx="3643338" cy="7143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8215338" y="4253219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4714876" y="3324525"/>
            <a:ext cx="567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M</a:t>
            </a:r>
            <a:r>
              <a:rPr lang="ru-RU" sz="2400" i="1" dirty="0" smtClean="0"/>
              <a:t>1</a:t>
            </a:r>
            <a:endParaRPr lang="ru-RU" sz="2400" i="1" dirty="0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4572000" y="4572008"/>
            <a:ext cx="3643338" cy="7143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215338" y="3429000"/>
            <a:ext cx="312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с</a:t>
            </a:r>
            <a:endParaRPr lang="ru-RU" sz="2400" i="1" dirty="0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 rot="16200000" flipH="1">
            <a:off x="3707557" y="4222007"/>
            <a:ext cx="3038795" cy="2402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4357686" y="3714751"/>
            <a:ext cx="171451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rot="10800000">
            <a:off x="5214942" y="4572008"/>
            <a:ext cx="2714644" cy="714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714876" y="2428868"/>
            <a:ext cx="5052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r>
              <a:rPr lang="ru-RU" sz="2400" i="1" dirty="0" smtClean="0"/>
              <a:t>1</a:t>
            </a:r>
            <a:endParaRPr lang="ru-RU" sz="2400" i="1" dirty="0"/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rot="5400000">
            <a:off x="5143107" y="3715149"/>
            <a:ext cx="1715306" cy="1588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4714876" y="2857496"/>
            <a:ext cx="3643338" cy="71438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8215338" y="2538707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cxnSp>
        <p:nvCxnSpPr>
          <p:cNvPr id="83" name="Прямая соединительная линия 82"/>
          <p:cNvCxnSpPr/>
          <p:nvPr/>
        </p:nvCxnSpPr>
        <p:spPr>
          <a:xfrm rot="5400000" flipH="1" flipV="1">
            <a:off x="5214942" y="3714752"/>
            <a:ext cx="1588" cy="1588"/>
          </a:xfrm>
          <a:prstGeom prst="line">
            <a:avLst/>
          </a:prstGeom>
          <a:ln w="793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51" grpId="0"/>
      <p:bldP spid="45" grpId="0"/>
      <p:bldP spid="46" grpId="0"/>
      <p:bldP spid="49" grpId="0"/>
      <p:bldP spid="67" grpId="0"/>
      <p:bldP spid="8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Равнобедренный треугольник 66"/>
          <p:cNvSpPr/>
          <p:nvPr/>
        </p:nvSpPr>
        <p:spPr>
          <a:xfrm rot="21000713">
            <a:off x="6117785" y="1418667"/>
            <a:ext cx="411796" cy="262096"/>
          </a:xfrm>
          <a:prstGeom prst="triangle">
            <a:avLst/>
          </a:prstGeom>
          <a:solidFill>
            <a:srgbClr val="FF0000">
              <a:alpha val="69000"/>
            </a:srgbClr>
          </a:solidFill>
          <a:ln>
            <a:solidFill>
              <a:srgbClr val="FF0000">
                <a:alpha val="6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714348" y="571480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Дано: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496" y="14285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№ 319</a:t>
            </a:r>
            <a:endParaRPr lang="ru-RU" u="sng" dirty="0">
              <a:solidFill>
                <a:schemeClr val="accent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929066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Построить: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500570"/>
            <a:ext cx="3302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Calibri"/>
              </a:rPr>
              <a:t>∆ </a:t>
            </a:r>
            <a:r>
              <a:rPr lang="en-US" sz="2400" i="1" dirty="0" smtClean="0">
                <a:latin typeface="Calibri"/>
              </a:rPr>
              <a:t>ABC</a:t>
            </a:r>
            <a:r>
              <a:rPr lang="ru-RU" sz="2400" i="1" dirty="0" smtClean="0">
                <a:latin typeface="Calibri"/>
              </a:rPr>
              <a:t>, где </a:t>
            </a:r>
            <a:r>
              <a:rPr lang="en-US" sz="2400" i="1" dirty="0" smtClean="0">
                <a:latin typeface="Calibri"/>
              </a:rPr>
              <a:t>BH</a:t>
            </a:r>
            <a:r>
              <a:rPr lang="ru-RU" sz="2400" i="1" dirty="0" smtClean="0">
                <a:latin typeface="Calibri"/>
              </a:rPr>
              <a:t> – высота,</a:t>
            </a:r>
          </a:p>
          <a:p>
            <a:r>
              <a:rPr lang="en-US" sz="2400" i="1" dirty="0" smtClean="0">
                <a:latin typeface="Calibri"/>
              </a:rPr>
              <a:t>BD</a:t>
            </a:r>
            <a:r>
              <a:rPr lang="ru-RU" sz="2400" i="1" dirty="0" smtClean="0">
                <a:latin typeface="Calibri"/>
              </a:rPr>
              <a:t> - биссектриса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643570" y="642918"/>
            <a:ext cx="123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Анализ: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5107785" y="1750207"/>
            <a:ext cx="1571636" cy="78581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286512" y="1357298"/>
            <a:ext cx="1928826" cy="16430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5500694" y="2928934"/>
            <a:ext cx="2714644" cy="7143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120462" y="2824459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286512" y="928670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8001024" y="2928934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ru-RU" sz="2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6429388" y="2928934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</a:t>
            </a:r>
            <a:endParaRPr lang="ru-RU" sz="24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142844" y="2857496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1142976" y="928670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108844" y="289589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</a:t>
            </a:r>
            <a:endParaRPr lang="ru-RU" sz="2400" i="1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286512" y="1357298"/>
            <a:ext cx="1928826" cy="16430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5929322" y="2928934"/>
            <a:ext cx="386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H</a:t>
            </a:r>
            <a:endParaRPr lang="ru-RU" sz="2400" i="1" dirty="0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 rot="5400000">
            <a:off x="5500694" y="2143116"/>
            <a:ext cx="1571636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000232" y="2357430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H</a:t>
            </a:r>
            <a:endParaRPr lang="ru-RU" sz="2400" i="1" dirty="0"/>
          </a:p>
        </p:txBody>
      </p:sp>
      <p:sp>
        <p:nvSpPr>
          <p:cNvPr id="71" name="TextBox 70"/>
          <p:cNvSpPr txBox="1"/>
          <p:nvPr/>
        </p:nvSpPr>
        <p:spPr>
          <a:xfrm>
            <a:off x="56378" y="235743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cxnSp>
        <p:nvCxnSpPr>
          <p:cNvPr id="75" name="Соединительная линия уступом 74"/>
          <p:cNvCxnSpPr/>
          <p:nvPr/>
        </p:nvCxnSpPr>
        <p:spPr>
          <a:xfrm rot="-5460000">
            <a:off x="6109776" y="2751569"/>
            <a:ext cx="214314" cy="142876"/>
          </a:xfrm>
          <a:prstGeom prst="bentConnector3">
            <a:avLst>
              <a:gd name="adj1" fmla="val 10541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5643570" y="2000240"/>
            <a:ext cx="1571636" cy="28575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5400000" flipH="1" flipV="1">
            <a:off x="392877" y="1535893"/>
            <a:ext cx="1000132" cy="5000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1142976" y="1285860"/>
            <a:ext cx="1000132" cy="8572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428596" y="2643182"/>
            <a:ext cx="157163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11460000" flipH="1">
            <a:off x="512858" y="3076250"/>
            <a:ext cx="1571636" cy="2857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8992" y="71414"/>
            <a:ext cx="3211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Описание построения: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692894"/>
            <a:ext cx="81439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1950" indent="-361950"/>
            <a:r>
              <a:rPr lang="ru-RU" sz="2000" i="1" dirty="0" smtClean="0"/>
              <a:t>1.    Построим прямоугольный треугольник </a:t>
            </a:r>
            <a:r>
              <a:rPr lang="en-US" sz="2000" i="1" dirty="0" smtClean="0"/>
              <a:t>HBD</a:t>
            </a:r>
            <a:r>
              <a:rPr lang="ru-RU" sz="2000" i="1" dirty="0" smtClean="0"/>
              <a:t> по гипотенузе и катету</a:t>
            </a:r>
            <a:r>
              <a:rPr lang="ru-RU" sz="2000" i="1" dirty="0" smtClean="0">
                <a:latin typeface="Calibri"/>
              </a:rPr>
              <a:t>.</a:t>
            </a:r>
          </a:p>
          <a:p>
            <a:pPr marL="457200" indent="-457200">
              <a:buAutoNum type="arabicPeriod" startAt="2"/>
            </a:pPr>
            <a:r>
              <a:rPr lang="ru-RU" sz="2000" i="1" dirty="0" smtClean="0">
                <a:latin typeface="Calibri"/>
              </a:rPr>
              <a:t>Проведём биссектрису данного угла </a:t>
            </a:r>
            <a:r>
              <a:rPr lang="en-US" sz="2000" i="1" dirty="0" smtClean="0">
                <a:latin typeface="Calibri"/>
              </a:rPr>
              <a:t>B</a:t>
            </a:r>
            <a:r>
              <a:rPr lang="ru-RU" sz="2000" i="1" dirty="0" smtClean="0">
                <a:latin typeface="Calibri"/>
              </a:rPr>
              <a:t> (получим угол </a:t>
            </a:r>
            <a:r>
              <a:rPr lang="en-US" sz="2000" i="1" dirty="0" smtClean="0">
                <a:latin typeface="Calibri"/>
              </a:rPr>
              <a:t>ABD</a:t>
            </a:r>
            <a:r>
              <a:rPr lang="ru-RU" sz="2000" i="1" dirty="0" smtClean="0">
                <a:latin typeface="Calibri"/>
              </a:rPr>
              <a:t>).</a:t>
            </a:r>
          </a:p>
          <a:p>
            <a:pPr marL="457200" indent="-457200">
              <a:buAutoNum type="arabicPeriod" startAt="3"/>
            </a:pPr>
            <a:r>
              <a:rPr lang="ru-RU" sz="2000" i="1" dirty="0" smtClean="0">
                <a:latin typeface="Calibri"/>
              </a:rPr>
              <a:t>Достроим угол </a:t>
            </a:r>
            <a:r>
              <a:rPr lang="en-US" sz="2000" i="1" dirty="0" smtClean="0">
                <a:latin typeface="Calibri"/>
              </a:rPr>
              <a:t>DBH </a:t>
            </a:r>
            <a:r>
              <a:rPr lang="ru-RU" sz="2000" i="1" dirty="0" smtClean="0">
                <a:latin typeface="Calibri"/>
              </a:rPr>
              <a:t>треугольника </a:t>
            </a:r>
            <a:r>
              <a:rPr lang="en-US" sz="2000" i="1" dirty="0" smtClean="0">
                <a:latin typeface="Calibri"/>
              </a:rPr>
              <a:t>HBD</a:t>
            </a:r>
            <a:r>
              <a:rPr lang="ru-RU" sz="2000" i="1" dirty="0" smtClean="0">
                <a:latin typeface="Calibri"/>
              </a:rPr>
              <a:t> до угла</a:t>
            </a:r>
            <a:r>
              <a:rPr lang="en-US" sz="2000" i="1" dirty="0" smtClean="0">
                <a:latin typeface="Calibri"/>
              </a:rPr>
              <a:t> DBA</a:t>
            </a:r>
            <a:r>
              <a:rPr lang="ru-RU" sz="2000" i="1" dirty="0" smtClean="0">
                <a:latin typeface="Calibri"/>
              </a:rPr>
              <a:t>, равного половине угла </a:t>
            </a:r>
            <a:r>
              <a:rPr lang="en-US" sz="2000" i="1" dirty="0" smtClean="0">
                <a:latin typeface="Calibri"/>
              </a:rPr>
              <a:t>A</a:t>
            </a:r>
            <a:r>
              <a:rPr lang="ru-RU" sz="2000" i="1" dirty="0" smtClean="0">
                <a:latin typeface="Calibri"/>
              </a:rPr>
              <a:t> (получим точку </a:t>
            </a:r>
            <a:r>
              <a:rPr lang="en-US" sz="2000" i="1" dirty="0" smtClean="0">
                <a:latin typeface="Calibri"/>
              </a:rPr>
              <a:t>A)</a:t>
            </a:r>
            <a:r>
              <a:rPr lang="ru-RU" sz="2000" i="1" dirty="0" smtClean="0"/>
              <a:t>.</a:t>
            </a:r>
          </a:p>
          <a:p>
            <a:pPr marL="457200" indent="-457200"/>
            <a:r>
              <a:rPr lang="ru-RU" sz="2000" i="1" dirty="0" smtClean="0">
                <a:latin typeface="Calibri"/>
              </a:rPr>
              <a:t>4.    Достроим угол </a:t>
            </a:r>
            <a:r>
              <a:rPr lang="en-US" sz="2000" i="1" dirty="0" smtClean="0">
                <a:latin typeface="Calibri"/>
              </a:rPr>
              <a:t>ABD</a:t>
            </a:r>
            <a:r>
              <a:rPr lang="ru-RU" sz="2000" i="1" dirty="0" smtClean="0">
                <a:latin typeface="Calibri"/>
              </a:rPr>
              <a:t> до угла</a:t>
            </a:r>
            <a:r>
              <a:rPr lang="en-US" sz="2000" i="1" dirty="0" smtClean="0">
                <a:latin typeface="Calibri"/>
              </a:rPr>
              <a:t> ABC</a:t>
            </a:r>
            <a:r>
              <a:rPr lang="ru-RU" sz="2000" i="1" dirty="0" smtClean="0">
                <a:latin typeface="Calibri"/>
              </a:rPr>
              <a:t> (получим точку </a:t>
            </a:r>
            <a:r>
              <a:rPr lang="en-US" sz="2000" i="1" dirty="0" smtClean="0">
                <a:latin typeface="Calibri"/>
              </a:rPr>
              <a:t>C</a:t>
            </a:r>
            <a:r>
              <a:rPr lang="ru-RU" sz="2000" i="1" dirty="0" smtClean="0">
                <a:latin typeface="Calibri"/>
              </a:rPr>
              <a:t>)</a:t>
            </a:r>
            <a:endParaRPr lang="en-US" sz="2000" i="1" dirty="0" smtClean="0">
              <a:latin typeface="Calibri"/>
            </a:endParaRPr>
          </a:p>
          <a:p>
            <a:pPr marL="342900" indent="-342900"/>
            <a:r>
              <a:rPr lang="en-US" sz="2000" i="1" dirty="0" smtClean="0">
                <a:latin typeface="Calibri"/>
              </a:rPr>
              <a:t>5</a:t>
            </a:r>
            <a:r>
              <a:rPr lang="ru-RU" sz="2000" i="1" dirty="0" smtClean="0">
                <a:latin typeface="Calibri"/>
              </a:rPr>
              <a:t>.  </a:t>
            </a:r>
            <a:r>
              <a:rPr lang="ru-RU" sz="1400" i="1" dirty="0" smtClean="0">
                <a:latin typeface="Calibri"/>
              </a:rPr>
              <a:t>∆</a:t>
            </a:r>
            <a:r>
              <a:rPr lang="en-US" sz="2000" i="1" dirty="0" smtClean="0">
                <a:latin typeface="Calibri"/>
              </a:rPr>
              <a:t>ABC</a:t>
            </a:r>
            <a:r>
              <a:rPr lang="ru-RU" sz="2000" i="1" dirty="0" smtClean="0">
                <a:latin typeface="Calibri"/>
              </a:rPr>
              <a:t> – искомый.</a:t>
            </a:r>
            <a:endParaRPr lang="ru-RU" sz="20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5214950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FFFF00"/>
                </a:solidFill>
              </a:rPr>
              <a:t>Задача всегда имеет решение и при том единственное.</a:t>
            </a:r>
            <a:endParaRPr lang="ru-RU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571480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Дано: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0496" y="142852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№ 319</a:t>
            </a:r>
            <a:endParaRPr lang="ru-RU" u="sng" dirty="0">
              <a:solidFill>
                <a:schemeClr val="accent2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3929066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Построить: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4500570"/>
            <a:ext cx="33027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latin typeface="Calibri"/>
              </a:rPr>
              <a:t>∆ </a:t>
            </a:r>
            <a:r>
              <a:rPr lang="en-US" sz="2400" i="1" dirty="0" smtClean="0">
                <a:latin typeface="Calibri"/>
              </a:rPr>
              <a:t>ABC</a:t>
            </a:r>
            <a:r>
              <a:rPr lang="ru-RU" sz="2400" i="1" dirty="0" smtClean="0">
                <a:latin typeface="Calibri"/>
              </a:rPr>
              <a:t>, где </a:t>
            </a:r>
            <a:r>
              <a:rPr lang="en-US" sz="2400" i="1" dirty="0" smtClean="0">
                <a:latin typeface="Calibri"/>
              </a:rPr>
              <a:t>BH</a:t>
            </a:r>
            <a:r>
              <a:rPr lang="ru-RU" sz="2400" i="1" dirty="0" smtClean="0">
                <a:latin typeface="Calibri"/>
              </a:rPr>
              <a:t> – высота,</a:t>
            </a:r>
          </a:p>
          <a:p>
            <a:r>
              <a:rPr lang="en-US" sz="2400" i="1" dirty="0" smtClean="0">
                <a:latin typeface="Calibri"/>
              </a:rPr>
              <a:t>BD</a:t>
            </a:r>
            <a:r>
              <a:rPr lang="ru-RU" sz="2400" i="1" dirty="0" smtClean="0">
                <a:latin typeface="Calibri"/>
              </a:rPr>
              <a:t> - биссектриса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5643570" y="642918"/>
            <a:ext cx="1869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Построение:</a:t>
            </a:r>
            <a:endParaRPr lang="ru-RU" sz="24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5036347" y="3321843"/>
            <a:ext cx="1857388" cy="92869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00694" y="4429132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A</a:t>
            </a:r>
            <a:endParaRPr lang="ru-RU" sz="2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357950" y="2500306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8072462" y="4429132"/>
            <a:ext cx="35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C</a:t>
            </a:r>
            <a:endParaRPr lang="ru-RU" sz="2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6786578" y="4429132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</a:t>
            </a:r>
            <a:endParaRPr lang="ru-RU" sz="24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142844" y="2857496"/>
            <a:ext cx="365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1142976" y="928670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108844" y="2895897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D</a:t>
            </a:r>
            <a:endParaRPr lang="ru-RU" sz="2400" i="1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429388" y="2857496"/>
            <a:ext cx="2143140" cy="18573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00760" y="4429132"/>
            <a:ext cx="386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/>
              <a:t>H</a:t>
            </a:r>
            <a:endParaRPr lang="ru-RU" sz="2400" i="1" dirty="0"/>
          </a:p>
        </p:txBody>
      </p:sp>
      <p:sp>
        <p:nvSpPr>
          <p:cNvPr id="63" name="TextBox 62"/>
          <p:cNvSpPr txBox="1"/>
          <p:nvPr/>
        </p:nvSpPr>
        <p:spPr>
          <a:xfrm>
            <a:off x="2000232" y="2357430"/>
            <a:ext cx="391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H</a:t>
            </a:r>
            <a:endParaRPr lang="ru-RU" sz="2400" i="1" dirty="0"/>
          </a:p>
        </p:txBody>
      </p:sp>
      <p:sp>
        <p:nvSpPr>
          <p:cNvPr id="71" name="TextBox 70"/>
          <p:cNvSpPr txBox="1"/>
          <p:nvPr/>
        </p:nvSpPr>
        <p:spPr>
          <a:xfrm>
            <a:off x="56378" y="2357430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B</a:t>
            </a:r>
            <a:endParaRPr lang="ru-RU" sz="2400" i="1" dirty="0"/>
          </a:p>
        </p:txBody>
      </p:sp>
      <p:cxnSp>
        <p:nvCxnSpPr>
          <p:cNvPr id="75" name="Соединительная линия уступом 74"/>
          <p:cNvCxnSpPr/>
          <p:nvPr/>
        </p:nvCxnSpPr>
        <p:spPr>
          <a:xfrm rot="-5460000">
            <a:off x="6252652" y="4251767"/>
            <a:ext cx="214314" cy="142876"/>
          </a:xfrm>
          <a:prstGeom prst="bentConnector3">
            <a:avLst>
              <a:gd name="adj1" fmla="val 105411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5822165" y="3464719"/>
            <a:ext cx="1571636" cy="35719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rot="5400000" flipH="1" flipV="1">
            <a:off x="392877" y="1535893"/>
            <a:ext cx="1000132" cy="50006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1142976" y="1285860"/>
            <a:ext cx="1000132" cy="8572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>
            <a:off x="428596" y="2643182"/>
            <a:ext cx="157163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rot="11460000" flipH="1">
            <a:off x="512858" y="3076250"/>
            <a:ext cx="1571636" cy="2857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4393405" y="4036223"/>
            <a:ext cx="407196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5072066" y="4429132"/>
            <a:ext cx="3500462" cy="7143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5644364" y="3642520"/>
            <a:ext cx="1571636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429388" y="4429132"/>
            <a:ext cx="35719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16200000" flipH="1">
            <a:off x="607191" y="1821645"/>
            <a:ext cx="1285884" cy="214314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5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306</TotalTime>
  <Words>891</Words>
  <Application>Microsoft Office PowerPoint</Application>
  <PresentationFormat>Екран (4:3)</PresentationFormat>
  <Paragraphs>170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Модульная</vt:lpstr>
      <vt:lpstr>Задачи на построение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Махмудова Наталья Юрьевна</dc:creator>
  <cp:lastModifiedBy>LEGION</cp:lastModifiedBy>
  <cp:revision>39</cp:revision>
  <dcterms:created xsi:type="dcterms:W3CDTF">2012-04-27T19:08:21Z</dcterms:created>
  <dcterms:modified xsi:type="dcterms:W3CDTF">2015-01-26T12:33:39Z</dcterms:modified>
</cp:coreProperties>
</file>