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4" r:id="rId7"/>
    <p:sldId id="261" r:id="rId8"/>
    <p:sldId id="262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6384" autoAdjust="0"/>
  </p:normalViewPr>
  <p:slideViewPr>
    <p:cSldViewPr>
      <p:cViewPr varScale="1">
        <p:scale>
          <a:sx n="65" d="100"/>
          <a:sy n="65" d="100"/>
        </p:scale>
        <p:origin x="-18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09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B8A5F-B358-4632-A598-AD48860B11F6}" type="datetimeFigureOut">
              <a:rPr lang="uk-UA" smtClean="0"/>
              <a:t>26.01.2015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4B014-9701-47F6-9143-5E72D44E0F7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2024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8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800" dirty="0" err="1" smtClean="0">
                <a:solidFill>
                  <a:schemeClr val="tx2">
                    <a:satMod val="130000"/>
                  </a:schemeClr>
                </a:solidFill>
              </a:rPr>
              <a:t>Мачина</a:t>
            </a:r>
            <a:r>
              <a:rPr lang="ru-RU" sz="800" dirty="0" smtClean="0">
                <a:solidFill>
                  <a:schemeClr val="tx2">
                    <a:satMod val="130000"/>
                  </a:schemeClr>
                </a:solidFill>
              </a:rPr>
              <a:t> Т.В. – учитель математики МБОУ «СОШ № 29 </a:t>
            </a:r>
            <a:r>
              <a:rPr lang="ru-RU" sz="800" dirty="0" err="1" smtClean="0">
                <a:solidFill>
                  <a:schemeClr val="tx2">
                    <a:satMod val="130000"/>
                  </a:schemeClr>
                </a:solidFill>
              </a:rPr>
              <a:t>г.Владимира</a:t>
            </a:r>
            <a:r>
              <a:rPr lang="ru-RU" sz="800" dirty="0" smtClean="0">
                <a:solidFill>
                  <a:schemeClr val="tx2">
                    <a:satMod val="130000"/>
                  </a:schemeClr>
                </a:solidFill>
              </a:rPr>
              <a:t>»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</a:t>
            </a:r>
            <a:r>
              <a:rPr lang="ru-RU" sz="9600" dirty="0" smtClean="0">
                <a:solidFill>
                  <a:srgbClr val="FF0000"/>
                </a:solidFill>
              </a:rPr>
              <a:t>Элементы комбинаторики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/>
              <a:t> </a:t>
            </a:r>
            <a:r>
              <a:rPr lang="ru-RU" sz="1200" dirty="0" smtClean="0"/>
              <a:t>                                            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2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2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200" dirty="0" smtClean="0"/>
              <a:t>                 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4B014-9701-47F6-9143-5E72D44E0F74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14125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2">
                    <a:satMod val="130000"/>
                  </a:schemeClr>
                </a:solidFill>
              </a:rPr>
              <a:t>Решение задач в классе :  </a:t>
            </a:r>
            <a:br>
              <a:rPr lang="ru-RU" sz="1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200" dirty="0" smtClean="0">
                <a:solidFill>
                  <a:schemeClr val="tx2">
                    <a:satMod val="130000"/>
                  </a:schemeClr>
                </a:solidFill>
              </a:rPr>
              <a:t>   № 714, 716,718(а),721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№714.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 </a:t>
            </a:r>
            <a:r>
              <a:rPr lang="ru-RU" i="1" dirty="0" smtClean="0"/>
              <a:t> </a:t>
            </a:r>
            <a:r>
              <a:rPr lang="ru-RU" dirty="0" smtClean="0"/>
              <a:t>В кафе предлагают два первых блюда: борщ, рассольник — и четыре вторых блюда: гуляш, котлеты, сосиски, пельмени. Укажите все обеды из первого и второго блюд, которые может заказать посетитель. Проиллюстрируйте ответ, построив дере­во возможных вариантов.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4B014-9701-47F6-9143-5E72D44E0F74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91960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rgbClr val="572314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Решение.</a:t>
            </a: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100" dirty="0" smtClean="0"/>
              <a:t>   Что бы указать все обеды из двух блюд, будем рассуждать так.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100" dirty="0" smtClean="0"/>
              <a:t>   Выберем одно блюдо (борщ) и будем добавлять к нему поочерёдно разные вторые блюда, получая пары: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600" dirty="0" smtClean="0"/>
              <a:t>Б г;  б к;  б с;  б п (4 пары).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   Теперь в качестве первого блюда выберем рассольник и будем добавлять к нему поочерёдно разные вторые блюда: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600" dirty="0" err="1" smtClean="0"/>
              <a:t>Рг</a:t>
            </a:r>
            <a:r>
              <a:rPr lang="ru-RU" sz="1600" dirty="0" smtClean="0"/>
              <a:t>;  р к;  р с;  р п (4 пары).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Согласно правилу комбинаторного умножения всего обедов: 2*4=8.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Построив дерево возможностей, получим 8 вариантов.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200" i="1" dirty="0" smtClean="0"/>
              <a:t>Ответ: б г;  б к;  б с;  б п;  р г;  р к;  р с;  р п.; получим восемь разных обедов из двух блюд.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4B014-9701-47F6-9143-5E72D44E0F74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25442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</a:p>
          <a:p>
            <a:r>
              <a:rPr lang="ru-RU" b="1" dirty="0" smtClean="0"/>
              <a:t>№ 716</a:t>
            </a:r>
          </a:p>
          <a:p>
            <a:endParaRPr lang="ru-RU" b="1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Стадион имеет четыре входа: </a:t>
            </a:r>
            <a:r>
              <a:rPr lang="ru-RU" i="1" dirty="0" smtClean="0"/>
              <a:t>А, В, С </a:t>
            </a:r>
            <a:r>
              <a:rPr lang="ru-RU" dirty="0" smtClean="0"/>
              <a:t>и </a:t>
            </a:r>
            <a:r>
              <a:rPr lang="en-US" i="1" dirty="0" smtClean="0"/>
              <a:t>D</a:t>
            </a:r>
            <a:r>
              <a:rPr lang="ru-RU" i="1" dirty="0" smtClean="0"/>
              <a:t>. </a:t>
            </a:r>
            <a:r>
              <a:rPr lang="ru-RU" dirty="0" smtClean="0"/>
              <a:t>Укажите все возможные способы, какими посетитель может войти через один вход, а выйти через другой. Сколько таких способов?</a:t>
            </a:r>
            <a:br>
              <a:rPr lang="ru-RU" dirty="0" smtClean="0"/>
            </a:b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4B014-9701-47F6-9143-5E72D44E0F74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38763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rgbClr val="572314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Решение.</a:t>
            </a:r>
            <a:r>
              <a:rPr lang="ru-RU" dirty="0" smtClean="0"/>
              <a:t> 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200" dirty="0" smtClean="0"/>
              <a:t>   Из условия ясно, что порядок выбора имеет значение: АВ означает, что посетитель вошёл через А и вышел через В, а ВА означает, что вошёл через В, а вышел через А.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050" dirty="0" smtClean="0"/>
              <a:t>   Чтобы перечислить все варианты выбора двух входов, будем придерживаться следующего правила.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050" dirty="0" smtClean="0"/>
              <a:t>    Выпишем обозначения всех входов в ряд: А, В, С, Д. Берём первый вход и дописываем к нему поочерёдно каждый из остальных входов, получаем 3 пары: А В, А С, А Д.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105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200" dirty="0" smtClean="0"/>
              <a:t>    Берём второй вход и дописываем к нему поочерёдно каждый из остальных входов, кроме него самого начиная с начала ряда, т. е. с первого входа: ВА, ВС, ВД.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12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200" dirty="0" smtClean="0"/>
              <a:t>     Выбирая третий, а затем четвёртый вход, получаем СА, СВ, СД; ДА, ДВ, ДС.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    </a:t>
            </a:r>
            <a:r>
              <a:rPr lang="ru-RU" sz="1600" b="1" dirty="0" smtClean="0">
                <a:solidFill>
                  <a:srgbClr val="FF0000"/>
                </a:solidFill>
              </a:rPr>
              <a:t>Общее количество способов выбора: 4*3=12 (к каждому из 4 входов мы дописывали 3 других).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1200" b="1" dirty="0" smtClean="0">
              <a:solidFill>
                <a:srgbClr val="FF0000"/>
              </a:solidFill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100" dirty="0" smtClean="0"/>
              <a:t>     Замечание. Подсчитать количество способов выбора, не составляя пары, можно по правилу произведения: первый выбор (через какой вход войти) можно сделать 4 способами (А, или В, или С, или Д); после этого второй выбор (через какой вход войти) можно сделать 3 способами ( любой  вход, кроме того, через который вошли). Общее количество выбора равно 4*3=12.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100" i="1" dirty="0" smtClean="0"/>
              <a:t>Ответ</a:t>
            </a:r>
            <a:r>
              <a:rPr lang="ru-RU" sz="1100" dirty="0" smtClean="0"/>
              <a:t>: 12 способов.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4B014-9701-47F6-9143-5E72D44E0F74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25121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rgbClr val="572314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b="1" dirty="0" smtClean="0"/>
              <a:t>№718. </a:t>
            </a:r>
          </a:p>
          <a:p>
            <a:r>
              <a:rPr lang="ru-RU" dirty="0" smtClean="0"/>
              <a:t>   Составьте все возможные двузначные числа из указанных цифр, используя в записи числа каждую из них не более од­ного раза:</a:t>
            </a:r>
          </a:p>
          <a:p>
            <a:r>
              <a:rPr lang="ru-RU" dirty="0" smtClean="0"/>
              <a:t>а) 1, 6, 8;</a:t>
            </a: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4B014-9701-47F6-9143-5E72D44E0F74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48940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rgbClr val="572314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 </a:t>
            </a:r>
            <a:r>
              <a:rPr lang="ru-RU" b="1" dirty="0" smtClean="0"/>
              <a:t>Решение.</a:t>
            </a:r>
            <a:r>
              <a:rPr lang="ru-RU" dirty="0" smtClean="0"/>
              <a:t>  </a:t>
            </a:r>
          </a:p>
          <a:p>
            <a:r>
              <a:rPr lang="ru-RU" dirty="0" smtClean="0"/>
              <a:t> а) Выбираем поочерёдно:16, 18, 61, 68, 81, 86.</a:t>
            </a:r>
          </a:p>
          <a:p>
            <a:r>
              <a:rPr lang="ru-RU" dirty="0" smtClean="0"/>
              <a:t> Всего 6 различных чисел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4B014-9701-47F6-9143-5E72D44E0F74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24923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rgbClr val="572314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 </a:t>
            </a:r>
            <a:r>
              <a:rPr lang="ru-RU" b="1" dirty="0" smtClean="0"/>
              <a:t>№721.</a:t>
            </a:r>
          </a:p>
          <a:p>
            <a:endParaRPr lang="ru-RU" b="1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В шахматном турнире участвуют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9 человек. Каждый из них сыграл с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каждым по одной партии. Сколько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всего партий было сыграно?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4B014-9701-47F6-9143-5E72D44E0F74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47541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rgbClr val="572314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Решение.</a:t>
            </a:r>
            <a:r>
              <a:rPr lang="ru-RU" dirty="0" smtClean="0"/>
              <a:t>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Поскольку каждая пара участников играла между собой только один раз, порядок выбора не имеет значения (когда Иванов играл с Петровым, это то же самое, что Петров играл с Ивановым).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Выбрать первого участника партии можно 9 способами, а второго- 8 оставшимися способами; </a:t>
            </a:r>
            <a:r>
              <a:rPr lang="ru-RU" sz="1600" dirty="0" smtClean="0">
                <a:solidFill>
                  <a:srgbClr val="FF0000"/>
                </a:solidFill>
              </a:rPr>
              <a:t>по правилу произведения всего можно образовать 9*8=72 пары</a:t>
            </a:r>
            <a:r>
              <a:rPr lang="ru-RU" dirty="0" smtClean="0"/>
              <a:t>,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но в это число каждая пара входит дважды: сначала Иванов-Петров, затем Петров- Иванов.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Поскольку порядок выбора не имеет значения, то общее количество партий равно 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i="1" dirty="0" smtClean="0"/>
              <a:t>Ответ</a:t>
            </a:r>
            <a:r>
              <a:rPr lang="ru-RU" dirty="0" smtClean="0"/>
              <a:t>: 36 партий.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4B014-9701-47F6-9143-5E72D44E0F74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14064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cap="small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/>
              <a:t>Дома</a:t>
            </a:r>
            <a:r>
              <a:rPr lang="ru-RU" dirty="0" smtClean="0"/>
              <a:t>:    №715,717,723,</a:t>
            </a:r>
          </a:p>
          <a:p>
            <a:r>
              <a:rPr lang="ru-RU" smtClean="0"/>
              <a:t>найти сообщение из истории комбинаторики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4B014-9701-47F6-9143-5E72D44E0F74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4813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 smtClean="0">
                <a:solidFill>
                  <a:srgbClr val="FF0000"/>
                </a:solidFill>
              </a:rPr>
              <a:t>Комбинаторика</a:t>
            </a:r>
            <a:r>
              <a:rPr lang="ru-RU" sz="11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1200" dirty="0" smtClean="0">
                <a:solidFill>
                  <a:schemeClr val="tx2">
                    <a:satMod val="130000"/>
                  </a:schemeClr>
                </a:solidFill>
              </a:rPr>
              <a:t>– это раздел математики, посвящённый задачам выбора и расположения предметов из раздела множеств. </a:t>
            </a:r>
            <a:br>
              <a:rPr lang="ru-RU" sz="1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200" dirty="0" smtClean="0">
                <a:solidFill>
                  <a:schemeClr val="tx2">
                    <a:satMod val="130000"/>
                  </a:schemeClr>
                </a:solidFill>
              </a:rPr>
              <a:t>Типичной задачей комбинаторики является задача перечисления комбинаций, составленных из нескольких предметов.</a:t>
            </a:r>
            <a:br>
              <a:rPr lang="ru-RU" sz="12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1200" dirty="0" smtClean="0">
              <a:solidFill>
                <a:schemeClr val="tx2">
                  <a:satMod val="130000"/>
                </a:schemeClr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4B014-9701-47F6-9143-5E72D44E0F74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7451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2">
                    <a:satMod val="130000"/>
                  </a:schemeClr>
                </a:solidFill>
              </a:rPr>
              <a:t>Вспомним несколько примеров таких задач</a:t>
            </a:r>
            <a:endParaRPr lang="ru-RU" sz="1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4B014-9701-47F6-9143-5E72D44E0F74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9251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rgbClr val="572314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  Ответ : 6 комбинаций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4B014-9701-47F6-9143-5E72D44E0F74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7776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2.Сколько чётных двузначных чисел можно составить из цифр 0,1,2,4,5,9.</a:t>
            </a:r>
            <a:r>
              <a:rPr lang="ru-RU" sz="14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4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1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200" dirty="0" smtClean="0">
                <a:solidFill>
                  <a:schemeClr val="tx2">
                    <a:satMod val="130000"/>
                  </a:schemeClr>
                </a:solidFill>
              </a:rPr>
              <a:t> </a:t>
            </a:r>
            <a:br>
              <a:rPr lang="ru-RU" sz="12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1200" dirty="0" smtClean="0">
              <a:solidFill>
                <a:schemeClr val="tx2">
                  <a:satMod val="130000"/>
                </a:schemeClr>
              </a:solidFill>
            </a:endParaRPr>
          </a:p>
          <a:p>
            <a:r>
              <a:rPr lang="ru-RU" sz="1200" dirty="0" smtClean="0"/>
              <a:t>Составим таблицу: слева от 1 – </a:t>
            </a:r>
            <a:r>
              <a:rPr lang="ru-RU" sz="1200" dirty="0" err="1" smtClean="0"/>
              <a:t>го</a:t>
            </a:r>
            <a:r>
              <a:rPr lang="ru-RU" sz="1200" dirty="0" smtClean="0"/>
              <a:t> столбца поместим первые цифры искомых чисел, сверху – вторые цифры этих чисел (чётные цифры, тогда столбцов будет три).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4B014-9701-47F6-9143-5E72D44E0F74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58385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2">
                    <a:satMod val="130000"/>
                  </a:schemeClr>
                </a:solidFill>
              </a:rPr>
              <a:t>Так в столбце перечислены все возможные варианты, следовательно, их столько же, сколько клеток в столбце, т.е. 15.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4B014-9701-47F6-9143-5E72D44E0F74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08974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</a:rPr>
              <a:t>3.На завтрак Вова может выбрать плюшку, бутерброд, пряник или кекс, а запить их может кофеем, соком или кефиром.  Из скольких вариантов завтрака Вова может выбирать?</a:t>
            </a:r>
            <a:r>
              <a:rPr lang="ru-RU" sz="12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200" b="1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1200" b="1" dirty="0" smtClean="0">
              <a:solidFill>
                <a:schemeClr val="tx2">
                  <a:satMod val="130000"/>
                </a:schemeClr>
              </a:solidFill>
            </a:endParaRPr>
          </a:p>
          <a:p>
            <a:r>
              <a:rPr lang="ru-RU" sz="1200" i="1" dirty="0" smtClean="0"/>
              <a:t>Решим задачу, перебирая всевозможные варианты, путем кодирования вариантов завтрака</a:t>
            </a:r>
          </a:p>
          <a:p>
            <a:endParaRPr lang="ru-RU" sz="1200" i="1" dirty="0" smtClean="0"/>
          </a:p>
          <a:p>
            <a:endParaRPr lang="ru-RU" sz="1200" i="1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4B014-9701-47F6-9143-5E72D44E0F74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6862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rgbClr val="572314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Во всех задачах был осуществлён перебор всех возможных вариантов или комбинаций. Поэтому эти задачи называют </a:t>
            </a:r>
            <a:r>
              <a:rPr lang="ru-RU" b="1" dirty="0" smtClean="0"/>
              <a:t>комбинаторными. </a:t>
            </a:r>
            <a:r>
              <a:rPr lang="ru-RU" dirty="0" smtClean="0"/>
              <a:t>Слово комбинация происходит от латинского </a:t>
            </a:r>
            <a:r>
              <a:rPr lang="en-US" b="1" i="1" dirty="0" err="1" smtClean="0"/>
              <a:t>combino</a:t>
            </a:r>
            <a:r>
              <a:rPr lang="en-US" dirty="0" smtClean="0"/>
              <a:t> </a:t>
            </a:r>
            <a:r>
              <a:rPr lang="ru-RU" dirty="0" smtClean="0"/>
              <a:t>– соединяю.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Действительно при получении любой комбинации мы составляем её из отдельных элементов последовательно соединяя  их друг с другом. С этой точки зрения: число – это комбинация цифр, слово – это комбинация букв, меню – это комбинация блюд.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Во всех предложенных задачах для подсчёта числа комбинаций мы использовали простой способ подсчёта – прямое перечисление (опираясь на «дерево возможных вариантов», таблицу, кодирование). Но способ перебора возможных вариантов далеко не всегда применим, ведь количество комбинаций может исчисляться миллионами.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Здесь на помощь приходят несколько замечательных комбинаторных правил, которые позволяют подсчитать количество комбинаций без их прямого перечисления.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4B014-9701-47F6-9143-5E72D44E0F74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439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100" kern="1200" dirty="0" smtClean="0">
              <a:solidFill>
                <a:srgbClr val="572314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000" dirty="0" smtClean="0"/>
              <a:t>Мы рассмотрели примеры 3-х разных задач, но получили совершенно одинаковые решения, которые основаны на общем </a:t>
            </a:r>
            <a:r>
              <a:rPr lang="ru-RU" sz="1000" b="1" u="sng" dirty="0" smtClean="0">
                <a:solidFill>
                  <a:schemeClr val="accent3"/>
                </a:solidFill>
              </a:rPr>
              <a:t>правиле умножения</a:t>
            </a:r>
            <a:r>
              <a:rPr lang="ru-RU" sz="1000" u="sng" dirty="0" smtClean="0"/>
              <a:t>:</a:t>
            </a:r>
            <a:endParaRPr lang="ru-RU" sz="10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200" b="1" i="1" dirty="0" smtClean="0"/>
              <a:t>Пусть имеется </a:t>
            </a:r>
            <a:r>
              <a:rPr lang="en-US" sz="1200" b="1" i="1" dirty="0" smtClean="0"/>
              <a:t>n</a:t>
            </a:r>
            <a:r>
              <a:rPr lang="ru-RU" sz="1200" b="1" i="1" dirty="0" smtClean="0"/>
              <a:t> элементов и требуется выбрать из них один за другим </a:t>
            </a:r>
            <a:r>
              <a:rPr lang="ru-RU" sz="1800" i="1" dirty="0" smtClean="0"/>
              <a:t>к</a:t>
            </a:r>
            <a:r>
              <a:rPr lang="ru-RU" sz="1200" b="1" i="1" dirty="0" smtClean="0"/>
              <a:t> элементов. Если первый элемент </a:t>
            </a:r>
            <a:r>
              <a:rPr lang="en-US" sz="1600" dirty="0" smtClean="0"/>
              <a:t>m</a:t>
            </a:r>
            <a:r>
              <a:rPr lang="ru-RU" sz="1600" baseline="-25000" dirty="0" smtClean="0"/>
              <a:t>1</a:t>
            </a:r>
            <a:r>
              <a:rPr lang="ru-RU" sz="1200" b="1" i="1" dirty="0" smtClean="0"/>
              <a:t>выбрать </a:t>
            </a:r>
            <a:r>
              <a:rPr lang="en-US" sz="1600" dirty="0" smtClean="0"/>
              <a:t>n</a:t>
            </a:r>
            <a:r>
              <a:rPr lang="ru-RU" sz="1600" baseline="-25000" dirty="0" smtClean="0"/>
              <a:t>1</a:t>
            </a:r>
            <a:r>
              <a:rPr lang="ru-RU" sz="1200" b="1" i="1" dirty="0" smtClean="0"/>
              <a:t> способами, после чего второй элемент </a:t>
            </a:r>
            <a:r>
              <a:rPr lang="en-US" sz="1600" dirty="0" smtClean="0"/>
              <a:t>m</a:t>
            </a:r>
            <a:r>
              <a:rPr lang="ru-RU" sz="1600" baseline="-25000" dirty="0" smtClean="0"/>
              <a:t>2</a:t>
            </a:r>
            <a:r>
              <a:rPr lang="ru-RU" sz="1600" dirty="0" smtClean="0"/>
              <a:t> </a:t>
            </a:r>
            <a:r>
              <a:rPr lang="ru-RU" sz="1200" b="1" i="1" dirty="0" smtClean="0"/>
              <a:t>выбрать </a:t>
            </a:r>
            <a:r>
              <a:rPr lang="en-US" sz="1600" dirty="0" smtClean="0"/>
              <a:t>n</a:t>
            </a:r>
            <a:r>
              <a:rPr lang="ru-RU" sz="1600" baseline="-25000" dirty="0" smtClean="0"/>
              <a:t>2</a:t>
            </a:r>
            <a:r>
              <a:rPr lang="ru-RU" sz="1200" b="1" i="1" dirty="0" smtClean="0"/>
              <a:t> способами из оставшихся, затем третий элемент </a:t>
            </a:r>
            <a:r>
              <a:rPr lang="en-US" sz="1600" dirty="0" smtClean="0"/>
              <a:t>m</a:t>
            </a:r>
            <a:r>
              <a:rPr lang="ru-RU" sz="1600" baseline="-25000" dirty="0" smtClean="0"/>
              <a:t>3</a:t>
            </a:r>
            <a:r>
              <a:rPr lang="ru-RU" sz="1200" b="1" i="1" dirty="0" smtClean="0"/>
              <a:t> выбрать </a:t>
            </a:r>
            <a:r>
              <a:rPr lang="en-US" sz="1600" dirty="0" smtClean="0"/>
              <a:t>n</a:t>
            </a:r>
            <a:r>
              <a:rPr lang="ru-RU" sz="1600" baseline="-25000" dirty="0" smtClean="0"/>
              <a:t>3</a:t>
            </a:r>
            <a:r>
              <a:rPr lang="ru-RU" sz="1200" b="1" i="1" dirty="0" smtClean="0"/>
              <a:t> способами из оставшихся и т.д., то число способов могут быть выбраны все к элементов, равно произведению </a:t>
            </a:r>
            <a:endParaRPr lang="ru-RU" sz="1200" b="1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Примени это правило к каждой из решённых задач.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1-я задача: </a:t>
            </a:r>
            <a:r>
              <a:rPr lang="ru-RU" sz="1000" dirty="0" smtClean="0"/>
              <a:t>выбор верхней полосы  -  из 3-х цветов, т.е. </a:t>
            </a:r>
            <a:r>
              <a:rPr lang="en-US" sz="1000" dirty="0" smtClean="0"/>
              <a:t>n</a:t>
            </a:r>
            <a:r>
              <a:rPr lang="ru-RU" sz="1000" baseline="-25000" dirty="0" smtClean="0"/>
              <a:t>1=</a:t>
            </a:r>
            <a:r>
              <a:rPr lang="ru-RU" sz="1000" dirty="0" smtClean="0"/>
              <a:t>3;  средняя полоса – из 2-х цветов, т.е.</a:t>
            </a:r>
            <a:r>
              <a:rPr lang="en-US" sz="1000" dirty="0" smtClean="0"/>
              <a:t>n</a:t>
            </a:r>
            <a:r>
              <a:rPr lang="ru-RU" sz="1000" baseline="-25000" dirty="0" smtClean="0"/>
              <a:t>2</a:t>
            </a:r>
            <a:r>
              <a:rPr lang="ru-RU" sz="1000" dirty="0" smtClean="0"/>
              <a:t>=2; нижняя полоса – из 1-го цвета, т.е. </a:t>
            </a:r>
            <a:r>
              <a:rPr lang="en-US" sz="1000" dirty="0" smtClean="0"/>
              <a:t>n</a:t>
            </a:r>
            <a:r>
              <a:rPr lang="ru-RU" sz="1000" baseline="-25000" dirty="0" smtClean="0"/>
              <a:t>3</a:t>
            </a:r>
            <a:r>
              <a:rPr lang="ru-RU" sz="1000" dirty="0" smtClean="0"/>
              <a:t>=1.   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</a:t>
            </a:r>
            <a:r>
              <a:rPr lang="en-US" dirty="0" smtClean="0"/>
              <a:t> n</a:t>
            </a:r>
            <a:r>
              <a:rPr lang="ru-RU" baseline="-25000" dirty="0" smtClean="0"/>
              <a:t>1</a:t>
            </a:r>
            <a:r>
              <a:rPr lang="en-US" dirty="0" smtClean="0"/>
              <a:t> n</a:t>
            </a:r>
            <a:r>
              <a:rPr lang="ru-RU" baseline="-25000" dirty="0" smtClean="0"/>
              <a:t>2</a:t>
            </a:r>
            <a:r>
              <a:rPr lang="en-US" dirty="0" smtClean="0"/>
              <a:t> n</a:t>
            </a:r>
            <a:r>
              <a:rPr lang="ru-RU" baseline="-25000" dirty="0" smtClean="0"/>
              <a:t>3</a:t>
            </a:r>
            <a:r>
              <a:rPr lang="ru-RU" sz="800" b="1" i="1" dirty="0" smtClean="0"/>
              <a:t> =  </a:t>
            </a:r>
            <a:r>
              <a:rPr lang="ru-RU" sz="1000" b="1" i="1" dirty="0" smtClean="0"/>
              <a:t>3 * 2 * 1 = 6</a:t>
            </a:r>
            <a:endParaRPr lang="ru-RU" sz="10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2-я задача: заметим, что в этой задаче задействованы  два независимых исхода, поэтому </a:t>
            </a:r>
            <a:r>
              <a:rPr lang="en-US" dirty="0" smtClean="0"/>
              <a:t>m</a:t>
            </a:r>
            <a:r>
              <a:rPr lang="ru-RU" dirty="0" smtClean="0"/>
              <a:t> </a:t>
            </a:r>
            <a:r>
              <a:rPr lang="en-US" dirty="0" smtClean="0"/>
              <a:t>n</a:t>
            </a:r>
            <a:r>
              <a:rPr lang="ru-RU" dirty="0" smtClean="0"/>
              <a:t> = 5 *3 = 15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4B014-9701-47F6-9143-5E72D44E0F74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91685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6A4C96-3A94-47C1-B075-724D39BD330B}" type="datetime1">
              <a:rPr lang="ru-RU" smtClean="0"/>
              <a:t>26.01.2015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F86FE4-4ACA-48CB-8347-66C367E8754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304C9-2C8A-4B00-A023-7F345CBB1665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F7E6F-7CF8-4D20-ADC8-10924FBF226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EB773-AC7D-441A-9811-6B5843DC1F93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227AA-0A44-465D-A2CA-365EB12110C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C29F6-45DD-4D47-9A84-2DFA98932B7E}" type="datetime1">
              <a:rPr lang="ru-RU" smtClean="0"/>
              <a:t>26.01.2015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A72E2-5524-44CD-835B-9A23E308D60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A83CA84-E176-47A2-985A-4013446C52EB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D5779E6-C74D-4FB4-B158-FD0B3D1330F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494F1-D5D2-4EDE-B8DB-3A04123179C2}" type="datetime1">
              <a:rPr lang="ru-RU" smtClean="0"/>
              <a:t>26.01.2015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313B8-9326-47E8-8027-76865229D89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596E9-1965-49E9-9116-36F78D7272BB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B7285-7ACB-4872-881D-6884EA40EB5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5E9F5-6B9F-4101-B720-F4221F8D9EFA}" type="datetime1">
              <a:rPr lang="ru-RU" smtClean="0"/>
              <a:t>26.01.2015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6B694-6B68-466E-BEF5-B3C5DA789C0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C49B3B1-22A6-4148-9522-27D6360402D9}" type="datetime1">
              <a:rPr lang="ru-RU" smtClean="0"/>
              <a:t>26.01.2015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3797E01-45F4-4AE9-A48E-0DE4698CD3D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65FE4-1078-47D5-B5F9-85F174EC7362}" type="datetime1">
              <a:rPr lang="ru-RU" smtClean="0"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C81F5-FB57-4DA2-BC38-A35E6C82C9B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8F91F4-B3F3-4FBA-8217-3374DC09F121}" type="datetime1">
              <a:rPr lang="ru-RU" smtClean="0"/>
              <a:t>26.01.2015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AA3E30C-6AF6-4208-AD23-0B03880ADB6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85335-7DDF-4DC3-BA05-F8EDB96E5A91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3167E-3F59-436D-AD51-BC6619ADA3E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D6A175C-2897-4B4E-B251-0B809C1CFD7F}" type="datetime1">
              <a:rPr lang="ru-RU" smtClean="0"/>
              <a:t>26.01.2015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3D1A764-6304-4672-8F9D-A6EDE86658B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70AAD-0A45-4F81-8858-F03C92B7EEAF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48435-E702-462D-A008-D1964F40768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4E899-027B-4D03-A74D-51F536CAE477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89131-BC5D-41D3-8470-F73A0F6F891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9DA7890-4CB9-4CE7-80C2-632C27ADC031}" type="datetime1">
              <a:rPr lang="ru-RU" smtClean="0"/>
              <a:t>26.01.2015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36A789B-6143-4273-9957-8F680D1838C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668D4-EE9B-4250-B02B-291741BF0DC4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0A3E0-9AA8-40BF-97EF-4DCD6D655D6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C60A4-BB66-466F-AE45-F85DAA505842}" type="datetime1">
              <a:rPr lang="ru-RU" smtClean="0"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8DC7245-677E-4B89-9769-0B039331331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1D4F9-39B0-480C-803F-3C98AAB9C384}" type="datetime1">
              <a:rPr lang="ru-RU" smtClean="0"/>
              <a:t>26.01.2015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CF530-891D-4F9B-AB72-F1B11EE1203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320767-AF0B-4B42-80AB-AB45FC646A24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249BC1C-616F-4243-BC67-3DA544B36E3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9F5E20-42A6-484A-9C32-442AA8316546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DF4805-020B-4DB3-8E35-49263E21B22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Прямоугольник 7"/>
          <p:cNvGrpSpPr>
            <a:grpSpLocks/>
          </p:cNvGrpSpPr>
          <p:nvPr/>
        </p:nvGrpSpPr>
        <p:grpSpPr bwMode="auto">
          <a:xfrm>
            <a:off x="646113" y="969963"/>
            <a:ext cx="4803775" cy="4802187"/>
            <a:chOff x="407" y="611"/>
            <a:chExt cx="3026" cy="3025"/>
          </a:xfrm>
        </p:grpSpPr>
        <p:pic>
          <p:nvPicPr>
            <p:cNvPr id="6" name="Прямоугольник 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7" y="611"/>
              <a:ext cx="3026" cy="3025"/>
            </a:xfrm>
            <a:prstGeom prst="rect">
              <a:avLst/>
            </a:prstGeom>
            <a:noFill/>
          </p:spPr>
        </p:pic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480" y="672"/>
              <a:ext cx="2880" cy="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274320"/>
            <a:lstStyle/>
            <a:p>
              <a:pPr indent="-282575">
                <a:lnSpc>
                  <a:spcPts val="3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itchFamily="18" charset="2"/>
                <a:buNone/>
              </a:pPr>
              <a:endParaRPr lang="en-US" sz="3200">
                <a:latin typeface="Gill Sans MT" pitchFamily="34" charset="0"/>
              </a:endParaRPr>
            </a:p>
          </p:txBody>
        </p:sp>
      </p:grpSp>
      <p:sp>
        <p:nvSpPr>
          <p:cNvPr id="8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C33A02-8819-4758-BC58-1FFA4AA14A2E}" type="datetime1">
              <a:rPr lang="ru-RU" smtClean="0"/>
              <a:t>26.01.2015</a:t>
            </a:fld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B5DE26-8480-421D-87FA-7E6F2D62974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A73F21B-13D0-4F45-9BE3-D630AE19F568}" type="datetime1">
              <a:rPr lang="ru-RU" smtClean="0"/>
              <a:t>26.01.2015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88D7899B-E1C7-4E98-9D71-2B2E028810E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9" r:id="rId2"/>
    <p:sldLayoutId id="2147483696" r:id="rId3"/>
    <p:sldLayoutId id="2147483688" r:id="rId4"/>
    <p:sldLayoutId id="2147483697" r:id="rId5"/>
    <p:sldLayoutId id="2147483687" r:id="rId6"/>
    <p:sldLayoutId id="2147483698" r:id="rId7"/>
    <p:sldLayoutId id="2147483699" r:id="rId8"/>
    <p:sldLayoutId id="2147483700" r:id="rId9"/>
    <p:sldLayoutId id="2147483686" r:id="rId10"/>
    <p:sldLayoutId id="2147483685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604A5420-B124-4B46-887D-8B712FCA4B21}" type="datetime1">
              <a:rPr lang="ru-RU" smtClean="0"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F8E536F-8466-4C33-889D-060DB428B69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694" r:id="rId4"/>
    <p:sldLayoutId id="2147483693" r:id="rId5"/>
    <p:sldLayoutId id="2147483704" r:id="rId6"/>
    <p:sldLayoutId id="2147483692" r:id="rId7"/>
    <p:sldLayoutId id="2147483705" r:id="rId8"/>
    <p:sldLayoutId id="2147483706" r:id="rId9"/>
    <p:sldLayoutId id="2147483691" r:id="rId10"/>
    <p:sldLayoutId id="2147483690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1571625" y="5500688"/>
            <a:ext cx="6886575" cy="12144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  Мачина Т.В. – учитель математики МБОУ «СОШ № 29 г.Владимира»</a:t>
            </a:r>
            <a:endParaRPr lang="ru-RU" sz="16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1143000"/>
            <a:ext cx="7407275" cy="1357313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</a:t>
            </a:r>
            <a:r>
              <a:rPr lang="ru-RU" sz="19200" dirty="0" smtClean="0">
                <a:solidFill>
                  <a:srgbClr val="FF0000"/>
                </a:solidFill>
              </a:rPr>
              <a:t>Элементы комбинаторики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4400" dirty="0" smtClean="0"/>
              <a:t> </a:t>
            </a:r>
            <a:r>
              <a:rPr lang="ru-RU" sz="3200" dirty="0" smtClean="0"/>
              <a:t>                                            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32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32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/>
              <a:t>                 </a:t>
            </a:r>
            <a:endParaRPr lang="ru-RU" sz="3200" dirty="0"/>
          </a:p>
        </p:txBody>
      </p:sp>
      <p:pic>
        <p:nvPicPr>
          <p:cNvPr id="25603" name="Рисунок 3" descr="кар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2286000"/>
            <a:ext cx="378618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Прямоугольник 5"/>
          <p:cNvSpPr>
            <a:spLocks noChangeArrowheads="1"/>
          </p:cNvSpPr>
          <p:nvPr/>
        </p:nvSpPr>
        <p:spPr bwMode="auto">
          <a:xfrm>
            <a:off x="6000750" y="1857375"/>
            <a:ext cx="2857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 9 класс ( 1 урок по теме)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13" y="274638"/>
            <a:ext cx="5286375" cy="21542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Решение задач в классе :  </a:t>
            </a:r>
            <a:b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  № 714, 716,718(а),721</a:t>
            </a: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3000375"/>
            <a:ext cx="7499350" cy="3248025"/>
          </a:xfrm>
        </p:spPr>
        <p:txBody>
          <a:bodyPr>
            <a:normAutofit fontScale="92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№714.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 </a:t>
            </a:r>
            <a:r>
              <a:rPr lang="ru-RU" i="1" dirty="0" smtClean="0"/>
              <a:t> </a:t>
            </a:r>
            <a:r>
              <a:rPr lang="ru-RU" dirty="0" smtClean="0"/>
              <a:t>В кафе предлагают два первых блюда: борщ, рассольник — и четыре вторых блюда: гуляш, котлеты, сосиски, пельмени. Укажите все обеды из первого и второго блюд, которые может заказать посетитель. Проиллюстрируйте ответ, построив дере­во возможных вариантов.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34819" name="Содержимое 3" descr="кар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214313"/>
            <a:ext cx="192881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357188"/>
            <a:ext cx="7499350" cy="5891212"/>
          </a:xfrm>
        </p:spPr>
        <p:txBody>
          <a:bodyPr>
            <a:normAutofit fontScale="85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Решение.</a:t>
            </a: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dirty="0" smtClean="0"/>
              <a:t>   Что бы указать все обеды из двух блюд, будем рассуждать так.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dirty="0" smtClean="0"/>
              <a:t>   Выберем одно блюдо (борщ) и будем добавлять к нему поочерёдно разные вторые блюда, получая пары: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dirty="0" smtClean="0"/>
              <a:t>Б г;  б к;  б с;  б </a:t>
            </a:r>
            <a:r>
              <a:rPr lang="ru-RU" sz="3800" dirty="0" err="1" smtClean="0"/>
              <a:t>п</a:t>
            </a:r>
            <a:r>
              <a:rPr lang="ru-RU" sz="3800" dirty="0" smtClean="0"/>
              <a:t> (4 пары).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   Теперь в качестве первого блюда выберем рассольник и будем добавлять к нему поочерёдно разные вторые блюда: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dirty="0" err="1" smtClean="0"/>
              <a:t>Рг</a:t>
            </a:r>
            <a:r>
              <a:rPr lang="ru-RU" sz="3800" dirty="0" smtClean="0"/>
              <a:t>;  </a:t>
            </a:r>
            <a:r>
              <a:rPr lang="ru-RU" sz="3800" dirty="0" err="1" smtClean="0"/>
              <a:t>р</a:t>
            </a:r>
            <a:r>
              <a:rPr lang="ru-RU" sz="3800" dirty="0" smtClean="0"/>
              <a:t> к;  </a:t>
            </a:r>
            <a:r>
              <a:rPr lang="ru-RU" sz="3800" dirty="0" err="1" smtClean="0"/>
              <a:t>р</a:t>
            </a:r>
            <a:r>
              <a:rPr lang="ru-RU" sz="3800" dirty="0" smtClean="0"/>
              <a:t> с;  </a:t>
            </a:r>
            <a:r>
              <a:rPr lang="ru-RU" sz="3800" dirty="0" err="1" smtClean="0"/>
              <a:t>р</a:t>
            </a:r>
            <a:r>
              <a:rPr lang="ru-RU" sz="3800" dirty="0" smtClean="0"/>
              <a:t> </a:t>
            </a:r>
            <a:r>
              <a:rPr lang="ru-RU" sz="3800" dirty="0" err="1" smtClean="0"/>
              <a:t>п</a:t>
            </a:r>
            <a:r>
              <a:rPr lang="ru-RU" sz="3800" dirty="0" smtClean="0"/>
              <a:t> (4 пары).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Согласно правилу комбинаторного умножения всего обедов: 2*4=8.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Построив дерево возможностей, получим 8 вариантов.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100" i="1" dirty="0" smtClean="0"/>
              <a:t>Ответ: б г;  б к;  б с;  б </a:t>
            </a:r>
            <a:r>
              <a:rPr lang="ru-RU" sz="3100" i="1" dirty="0" err="1" smtClean="0"/>
              <a:t>п</a:t>
            </a:r>
            <a:r>
              <a:rPr lang="ru-RU" sz="3100" i="1" dirty="0" smtClean="0"/>
              <a:t>;  </a:t>
            </a:r>
            <a:r>
              <a:rPr lang="ru-RU" sz="3100" i="1" dirty="0" err="1" smtClean="0"/>
              <a:t>р</a:t>
            </a:r>
            <a:r>
              <a:rPr lang="ru-RU" sz="3100" i="1" dirty="0" smtClean="0"/>
              <a:t> г;  </a:t>
            </a:r>
            <a:r>
              <a:rPr lang="ru-RU" sz="3100" i="1" dirty="0" err="1" smtClean="0"/>
              <a:t>р</a:t>
            </a:r>
            <a:r>
              <a:rPr lang="ru-RU" sz="3100" i="1" dirty="0" smtClean="0"/>
              <a:t> к;  </a:t>
            </a:r>
            <a:r>
              <a:rPr lang="ru-RU" sz="3100" i="1" dirty="0" err="1" smtClean="0"/>
              <a:t>р</a:t>
            </a:r>
            <a:r>
              <a:rPr lang="ru-RU" sz="3100" i="1" dirty="0" smtClean="0"/>
              <a:t> с;  </a:t>
            </a:r>
            <a:r>
              <a:rPr lang="ru-RU" sz="3100" i="1" dirty="0" err="1" smtClean="0"/>
              <a:t>р</a:t>
            </a:r>
            <a:r>
              <a:rPr lang="ru-RU" sz="3100" i="1" dirty="0" smtClean="0"/>
              <a:t> п.; получим восемь разных обедов из двух блюд.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2548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endParaRPr lang="ru-RU" sz="2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>
          <a:xfrm>
            <a:off x="1435100" y="2000250"/>
            <a:ext cx="7499350" cy="4357688"/>
          </a:xfrm>
        </p:spPr>
        <p:txBody>
          <a:bodyPr/>
          <a:lstStyle/>
          <a:p>
            <a:r>
              <a:rPr lang="ru-RU" b="1" dirty="0" smtClean="0"/>
              <a:t>№ 716</a:t>
            </a:r>
          </a:p>
          <a:p>
            <a:endParaRPr lang="ru-RU" b="1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Стадион имеет четыре входа: </a:t>
            </a:r>
            <a:r>
              <a:rPr lang="ru-RU" i="1" dirty="0" smtClean="0"/>
              <a:t>А, В, С </a:t>
            </a:r>
            <a:r>
              <a:rPr lang="ru-RU" dirty="0" smtClean="0"/>
              <a:t>и </a:t>
            </a:r>
            <a:r>
              <a:rPr lang="en-US" i="1" dirty="0" smtClean="0"/>
              <a:t>D</a:t>
            </a:r>
            <a:r>
              <a:rPr lang="ru-RU" i="1" dirty="0" smtClean="0"/>
              <a:t>. </a:t>
            </a:r>
            <a:r>
              <a:rPr lang="ru-RU" dirty="0" smtClean="0"/>
              <a:t>Укажите все возможные способы, какими посетитель может войти через один вход, а выйти через другой. Сколько таких способов?</a:t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36867" name="Picture 5" descr="C:\Documents and Settings\Владелец\Рабочий стол\Моя рабочая1\ермишко\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214313"/>
            <a:ext cx="1712913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428625"/>
            <a:ext cx="7499350" cy="6215063"/>
          </a:xfrm>
        </p:spPr>
        <p:txBody>
          <a:bodyPr>
            <a:normAutofit fontScale="40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Решение.</a:t>
            </a:r>
            <a:r>
              <a:rPr lang="ru-RU" dirty="0" smtClean="0"/>
              <a:t> 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200" dirty="0" smtClean="0"/>
              <a:t>   Из условия ясно, что порядок выбора имеет значение: АВ означает, что посетитель вошёл через А и вышел через В, а ВА означает, что вошёл через В, а вышел через А.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400" dirty="0" smtClean="0"/>
              <a:t>   Чтобы перечислить все варианты выбора двух входов, будем придерживаться следующего правила.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400" dirty="0" smtClean="0"/>
              <a:t>    Выпишем обозначения всех входов в ряд: А, В, С, Д. Берём первый вход и дописываем к нему поочерёдно каждый из остальных входов, получаем 3 пары: А В, А С, А Д.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34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200" dirty="0" smtClean="0"/>
              <a:t>    Берём второй вход и дописываем к нему поочерёдно каждый из остальных входов, кроме него самого начиная с начала ряда, т. е. с первого входа: ВА, ВС, ВД.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42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200" dirty="0" smtClean="0"/>
              <a:t>     Выбирая третий, а затем четвёртый вход, получаем СА, СВ, СД; ДА, ДВ, ДС.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200" b="1" dirty="0" smtClean="0">
                <a:solidFill>
                  <a:srgbClr val="FF0000"/>
                </a:solidFill>
              </a:rPr>
              <a:t>    </a:t>
            </a:r>
            <a:r>
              <a:rPr lang="ru-RU" sz="5000" b="1" dirty="0" smtClean="0">
                <a:solidFill>
                  <a:srgbClr val="FF0000"/>
                </a:solidFill>
              </a:rPr>
              <a:t>Общее количество способов выбора: 4*3=12 (к каждому из 4 входов мы дописывали 3 других).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4200" b="1" dirty="0" smtClean="0">
              <a:solidFill>
                <a:srgbClr val="FF0000"/>
              </a:solidFill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000" dirty="0" smtClean="0"/>
              <a:t>     Замечание. Подсчитать количество способов выбора, не составляя пары, можно по правилу произведения: первый выбор (через какой вход войти) можно сделать 4 способами (А, или В, или С, или Д); после этого второй выбор (через какой вход войти) можно сделать 3 способами ( любой  вход, кроме того, через который вошли). Общее количество выбора равно 4*3=12.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000" i="1" dirty="0" smtClean="0"/>
              <a:t>Ответ</a:t>
            </a:r>
            <a:r>
              <a:rPr lang="ru-RU" sz="4000" dirty="0" smtClean="0"/>
              <a:t>: 12 способов.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Содержимое 2"/>
          <p:cNvSpPr>
            <a:spLocks noGrp="1"/>
          </p:cNvSpPr>
          <p:nvPr>
            <p:ph idx="1"/>
          </p:nvPr>
        </p:nvSpPr>
        <p:spPr>
          <a:xfrm>
            <a:off x="1435100" y="2500313"/>
            <a:ext cx="7499350" cy="3748087"/>
          </a:xfrm>
        </p:spPr>
        <p:txBody>
          <a:bodyPr/>
          <a:lstStyle/>
          <a:p>
            <a:r>
              <a:rPr lang="ru-RU" b="1" dirty="0" smtClean="0"/>
              <a:t>№718. </a:t>
            </a:r>
          </a:p>
          <a:p>
            <a:r>
              <a:rPr lang="ru-RU" dirty="0" smtClean="0"/>
              <a:t>   Составьте все возможные двузначные числа из указанных цифр, используя в записи числа каждую из них не более од­ного раза:</a:t>
            </a:r>
          </a:p>
          <a:p>
            <a:r>
              <a:rPr lang="ru-RU" dirty="0" smtClean="0"/>
              <a:t>а) 1, 6, 8;</a:t>
            </a:r>
          </a:p>
        </p:txBody>
      </p:sp>
      <p:pic>
        <p:nvPicPr>
          <p:cNvPr id="6" name="Picture 12" descr="CRTN0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14313"/>
            <a:ext cx="4214813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Содержимое 2"/>
          <p:cNvSpPr>
            <a:spLocks noGrp="1"/>
          </p:cNvSpPr>
          <p:nvPr>
            <p:ph idx="1"/>
          </p:nvPr>
        </p:nvSpPr>
        <p:spPr>
          <a:xfrm>
            <a:off x="1435100" y="3214688"/>
            <a:ext cx="7499350" cy="3033712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Решение.</a:t>
            </a:r>
            <a:r>
              <a:rPr lang="ru-RU" dirty="0" smtClean="0"/>
              <a:t>  </a:t>
            </a:r>
          </a:p>
          <a:p>
            <a:r>
              <a:rPr lang="ru-RU" dirty="0" smtClean="0"/>
              <a:t> а) Выбираем поочерёдно:16, 18, 61, 68, 81, 86.</a:t>
            </a:r>
          </a:p>
          <a:p>
            <a:r>
              <a:rPr lang="ru-RU" dirty="0" smtClean="0"/>
              <a:t> Всего 6 различных чисел</a:t>
            </a:r>
          </a:p>
          <a:p>
            <a:endParaRPr lang="ru-RU" dirty="0" smtClean="0"/>
          </a:p>
        </p:txBody>
      </p:sp>
      <p:pic>
        <p:nvPicPr>
          <p:cNvPr id="4" name="Picture 7" descr="misli_html_m658e97f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500063"/>
            <a:ext cx="2786062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Содержимое 2"/>
          <p:cNvSpPr>
            <a:spLocks noGrp="1"/>
          </p:cNvSpPr>
          <p:nvPr>
            <p:ph idx="1"/>
          </p:nvPr>
        </p:nvSpPr>
        <p:spPr>
          <a:xfrm>
            <a:off x="1435100" y="1785938"/>
            <a:ext cx="7499350" cy="4462462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№721.</a:t>
            </a:r>
          </a:p>
          <a:p>
            <a:endParaRPr lang="ru-RU" b="1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В шахматном турнире участвуют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9 человек. Каждый из них сыграл с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каждым по одной партии. Сколько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всего партий было сыграно?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0963" name="Содержимое 3" descr="кар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142875"/>
            <a:ext cx="1928813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571500"/>
            <a:ext cx="7499350" cy="6143625"/>
          </a:xfrm>
        </p:spPr>
        <p:txBody>
          <a:bodyPr>
            <a:normAutofit fontScale="77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Решение.</a:t>
            </a:r>
            <a:r>
              <a:rPr lang="ru-RU" dirty="0" smtClean="0"/>
              <a:t>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Поскольку каждая пара участников играла между собой только один раз, порядок выбора не имеет значения (когда Иванов играл с Петровым, это то же самое, что Петров играл с Ивановым).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Выбрать первого участника партии можно 9 способами, а второго- 8 оставшимися способами; </a:t>
            </a:r>
            <a:r>
              <a:rPr lang="ru-RU" sz="3800" dirty="0" smtClean="0">
                <a:solidFill>
                  <a:srgbClr val="FF0000"/>
                </a:solidFill>
              </a:rPr>
              <a:t>по правилу произведения всего можно образовать 9*8=72 пары</a:t>
            </a:r>
            <a:r>
              <a:rPr lang="ru-RU" dirty="0" smtClean="0"/>
              <a:t>,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но в это число каждая пара входит дважды: сначала Иванов-Петров, затем Петров- Иванов.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Поскольку порядок выбора не имеет значения, то общее количество партий равно 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i="1" dirty="0" smtClean="0"/>
              <a:t>Ответ</a:t>
            </a:r>
            <a:r>
              <a:rPr lang="ru-RU" dirty="0" smtClean="0"/>
              <a:t>: 36 партий.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b="1" dirty="0" smtClean="0"/>
              <a:t>Дома</a:t>
            </a:r>
            <a:r>
              <a:rPr lang="ru-RU" dirty="0" smtClean="0"/>
              <a:t>:    №715,717,723,</a:t>
            </a:r>
          </a:p>
          <a:p>
            <a:r>
              <a:rPr lang="ru-RU" dirty="0" smtClean="0"/>
              <a:t>найти сообщение из истории комбинаторики</a:t>
            </a:r>
          </a:p>
        </p:txBody>
      </p:sp>
      <p:pic>
        <p:nvPicPr>
          <p:cNvPr id="43011" name="Picture 5" descr="C:\Documents and Settings\Владелец\Рабочий стол\Моя рабочая1\ермишко\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3929063"/>
            <a:ext cx="1712913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428875"/>
            <a:ext cx="7499350" cy="385762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Комбинаторика</a:t>
            </a: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– это раздел математики, посвящённый задачам выбора и расположения предметов из раздела множеств. </a:t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Типичной задачей комбинаторики является задача перечисления комбинаций, составленных из нескольких предметов.</a:t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6626" name="Содержимое 3" descr="кар4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43063" y="285750"/>
            <a:ext cx="2312987" cy="1604963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13" y="274638"/>
            <a:ext cx="5291137" cy="1725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Вспомним несколько примеров таких задач</a:t>
            </a: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7650" name="Содержимое 3" descr="кар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57313" y="214313"/>
            <a:ext cx="1928812" cy="2071687"/>
          </a:xfrm>
        </p:spPr>
      </p:pic>
      <p:sp>
        <p:nvSpPr>
          <p:cNvPr id="27651" name="Прямоугольник 5"/>
          <p:cNvSpPr>
            <a:spLocks noChangeArrowheads="1"/>
          </p:cNvSpPr>
          <p:nvPr/>
        </p:nvSpPr>
        <p:spPr bwMode="auto">
          <a:xfrm>
            <a:off x="1571625" y="2500313"/>
            <a:ext cx="7215188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rbel" pitchFamily="34" charset="0"/>
              </a:rPr>
              <a:t>1.Несколько стран в качестве символа своего государства решили использовать флаг в виде 3-х горизонтальных полос одинаковых по ширине и цвету: синий, красный и белый. Сколько стран могут испытать такую символику при условии, что у каждой страны свой отличный от других флаг?</a:t>
            </a:r>
          </a:p>
        </p:txBody>
      </p:sp>
      <p:sp>
        <p:nvSpPr>
          <p:cNvPr id="27652" name="Rectangle 1"/>
          <p:cNvSpPr>
            <a:spLocks noChangeArrowheads="1"/>
          </p:cNvSpPr>
          <p:nvPr/>
        </p:nvSpPr>
        <p:spPr bwMode="auto">
          <a:xfrm>
            <a:off x="1643063" y="4702175"/>
            <a:ext cx="6357937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cs typeface="Times New Roman" pitchFamily="18" charset="0"/>
              </a:rPr>
              <a:t>   Будем искать решение с помощью дерева возможных вариантов</a:t>
            </a:r>
            <a:r>
              <a:rPr lang="ru-RU" sz="1200">
                <a:cs typeface="Times New Roman" pitchFamily="18" charset="0"/>
              </a:rPr>
              <a:t>.</a:t>
            </a:r>
            <a:endParaRPr lang="ru-RU" sz="900"/>
          </a:p>
          <a:p>
            <a:pPr eaLnBrk="0" hangingPunct="0"/>
            <a:endParaRPr lang="ru-RU"/>
          </a:p>
        </p:txBody>
      </p:sp>
      <p:pic>
        <p:nvPicPr>
          <p:cNvPr id="27653" name="Содержимое 3" descr="кар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214313"/>
            <a:ext cx="1928812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1403350" y="5229225"/>
            <a:ext cx="7499350" cy="1033463"/>
          </a:xfrm>
        </p:spPr>
        <p:txBody>
          <a:bodyPr/>
          <a:lstStyle/>
          <a:p>
            <a:r>
              <a:rPr lang="ru-RU" dirty="0" smtClean="0"/>
              <a:t>  Ответ : 6 комбинаций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428625"/>
            <a:ext cx="6643688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357188"/>
            <a:ext cx="3571875" cy="378618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2.Сколько чётных двузначных чисел можно составить из цифр 0,1,2,4,5,9.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 </a:t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1435100" y="4357688"/>
            <a:ext cx="7499350" cy="1890712"/>
          </a:xfrm>
        </p:spPr>
        <p:txBody>
          <a:bodyPr/>
          <a:lstStyle/>
          <a:p>
            <a:r>
              <a:rPr lang="ru-RU" sz="2800" dirty="0" smtClean="0"/>
              <a:t>Составим таблицу: слева от 1 – </a:t>
            </a:r>
            <a:r>
              <a:rPr lang="ru-RU" sz="2800" dirty="0" err="1" smtClean="0"/>
              <a:t>го</a:t>
            </a:r>
            <a:r>
              <a:rPr lang="ru-RU" sz="2800" dirty="0" smtClean="0"/>
              <a:t> столбца поместим первые цифры искомых чисел, сверху – вторые цифры этих чисел (чётные цифры, тогда столбцов будет три).</a:t>
            </a:r>
          </a:p>
          <a:p>
            <a:endParaRPr lang="ru-RU" dirty="0" smtClean="0"/>
          </a:p>
        </p:txBody>
      </p:sp>
      <p:pic>
        <p:nvPicPr>
          <p:cNvPr id="29699" name="Picture 5" descr="COBJ04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857375" y="285750"/>
            <a:ext cx="182403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Так в столбце перечислены все возможные варианты, следовательно, их столько же, сколько клеток в столбце, т.е. 15.</a:t>
            </a:r>
            <a:endParaRPr lang="ru-RU" sz="2400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5167313" y="1857375"/>
          <a:ext cx="2381252" cy="3291840"/>
        </p:xfrm>
        <a:graphic>
          <a:graphicData uri="http://schemas.openxmlformats.org/drawingml/2006/table">
            <a:tbl>
              <a:tblPr/>
              <a:tblGrid>
                <a:gridCol w="595313"/>
                <a:gridCol w="595313"/>
                <a:gridCol w="595313"/>
                <a:gridCol w="595313"/>
              </a:tblGrid>
              <a:tr h="488160">
                <a:tc>
                  <a:txBody>
                    <a:bodyPr/>
                    <a:lstStyle/>
                    <a:p>
                      <a:pPr marL="685800" indent="-685800" algn="ctr">
                        <a:spcAft>
                          <a:spcPts val="0"/>
                        </a:spcAft>
                      </a:pPr>
                      <a:endParaRPr lang="ru-RU" sz="3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789" marR="2678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685800"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685800"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marL="685800" indent="-685800"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685800"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94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57" name="Прямоугольник 8"/>
          <p:cNvSpPr>
            <a:spLocks noChangeArrowheads="1"/>
          </p:cNvSpPr>
          <p:nvPr/>
        </p:nvSpPr>
        <p:spPr bwMode="auto">
          <a:xfrm>
            <a:off x="5857875" y="5786438"/>
            <a:ext cx="1719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Ответ: 15 чисел</a:t>
            </a:r>
          </a:p>
        </p:txBody>
      </p:sp>
      <p:pic>
        <p:nvPicPr>
          <p:cNvPr id="10" name="Picture 12" descr="CRTN0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2286000"/>
            <a:ext cx="214312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63" y="274638"/>
            <a:ext cx="5005387" cy="26543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3.На завтрак Вова может выбрать плюшку, бутерброд, пряник или кекс, а запить их может кофеем, соком или кефиром.  Из скольких вариантов завтрака Вова может выбирать?</a:t>
            </a: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24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3071813"/>
            <a:ext cx="7499350" cy="1000125"/>
          </a:xfrm>
        </p:spPr>
        <p:txBody>
          <a:bodyPr/>
          <a:lstStyle/>
          <a:p>
            <a:r>
              <a:rPr lang="ru-RU" sz="2400" i="1" dirty="0" smtClean="0"/>
              <a:t>Решим задачу, перебирая всевозможные варианты, путем кодирования вариантов завтрака</a:t>
            </a:r>
          </a:p>
          <a:p>
            <a:endParaRPr lang="ru-RU" sz="2400" i="1" dirty="0" smtClean="0"/>
          </a:p>
          <a:p>
            <a:endParaRPr lang="ru-RU" sz="2400" i="1" dirty="0" smtClean="0"/>
          </a:p>
        </p:txBody>
      </p:sp>
      <p:pic>
        <p:nvPicPr>
          <p:cNvPr id="5" name="Picture 7" descr="misli_html_m658e97f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500063"/>
            <a:ext cx="2500312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571625" y="4102100"/>
            <a:ext cx="657225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ctr"/>
            <a:r>
              <a:rPr lang="ru-RU" sz="2000">
                <a:solidFill>
                  <a:srgbClr val="FF0000"/>
                </a:solidFill>
                <a:cs typeface="Times New Roman" pitchFamily="18" charset="0"/>
              </a:rPr>
              <a:t>Решение:         КП          КБ           КПр         КК</a:t>
            </a:r>
            <a:endParaRPr lang="ru-RU" sz="2000">
              <a:solidFill>
                <a:srgbClr val="FF0000"/>
              </a:solidFill>
            </a:endParaRPr>
          </a:p>
          <a:p>
            <a:pPr indent="228600" algn="ctr" eaLnBrk="0" hangingPunct="0"/>
            <a:r>
              <a:rPr lang="ru-RU" sz="2000">
                <a:solidFill>
                  <a:srgbClr val="FF0000"/>
                </a:solidFill>
                <a:cs typeface="Times New Roman" pitchFamily="18" charset="0"/>
              </a:rPr>
              <a:t>                             СП           СБ           СПр         СК</a:t>
            </a:r>
            <a:endParaRPr lang="ru-RU" sz="2000">
              <a:solidFill>
                <a:srgbClr val="FF0000"/>
              </a:solidFill>
            </a:endParaRPr>
          </a:p>
          <a:p>
            <a:pPr indent="228600" algn="ctr" eaLnBrk="0" hangingPunct="0"/>
            <a:r>
              <a:rPr lang="ru-RU" sz="2000">
                <a:solidFill>
                  <a:srgbClr val="FF0000"/>
                </a:solidFill>
                <a:cs typeface="Times New Roman" pitchFamily="18" charset="0"/>
              </a:rPr>
              <a:t>                             К-рП       К-рБ      К-рПр      К-рК</a:t>
            </a:r>
          </a:p>
          <a:p>
            <a:pPr indent="228600" algn="ctr" eaLnBrk="0" hangingPunct="0"/>
            <a:endParaRPr lang="ru-RU" sz="2000">
              <a:solidFill>
                <a:srgbClr val="FF0000"/>
              </a:solidFill>
            </a:endParaRPr>
          </a:p>
          <a:p>
            <a:pPr indent="228600" algn="ctr" eaLnBrk="0" hangingPunct="0"/>
            <a:endParaRPr lang="ru-RU" sz="2000">
              <a:solidFill>
                <a:srgbClr val="FF0000"/>
              </a:solidFill>
            </a:endParaRPr>
          </a:p>
          <a:p>
            <a:pPr indent="228600" algn="ctr" eaLnBrk="0" hangingPunct="0"/>
            <a:r>
              <a:rPr lang="ru-RU" sz="2000">
                <a:solidFill>
                  <a:srgbClr val="FF0000"/>
                </a:solidFill>
                <a:cs typeface="Times New Roman" pitchFamily="18" charset="0"/>
              </a:rPr>
              <a:t>Ответ: 12 вариантов.</a:t>
            </a:r>
            <a:endParaRPr lang="ru-RU" sz="2000">
              <a:solidFill>
                <a:srgbClr val="FF0000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0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313" y="357188"/>
            <a:ext cx="7577137" cy="6286500"/>
          </a:xfrm>
        </p:spPr>
        <p:txBody>
          <a:bodyPr>
            <a:normAutofit fontScale="70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Во всех задачах был осуществлён перебор всех возможных вариантов или комбинаций. Поэтому эти задачи называют </a:t>
            </a:r>
            <a:r>
              <a:rPr lang="ru-RU" b="1" dirty="0" smtClean="0"/>
              <a:t>комбинаторными. </a:t>
            </a:r>
            <a:r>
              <a:rPr lang="ru-RU" dirty="0" smtClean="0"/>
              <a:t>Слово комбинация происходит от латинского </a:t>
            </a:r>
            <a:r>
              <a:rPr lang="en-US" b="1" i="1" dirty="0" err="1" smtClean="0"/>
              <a:t>combino</a:t>
            </a:r>
            <a:r>
              <a:rPr lang="en-US" dirty="0" smtClean="0"/>
              <a:t> </a:t>
            </a:r>
            <a:r>
              <a:rPr lang="ru-RU" dirty="0" smtClean="0"/>
              <a:t>– соединяю.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Действительно при получении любой комбинации мы составляем её из отдельных элементов последовательно соединяя  их друг с другом. С этой точки зрения: число – это комбинация цифр, слово – это комбинация букв, меню – это комбинация блюд.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Во всех предложенных задачах для подсчёта числа комбинаций мы использовали простой способ подсчёта – прямое перечисление (опираясь на «дерево возможных вариантов», таблицу, кодирование). Но способ перебора возможных вариантов далеко не всегда применим, ведь количество комбинаций может исчисляться миллионами.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Здесь на помощь приходят несколько замечательных комбинаторных правил, которые позволяют подсчитать количество комбинаций без их прямого перечисления.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32771" name="Picture 5" descr="COBJ04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85750"/>
            <a:ext cx="92868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85750"/>
            <a:ext cx="7499350" cy="6429375"/>
          </a:xfrm>
        </p:spPr>
        <p:txBody>
          <a:bodyPr>
            <a:normAutofit fontScale="55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600" dirty="0" smtClean="0"/>
              <a:t>Мы рассмотрели примеры 3-х разных задач, но получили совершенно одинаковые решения, которые основаны на общем </a:t>
            </a:r>
            <a:r>
              <a:rPr lang="ru-RU" sz="3600" b="1" u="sng" dirty="0" smtClean="0">
                <a:solidFill>
                  <a:schemeClr val="accent3"/>
                </a:solidFill>
              </a:rPr>
              <a:t>правиле умножения</a:t>
            </a:r>
            <a:r>
              <a:rPr lang="ru-RU" sz="3600" u="sng" dirty="0" smtClean="0"/>
              <a:t>:</a:t>
            </a:r>
            <a:endParaRPr lang="ru-RU" sz="36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500" b="1" i="1" dirty="0" smtClean="0"/>
              <a:t>Пусть имеется </a:t>
            </a:r>
            <a:r>
              <a:rPr lang="en-US" sz="4500" b="1" i="1" dirty="0" smtClean="0"/>
              <a:t>n</a:t>
            </a:r>
            <a:r>
              <a:rPr lang="ru-RU" sz="4500" b="1" i="1" dirty="0" smtClean="0"/>
              <a:t> элементов и требуется выбрать из них один за другим </a:t>
            </a:r>
            <a:r>
              <a:rPr lang="ru-RU" sz="6500" i="1" dirty="0" smtClean="0"/>
              <a:t>к</a:t>
            </a:r>
            <a:r>
              <a:rPr lang="ru-RU" sz="4500" b="1" i="1" dirty="0" smtClean="0"/>
              <a:t> элементов. Если первый элемент </a:t>
            </a:r>
            <a:r>
              <a:rPr lang="en-US" sz="5800" dirty="0" smtClean="0"/>
              <a:t>m</a:t>
            </a:r>
            <a:r>
              <a:rPr lang="ru-RU" sz="5800" baseline="-25000" dirty="0" smtClean="0"/>
              <a:t>1</a:t>
            </a:r>
            <a:r>
              <a:rPr lang="ru-RU" sz="4500" b="1" i="1" dirty="0" smtClean="0"/>
              <a:t>выбрать </a:t>
            </a:r>
            <a:r>
              <a:rPr lang="en-US" sz="5800" dirty="0" smtClean="0"/>
              <a:t>n</a:t>
            </a:r>
            <a:r>
              <a:rPr lang="ru-RU" sz="5800" baseline="-25000" dirty="0" smtClean="0"/>
              <a:t>1</a:t>
            </a:r>
            <a:r>
              <a:rPr lang="ru-RU" sz="4500" b="1" i="1" dirty="0" smtClean="0"/>
              <a:t> способами, после чего второй элемент </a:t>
            </a:r>
            <a:r>
              <a:rPr lang="en-US" sz="5800" dirty="0" smtClean="0"/>
              <a:t>m</a:t>
            </a:r>
            <a:r>
              <a:rPr lang="ru-RU" sz="5800" baseline="-25000" dirty="0" smtClean="0"/>
              <a:t>2</a:t>
            </a:r>
            <a:r>
              <a:rPr lang="ru-RU" sz="5800" dirty="0" smtClean="0"/>
              <a:t> </a:t>
            </a:r>
            <a:r>
              <a:rPr lang="ru-RU" sz="4500" b="1" i="1" dirty="0" smtClean="0"/>
              <a:t>выбрать </a:t>
            </a:r>
            <a:r>
              <a:rPr lang="en-US" sz="5800" dirty="0" smtClean="0"/>
              <a:t>n</a:t>
            </a:r>
            <a:r>
              <a:rPr lang="ru-RU" sz="5800" baseline="-25000" dirty="0" smtClean="0"/>
              <a:t>2</a:t>
            </a:r>
            <a:r>
              <a:rPr lang="ru-RU" sz="4500" b="1" i="1" dirty="0" smtClean="0"/>
              <a:t> способами из оставшихся, затем третий элемент </a:t>
            </a:r>
            <a:r>
              <a:rPr lang="en-US" sz="5800" dirty="0" smtClean="0"/>
              <a:t>m</a:t>
            </a:r>
            <a:r>
              <a:rPr lang="ru-RU" sz="5800" baseline="-25000" dirty="0" smtClean="0"/>
              <a:t>3</a:t>
            </a:r>
            <a:r>
              <a:rPr lang="ru-RU" sz="4500" b="1" i="1" dirty="0" smtClean="0"/>
              <a:t> выбрать </a:t>
            </a:r>
            <a:r>
              <a:rPr lang="en-US" sz="5800" dirty="0" smtClean="0"/>
              <a:t>n</a:t>
            </a:r>
            <a:r>
              <a:rPr lang="ru-RU" sz="5800" baseline="-25000" dirty="0" smtClean="0"/>
              <a:t>3</a:t>
            </a:r>
            <a:r>
              <a:rPr lang="ru-RU" sz="4500" b="1" i="1" dirty="0" smtClean="0"/>
              <a:t> способами из оставшихся и т.д., то число способов могут быть выбраны все к элементов, равно произведению </a:t>
            </a:r>
            <a:endParaRPr lang="ru-RU" sz="4500" b="1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Примени это правило к каждой из решённых задач.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1-я задача: </a:t>
            </a:r>
            <a:r>
              <a:rPr lang="ru-RU" sz="3600" dirty="0" smtClean="0"/>
              <a:t>выбор верхней полосы  -  из 3-х цветов, т.е. </a:t>
            </a:r>
            <a:r>
              <a:rPr lang="en-US" sz="3600" dirty="0" smtClean="0"/>
              <a:t>n</a:t>
            </a:r>
            <a:r>
              <a:rPr lang="ru-RU" sz="3600" baseline="-25000" dirty="0" smtClean="0"/>
              <a:t>1=</a:t>
            </a:r>
            <a:r>
              <a:rPr lang="ru-RU" sz="3600" dirty="0" smtClean="0"/>
              <a:t>3;  средняя полоса – из 2-х цветов, т.е.</a:t>
            </a:r>
            <a:r>
              <a:rPr lang="en-US" sz="3600" dirty="0" smtClean="0"/>
              <a:t>n</a:t>
            </a:r>
            <a:r>
              <a:rPr lang="ru-RU" sz="3600" baseline="-25000" dirty="0" smtClean="0"/>
              <a:t>2</a:t>
            </a:r>
            <a:r>
              <a:rPr lang="ru-RU" sz="3600" dirty="0" smtClean="0"/>
              <a:t>=2; нижняя полоса – из 1-го цвета, т.е. </a:t>
            </a:r>
            <a:r>
              <a:rPr lang="en-US" sz="3600" dirty="0" smtClean="0"/>
              <a:t>n</a:t>
            </a:r>
            <a:r>
              <a:rPr lang="ru-RU" sz="3600" baseline="-25000" dirty="0" smtClean="0"/>
              <a:t>3</a:t>
            </a:r>
            <a:r>
              <a:rPr lang="ru-RU" sz="3600" dirty="0" smtClean="0"/>
              <a:t>=1.   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</a:t>
            </a:r>
            <a:r>
              <a:rPr lang="en-US" dirty="0" smtClean="0"/>
              <a:t> n</a:t>
            </a:r>
            <a:r>
              <a:rPr lang="ru-RU" baseline="-25000" dirty="0" smtClean="0"/>
              <a:t>1</a:t>
            </a:r>
            <a:r>
              <a:rPr lang="en-US" dirty="0" smtClean="0"/>
              <a:t> n</a:t>
            </a:r>
            <a:r>
              <a:rPr lang="ru-RU" baseline="-25000" dirty="0" smtClean="0"/>
              <a:t>2</a:t>
            </a:r>
            <a:r>
              <a:rPr lang="en-US" dirty="0" smtClean="0"/>
              <a:t> n</a:t>
            </a:r>
            <a:r>
              <a:rPr lang="ru-RU" baseline="-25000" dirty="0" smtClean="0"/>
              <a:t>3</a:t>
            </a:r>
            <a:r>
              <a:rPr lang="ru-RU" sz="2400" b="1" i="1" dirty="0" smtClean="0"/>
              <a:t> =  </a:t>
            </a:r>
            <a:r>
              <a:rPr lang="ru-RU" sz="3600" b="1" i="1" dirty="0" smtClean="0"/>
              <a:t>3 * 2 * 1 = 6</a:t>
            </a:r>
            <a:endParaRPr lang="ru-RU" sz="36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2-я задача: заметим, что в этой задаче задействованы  два независимых исхода, поэтому </a:t>
            </a:r>
            <a:r>
              <a:rPr lang="en-US" dirty="0" smtClean="0"/>
              <a:t>m</a:t>
            </a:r>
            <a:r>
              <a:rPr lang="ru-RU" dirty="0" smtClean="0"/>
              <a:t> </a:t>
            </a:r>
            <a:r>
              <a:rPr lang="en-US" dirty="0" smtClean="0"/>
              <a:t>n</a:t>
            </a:r>
            <a:r>
              <a:rPr lang="ru-RU" dirty="0" smtClean="0"/>
              <a:t> = 5 *3 = 15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152</TotalTime>
  <Words>2228</Words>
  <Application>Microsoft Office PowerPoint</Application>
  <PresentationFormat>Екран (4:3)</PresentationFormat>
  <Paragraphs>237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18</vt:i4>
      </vt:variant>
    </vt:vector>
  </HeadingPairs>
  <TitlesOfParts>
    <vt:vector size="20" baseType="lpstr">
      <vt:lpstr>Солнцестояние</vt:lpstr>
      <vt:lpstr>Эркер</vt:lpstr>
      <vt:lpstr>  Мачина Т.В. – учитель математики МБОУ «СОШ № 29 г.Владимира»</vt:lpstr>
      <vt:lpstr>Комбинаторика – это раздел математики, посвящённый задачам выбора и расположения предметов из раздела множеств.  Типичной задачей комбинаторики является задача перечисления комбинаций, составленных из нескольких предметов. </vt:lpstr>
      <vt:lpstr>Вспомним несколько примеров таких задач</vt:lpstr>
      <vt:lpstr>Презентація PowerPoint</vt:lpstr>
      <vt:lpstr>2.Сколько чётных двузначных чисел можно составить из цифр 0,1,2,4,5,9.     </vt:lpstr>
      <vt:lpstr>Так в столбце перечислены все возможные варианты, следовательно, их столько же, сколько клеток в столбце, т.е. 15.</vt:lpstr>
      <vt:lpstr>3.На завтрак Вова может выбрать плюшку, бутерброд, пряник или кекс, а запить их может кофеем, соком или кефиром.  Из скольких вариантов завтрака Вова может выбирать? </vt:lpstr>
      <vt:lpstr>Презентація PowerPoint</vt:lpstr>
      <vt:lpstr>Презентація PowerPoint</vt:lpstr>
      <vt:lpstr>Решение задач в классе :      № 714, 716,718(а),721</vt:lpstr>
      <vt:lpstr>Презентація PowerPoint</vt:lpstr>
      <vt:lpstr>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XxX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класс</dc:title>
  <dc:creator>User</dc:creator>
  <cp:lastModifiedBy>LEGION</cp:lastModifiedBy>
  <cp:revision>26</cp:revision>
  <dcterms:created xsi:type="dcterms:W3CDTF">2012-04-03T14:24:06Z</dcterms:created>
  <dcterms:modified xsi:type="dcterms:W3CDTF">2015-01-26T12:36:14Z</dcterms:modified>
</cp:coreProperties>
</file>