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3" r:id="rId3"/>
    <p:sldId id="258" r:id="rId4"/>
    <p:sldId id="274" r:id="rId5"/>
    <p:sldId id="260" r:id="rId6"/>
    <p:sldId id="275" r:id="rId7"/>
    <p:sldId id="276" r:id="rId8"/>
    <p:sldId id="277" r:id="rId9"/>
    <p:sldId id="270" r:id="rId10"/>
    <p:sldId id="272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80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4463" autoAdjust="0"/>
  </p:normalViewPr>
  <p:slideViewPr>
    <p:cSldViewPr>
      <p:cViewPr>
        <p:scale>
          <a:sx n="77" d="100"/>
          <a:sy n="77" d="100"/>
        </p:scale>
        <p:origin x="-14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0" y="35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737FB-513E-4C0B-8296-4E2892C19FC8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ECED4-65D2-4DFB-9AD5-F4D56390585F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034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kinofilms.tv/film/dvenadcataya-noch/3425/" TargetMode="External"/><Relationship Id="rId3" Type="http://schemas.openxmlformats.org/officeDocument/2006/relationships/hyperlink" Target="http://freetorr.com/romeo-i-dzhuletta-romeo-and-juliet-1968-dvdrip-gruppy-kinoshniki-12819" TargetMode="External"/><Relationship Id="rId7" Type="http://schemas.openxmlformats.org/officeDocument/2006/relationships/hyperlink" Target="http://fanparty.ru/fanclubs/sovetskie-filmy/pictures/258944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jeen-777.livejournal.com/117690.html" TargetMode="External"/><Relationship Id="rId5" Type="http://schemas.openxmlformats.org/officeDocument/2006/relationships/hyperlink" Target="http://yablor.ru/blogs/korol-lir/1076932" TargetMode="External"/><Relationship Id="rId4" Type="http://schemas.openxmlformats.org/officeDocument/2006/relationships/hyperlink" Target="http://pda.privet.ru/blog/35890185" TargetMode="External"/><Relationship Id="rId9" Type="http://schemas.openxmlformats.org/officeDocument/2006/relationships/hyperlink" Target="http://www.kino-teatr.ru/kino/art/kino/4801foto/1722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90th.ru/film/1581.html" TargetMode="External"/><Relationship Id="rId13" Type="http://schemas.openxmlformats.org/officeDocument/2006/relationships/hyperlink" Target="http://divine-rider.livejournal.com/109634.html" TargetMode="External"/><Relationship Id="rId18" Type="http://schemas.openxmlformats.org/officeDocument/2006/relationships/hyperlink" Target="http://puffinus.livejournal.com/?1359059.html" TargetMode="External"/><Relationship Id="rId3" Type="http://schemas.openxmlformats.org/officeDocument/2006/relationships/hyperlink" Target="http://1969ja.livejournal.com/162279.html" TargetMode="External"/><Relationship Id="rId7" Type="http://schemas.openxmlformats.org/officeDocument/2006/relationships/hyperlink" Target="http://moimirvideo.com/6934-novye_prikljuchenija_janki_pri_dvore_korolja_artura_1988_DVDRip.html" TargetMode="External"/><Relationship Id="rId12" Type="http://schemas.openxmlformats.org/officeDocument/2006/relationships/hyperlink" Target="http://www.internetlook-online.com/publ/35-1-0-6673" TargetMode="External"/><Relationship Id="rId17" Type="http://schemas.openxmlformats.org/officeDocument/2006/relationships/hyperlink" Target="http://filmsdefrance.com/FDF_Le_demoniaque_1968_rev.html" TargetMode="External"/><Relationship Id="rId2" Type="http://schemas.openxmlformats.org/officeDocument/2006/relationships/slide" Target="../slides/slide11.xml"/><Relationship Id="rId16" Type="http://schemas.openxmlformats.org/officeDocument/2006/relationships/hyperlink" Target="http://okazii.bookblog.ro/catalog/52081840/james-hadley-chase-just-a-matter-of-time-engleza-html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kinozon.tv/kadry/5046" TargetMode="External"/><Relationship Id="rId11" Type="http://schemas.openxmlformats.org/officeDocument/2006/relationships/hyperlink" Target="http://www.kino1000.ru/Film/martin.iden.1.html" TargetMode="External"/><Relationship Id="rId5" Type="http://schemas.openxmlformats.org/officeDocument/2006/relationships/hyperlink" Target="http://www.kinopoisk.ru/picture/896409/" TargetMode="External"/><Relationship Id="rId15" Type="http://schemas.openxmlformats.org/officeDocument/2006/relationships/hyperlink" Target="http://www.cool4ik.ru/load/kino/filmy/serdca_trekh_1992/16-1-0-2461" TargetMode="External"/><Relationship Id="rId10" Type="http://schemas.openxmlformats.org/officeDocument/2006/relationships/hyperlink" Target="http://www.kinopoisk.ru/picture/1482159/" TargetMode="External"/><Relationship Id="rId4" Type="http://schemas.openxmlformats.org/officeDocument/2006/relationships/hyperlink" Target="http://www.afisha.ru/movie/photo/193003/234523/" TargetMode="External"/><Relationship Id="rId9" Type="http://schemas.openxmlformats.org/officeDocument/2006/relationships/hyperlink" Target="http://nnm.ru/blogs/cse2/belyy_klyk_1946_dvdrip/" TargetMode="External"/><Relationship Id="rId14" Type="http://schemas.openxmlformats.org/officeDocument/2006/relationships/hyperlink" Target="http://crazymama.ru/film.hph?id_film=874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Тема  педагогического совета:</a:t>
            </a:r>
            <a:b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Формирование эмоционального  настроя 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Эмоции расцвечивают  жизнь  человека, определяют  степень  активности  мышления.</a:t>
            </a:r>
          </a:p>
          <a:p>
            <a:r>
              <a:rPr lang="ru-RU" sz="1000" dirty="0" smtClean="0">
                <a:solidFill>
                  <a:srgbClr val="FF0000"/>
                </a:solidFill>
              </a:rPr>
              <a:t>Выступление </a:t>
            </a:r>
            <a:r>
              <a:rPr lang="ru-RU" sz="1000" dirty="0" err="1" smtClean="0">
                <a:solidFill>
                  <a:srgbClr val="FF0000"/>
                </a:solidFill>
              </a:rPr>
              <a:t>зам.директора</a:t>
            </a:r>
            <a:r>
              <a:rPr lang="ru-RU" sz="1000" dirty="0" smtClean="0">
                <a:solidFill>
                  <a:srgbClr val="FF0000"/>
                </a:solidFill>
              </a:rPr>
              <a:t> по иностранному языку Васильевой Е.В</a:t>
            </a:r>
            <a:r>
              <a:rPr lang="ru-RU" sz="1200" dirty="0" smtClean="0">
                <a:solidFill>
                  <a:srgbClr val="FF0000"/>
                </a:solidFill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87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 – ресурсы:</a:t>
            </a:r>
            <a:endParaRPr lang="ru-RU" sz="1400" dirty="0" smtClean="0"/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20.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http://freetorr.com/romeo-i-dzhuletta-romeo-and-juliet-1968-dvdrip-gruppy-kinoshniki-12819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http://pda.privet.ru/blog/35890185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22.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http://yablor.ru/blogs/korol-lir/1076932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http://jeen-777.livejournal.com/117690.html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24.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http://fanparty.ru/fanclubs/sovetskie-filmy/pictures/258944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25.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http://kinofilms.tv/film/dvenadcataya-noch/3425/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26.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http://www.kino-teatr.ru/kino/art/kino/4801foto/1722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27. http://films.imhonet.ru/element/1108471/gallery/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877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Как  известно, ребёнок  познаёт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мир  через  эмоциональную  память. Эмоции играют  огромную  роль  в  формировании  личности.  Учитель,  как  правило,  играет  роль  источника  эмоциональных  сигналов, к сожалению, как  положительных,  так  и  отрицательных.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02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Эмоциональным  сигналом </a:t>
            </a:r>
            <a:r>
              <a:rPr lang="ru-RU" sz="1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учитееля</a:t>
            </a: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может  служить просто  улыбка учителя, «добрый» вопрос, взгляд.</a:t>
            </a:r>
            <a:b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Любой урок  начинается с эмоционального сигнала, ведь дети, входя в учебный кабинет невольно  вглядываются в лицо учителя. </a:t>
            </a:r>
            <a:b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 какое у неё или него настроение? </a:t>
            </a:r>
            <a:b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Чего  сегодня ожидать?</a:t>
            </a:r>
            <a:b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А будет ли на уроке интересно?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100" dirty="0" smtClean="0">
                <a:solidFill>
                  <a:srgbClr val="C00000"/>
                </a:solidFill>
              </a:rPr>
              <a:t>И  если  первый  эмоциональный  сигнал  покажется  детям  отрицательным,  то  урок  может  или  не  состоятся  вообще,  или  учитель  не  добьётся  основной  цели  урока</a:t>
            </a:r>
          </a:p>
          <a:p>
            <a:pPr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   </a:t>
            </a:r>
            <a:r>
              <a:rPr lang="ru-RU" dirty="0" smtClean="0">
                <a:solidFill>
                  <a:srgbClr val="C00000"/>
                </a:solidFill>
              </a:rPr>
              <a:t>Все  эти  действия  тормозят  развитие  личности  или  ведут  к  развитию  негативных  качеств  личности.  А  значит,  ребёнок  не  позволит  себя  учить,  т.к.  он  или  не  доверяет  учителю,  или  просто  боится  его.  Ни  о  каком  уважении  к  учителю  со  стороны  ученика,  и  о  сотрудничестве  не  может  быть  и  речи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586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Давно известно, что  любовь к предмету  в  подростковом возрасте зачастую определяется любовью и уважением к учителю.</a:t>
            </a:r>
            <a:b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Учитель в свою очередь не имеет никакого морального  права  нести в класс своё  настроение, личные  проблемы, нездоровье.</a:t>
            </a:r>
            <a:b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Всё это должно остаться за пределами учебного кабинета  и  школьного звонка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063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</a:rPr>
              <a:t>Конечно,  учителю  очень  трудно  всегда  держать  себя  на  высоте,  но  это  наш  профессиональный  долг.  Каждый  из  нас  должен  стремиться  к  профессиональному  совершенству.  Никогда  не  отступать  от  правильной  линии  поведения  на  уроке  -  это  высший  педагогический  пилотаж.</a:t>
            </a:r>
          </a:p>
          <a:p>
            <a:pPr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		</a:t>
            </a:r>
            <a:r>
              <a:rPr lang="ru-RU" dirty="0" smtClean="0">
                <a:solidFill>
                  <a:srgbClr val="C00000"/>
                </a:solidFill>
              </a:rPr>
              <a:t>Особенно  большое  действие  на  эмоциональную  сферу  наших  детей  оказывают  именно  учителя,  так  как  третью  часть  всего  времени  в  самые  важные  годы  в  жизни  каждого  человека  ребёнок  проводит  в  школе,  где  в  той  или  иной    степени  находится  в  зависимости  от  нас,  учителей.  Каждый  из  нас  желает,  чтобы  наши  воспитанники  выросли  самодостаточными,  целеустремлёнными,  умеющими  быть  счастливыми.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</a:rPr>
              <a:t>Этому  способствует  тактичность,  вежливость,  дружелюбие,  которые  не  исключают  требовательность  и  ненавязчивый  контроль  со  стороны  учителя.</a:t>
            </a:r>
          </a:p>
          <a:p>
            <a:pPr algn="just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062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свою  очередь,  я   стараюсь  создать  на  своих  уроках  атмосферу  сотрудничества  и  сотворчества,  атмосферу  психологического  комфорта,  вызвать  интерес  учащихся  к  изучению  английского  языка.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Недавно  мы  вместе  с  учащимися  6 “а”  класса  провели  урок-конференцию  на  тему</a:t>
            </a:r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«Английские  и  американские  писатели».  </a:t>
            </a:r>
            <a:endParaRPr lang="en-US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 конференции  вызвала  положительный  отклик  у  учащихся, так  как  материалы  урока  были  представлены  содержательно  и  интересно,  в  доступной  для  учащихся  форме.  </a:t>
            </a:r>
            <a:endParaRPr lang="en-US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-  конференция  сопровождался  использованием  ИКТ.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285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200" dirty="0" smtClean="0">
                <a:solidFill>
                  <a:srgbClr val="C00000"/>
                </a:solidFill>
              </a:rPr>
              <a:t>	</a:t>
            </a:r>
            <a:r>
              <a:rPr lang="ru-RU" sz="1200" dirty="0" smtClean="0">
                <a:solidFill>
                  <a:srgbClr val="C00000"/>
                </a:solidFill>
              </a:rPr>
              <a:t> В  ходе  урока  были  представлены  кадры  из  фильмов  по  произведениям  этих  писателей. С  увлечением  учащиеся  слушали, смотрели  и  обсуждали  творчество  Марка Твена,  Джека  Лондона,  Вильяма  Шекспира,  Агаты  Кристи.  </a:t>
            </a:r>
            <a:r>
              <a:rPr lang="en-US" sz="1200" dirty="0" smtClean="0">
                <a:solidFill>
                  <a:srgbClr val="C00000"/>
                </a:solidFill>
              </a:rPr>
              <a:t>	</a:t>
            </a:r>
            <a:r>
              <a:rPr lang="ru-RU" sz="1200" dirty="0" smtClean="0">
                <a:solidFill>
                  <a:srgbClr val="C00000"/>
                </a:solidFill>
              </a:rPr>
              <a:t>Положительные  отзывы  учащихся  позволили  судить,  что  данное  мероприятие  достигло  своей  цели  и  оказало  положительное  влияние  на  коллектив  учащихся.  </a:t>
            </a:r>
            <a:r>
              <a:rPr lang="en-US" sz="1200" dirty="0" smtClean="0">
                <a:solidFill>
                  <a:srgbClr val="C00000"/>
                </a:solidFill>
              </a:rPr>
              <a:t>	</a:t>
            </a:r>
          </a:p>
          <a:p>
            <a:pPr algn="just"/>
            <a:r>
              <a:rPr lang="en-US" sz="1200" dirty="0" smtClean="0">
                <a:solidFill>
                  <a:srgbClr val="C00000"/>
                </a:solidFill>
              </a:rPr>
              <a:t>	</a:t>
            </a:r>
            <a:r>
              <a:rPr lang="ru-RU" sz="1200" dirty="0" smtClean="0">
                <a:solidFill>
                  <a:srgbClr val="C00000"/>
                </a:solidFill>
              </a:rPr>
              <a:t>Уютная  обстановка,  наличие  наглядных  пособий  на  стенде,  компьютерная  технология  позволили  соприкоснуться  учащимся  с  событиями  тех  лет,  когда  творили  эти  великие  писатели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01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 – ресурсы:</a:t>
            </a:r>
          </a:p>
          <a:p>
            <a:r>
              <a:rPr lang="ru-RU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http://1969ja.livejournal.com/162279.html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http://www.afisha.ru/movie/photo/193003/234523/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3.http://crazymama.ru/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film.php?id_film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=327</a:t>
            </a: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http://www.kinopoisk.ru/picture/896409/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http://kinozon.tv/kadry/5046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http://moimirvideo.com/6934-novye_prikljuchenija_janki_pri_dvore_korolja_artura_1988_DVDRip.html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7. 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http://www.90th.ru/film/1581.html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http://nnm.ru/blogs/cse2/belyy_klyk_1946_dvdrip/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9. 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http://www.kinopoisk.ru/picture/1482159/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http://www.kino1000.ru/Film/martin.iden.1.html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http://www.internetlook-online.com/publ/35-1-0-6673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12. http://books forfree.ru/</a:t>
            </a:r>
            <a:r>
              <a:rPr lang="en-US" sz="12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Call_of_wild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http://divine-rider.livejournal.com/109634.html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http://crazymama.ru/film.hph?id_film=874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http://www.cool4ik.ru/load/kino/filmy/serdca_trekh_1992/16-1-0-2461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6"/>
              </a:rPr>
              <a:t>http://okazii.bookblog.ro/catalog/52081840/james-hadley-chase-just-a-matter-of-time-engleza-html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http://filmsdefrance.com/FDF_Le_demoniaque_1968_rev.html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8"/>
              </a:rPr>
              <a:t>http://puffinus.livejournal.com?1359059.html</a:t>
            </a:r>
            <a:endParaRPr lang="en-US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19. http://www.aveclassies.net/blog/2011-12-03-265</a:t>
            </a:r>
            <a:endParaRPr lang="ru-RU" sz="12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ECED4-65D2-4DFB-9AD5-F4D56390585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9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84E53-9EA6-4043-B469-5058B5C2E989}" type="datetime1">
              <a:rPr lang="ru-RU" smtClean="0"/>
              <a:t>26.01.2015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B751-B353-4572-A4E9-87A03C4D23E7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0235-4D49-451B-B639-FCD2D8C36380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CD453F-19C0-4A1B-B6C2-03B1EE398263}" type="datetime1">
              <a:rPr lang="ru-RU" smtClean="0"/>
              <a:t>26.01.2015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D00C-969D-40AC-81FD-2258447E74DF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F6D5A-AF91-4647-94B8-8CFADBB19669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CF4CD-A2D2-4291-B076-5C1FA4A54227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69C8-B91C-4412-AEEE-72B3CA47502E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25924-003F-4DC5-8DB4-8FBA71CD5B2E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0527CF-8381-4510-8B91-58CEA6231A8B}" type="datetime1">
              <a:rPr lang="ru-RU" smtClean="0"/>
              <a:t>26.01.2015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AD3C1-2F2A-4767-AAE9-BFEBB8014F6A}" type="datetime1">
              <a:rPr lang="ru-RU" smtClean="0"/>
              <a:t>26.01.2015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3C00EF-6207-43B5-901A-B136161C7BDD}" type="datetime1">
              <a:rPr lang="ru-RU" smtClean="0"/>
              <a:t>26.01.2015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90th.ru/film/1581.html" TargetMode="External"/><Relationship Id="rId13" Type="http://schemas.openxmlformats.org/officeDocument/2006/relationships/hyperlink" Target="http://divine-rider.livejournal.com/109634.html" TargetMode="External"/><Relationship Id="rId18" Type="http://schemas.openxmlformats.org/officeDocument/2006/relationships/hyperlink" Target="http://puffinus.livejournal.com/?1359059.html" TargetMode="External"/><Relationship Id="rId3" Type="http://schemas.openxmlformats.org/officeDocument/2006/relationships/hyperlink" Target="http://1969ja.livejournal.com/162279.html" TargetMode="External"/><Relationship Id="rId7" Type="http://schemas.openxmlformats.org/officeDocument/2006/relationships/hyperlink" Target="http://moimirvideo.com/6934-novye_prikljuchenija_janki_pri_dvore_korolja_artura_1988_DVDRip.html" TargetMode="External"/><Relationship Id="rId12" Type="http://schemas.openxmlformats.org/officeDocument/2006/relationships/hyperlink" Target="http://www.internetlook-online.com/publ/35-1-0-6673" TargetMode="External"/><Relationship Id="rId17" Type="http://schemas.openxmlformats.org/officeDocument/2006/relationships/hyperlink" Target="http://filmsdefrance.com/FDF_Le_demoniaque_1968_rev.html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://okazii.bookblog.ro/catalog/52081840/james-hadley-chase-just-a-matter-of-time-engleza-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inozon.tv/kadry/5046" TargetMode="External"/><Relationship Id="rId11" Type="http://schemas.openxmlformats.org/officeDocument/2006/relationships/hyperlink" Target="http://www.kino1000.ru/Film/martin.iden.1.html" TargetMode="External"/><Relationship Id="rId5" Type="http://schemas.openxmlformats.org/officeDocument/2006/relationships/hyperlink" Target="http://www.kinopoisk.ru/picture/896409/" TargetMode="External"/><Relationship Id="rId15" Type="http://schemas.openxmlformats.org/officeDocument/2006/relationships/hyperlink" Target="http://www.cool4ik.ru/load/kino/filmy/serdca_trekh_1992/16-1-0-2461" TargetMode="External"/><Relationship Id="rId10" Type="http://schemas.openxmlformats.org/officeDocument/2006/relationships/hyperlink" Target="http://www.kinopoisk.ru/picture/1482159/" TargetMode="External"/><Relationship Id="rId4" Type="http://schemas.openxmlformats.org/officeDocument/2006/relationships/hyperlink" Target="http://www.afisha.ru/movie/photo/193003/234523/" TargetMode="External"/><Relationship Id="rId9" Type="http://schemas.openxmlformats.org/officeDocument/2006/relationships/hyperlink" Target="http://nnm.ru/blogs/cse2/belyy_klyk_1946_dvdrip/" TargetMode="External"/><Relationship Id="rId14" Type="http://schemas.openxmlformats.org/officeDocument/2006/relationships/hyperlink" Target="http://crazymama.ru/film.hph?id_film=874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kinofilms.tv/film/dvenadcataya-noch/3425/" TargetMode="External"/><Relationship Id="rId3" Type="http://schemas.openxmlformats.org/officeDocument/2006/relationships/hyperlink" Target="http://freetorr.com/romeo-i-dzhuletta-romeo-and-juliet-1968-dvdrip-gruppy-kinoshniki-12819" TargetMode="External"/><Relationship Id="rId7" Type="http://schemas.openxmlformats.org/officeDocument/2006/relationships/hyperlink" Target="http://fanparty.ru/fanclubs/sovetskie-filmy/pictures/25894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een-777.livejournal.com/117690.html" TargetMode="External"/><Relationship Id="rId5" Type="http://schemas.openxmlformats.org/officeDocument/2006/relationships/hyperlink" Target="http://yablor.ru/blogs/korol-lir/1076932" TargetMode="External"/><Relationship Id="rId4" Type="http://schemas.openxmlformats.org/officeDocument/2006/relationships/hyperlink" Target="http://pda.privet.ru/blog/35890185" TargetMode="External"/><Relationship Id="rId9" Type="http://schemas.openxmlformats.org/officeDocument/2006/relationships/hyperlink" Target="http://www.kino-teatr.ru/kino/art/kino/4801foto/172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943906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Эмоции расцвечивают  жизнь  человека, определяют  степень  активности  мышления.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Выступление зам.директора по иностранному языку Васильевой Е.В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305800" cy="1638078"/>
          </a:xfrm>
        </p:spPr>
        <p:txBody>
          <a:bodyPr/>
          <a:lstStyle/>
          <a:p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Тема  педагогического совета:</a:t>
            </a:r>
            <a:b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Формирование эмоционального  настроя 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flipV="1">
            <a:off x="457200" y="-214338"/>
            <a:ext cx="82296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Documents and Settings\Admin\Рабочий стол\Открытый урок Е.В. 12.10.2012\IMG_3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736"/>
            <a:ext cx="5500726" cy="36671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http://1969ja.livejournal.com/162279.html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http://www.afisha.ru/movie/photo/193003/234523/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3.http://</a:t>
            </a:r>
            <a:r>
              <a:rPr lang="en-US" sz="2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crazymama.ru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film.php?id_film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=327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http://www.kinopoisk.ru/picture/896409/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http://kinozon.tv/kadry/5046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http://moimirvideo.com/6934-novye_prikljuchenija_janki_pri_dvore_korolja_artura_1988_DVDRip.html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7. 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http://www.90th.ru/film/1581.html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http://nnm.ru/blogs/cse2/belyy_klyk_1946_dvdrip/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9. 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http://www.kinopoisk.ru/picture/1482159/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http://www.kino1000.ru/Film/martin.iden.1.html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http://www.internetlook-online.com/publ/35-1-0-6673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12. http://books forfree.ru/</a:t>
            </a:r>
            <a:r>
              <a:rPr lang="en-US" sz="2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Call_of_wild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http://divine-rider.livejournal.com/109634.html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http://crazymama.ru/film.hph?id_film=874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http://www.cool4ik.ru/load/kino/filmy/serdca_trekh_1992/16-1-0-2461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6"/>
              </a:rPr>
              <a:t>http://okazii.bookblog.ro/catalog/52081840/james-hadley-chase-just-a-matter-of-time-engleza-html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http://filmsdefrance.com/FDF_Le_demoniaque_1968_rev.html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  <a:hlinkClick r:id="rId18"/>
              </a:rPr>
              <a:t>http://puffinus.livejournal.com?1359059.html</a:t>
            </a:r>
            <a:endParaRPr lang="en-US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19. http://www.aveclassies.net/blog/2011-12-03-265</a:t>
            </a:r>
            <a:endParaRPr lang="ru-RU" sz="28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9905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 – ресурсы: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20. 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http://freetorr.com/romeo-i-dzhuletta-romeo-and-juliet-1968-dvdrip-gruppy-kinoshniki-12819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http://pda.privet.ru/blog/35890185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22.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http://yablor.ru/blogs/korol-lir/1076932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http://jeen-777.livejournal.com/117690.html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24.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http://fanparty.ru/fanclubs/sovetskie-filmy/pictures/258944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25.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http://kinofilms.tv/film/dvenadcataya-noch/3425/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26.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http://www.kino-teatr.ru/kino/art/kino/4801foto/1722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27. http://films.imhonet.ru/element/1108471/gallery/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 – ресурсы: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Как  известно, ребёнок  познаёт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мир  через  эмоциональную  память. Эмоции играют  огромную  роль  в  формировании  личности.  Учитель,  как  правило,  играет  роль  источника  эмоциональных  сигналов, к сожалению, как  положительных,  так  и  отрицательных.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488" y="152400"/>
            <a:ext cx="3357586" cy="591980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Эмоциональным  сигналом </a:t>
            </a:r>
            <a:r>
              <a:rPr lang="ru-RU" sz="24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учитееля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может  служить просто  улыбка учителя, «добрый» вопрос, взгляд.</a:t>
            </a:r>
            <a:b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Любой урок  начинается с эмоционального сигнала, ведь дети, входя в учебный кабинет невольно  вглядываются в лицо учителя. </a:t>
            </a:r>
            <a:b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 какое у неё или него настроение? </a:t>
            </a:r>
            <a:b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Чего  сегодня ожидать?</a:t>
            </a:r>
            <a:b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А будет ли на уроке интересно?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3" y="285728"/>
            <a:ext cx="1214445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\Рабочий стол\Рисунок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785926"/>
            <a:ext cx="1095801" cy="12668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Admin\Рабочий стол\x_38ef54e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48" y="428604"/>
            <a:ext cx="714380" cy="10085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Admin\Рабочий стол\Рисунок3.jpg"/>
          <p:cNvPicPr>
            <a:picLocks noChangeAspect="1" noChangeArrowheads="1"/>
          </p:cNvPicPr>
          <p:nvPr/>
        </p:nvPicPr>
        <p:blipFill>
          <a:blip r:embed="rId6"/>
          <a:srcRect b="50349"/>
          <a:stretch>
            <a:fillRect/>
          </a:stretch>
        </p:blipFill>
        <p:spPr bwMode="auto">
          <a:xfrm>
            <a:off x="7786710" y="1714488"/>
            <a:ext cx="928694" cy="12090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Admin\Рабочий стол\Рисунок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15272" y="3429000"/>
            <a:ext cx="974017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Documents and Settings\Admin\Рабочий стол\Рисунок5.jpg"/>
          <p:cNvPicPr>
            <a:picLocks noChangeAspect="1" noChangeArrowheads="1"/>
          </p:cNvPicPr>
          <p:nvPr/>
        </p:nvPicPr>
        <p:blipFill>
          <a:blip r:embed="rId8"/>
          <a:srcRect b="49980"/>
          <a:stretch>
            <a:fillRect/>
          </a:stretch>
        </p:blipFill>
        <p:spPr bwMode="auto">
          <a:xfrm>
            <a:off x="6286512" y="4643446"/>
            <a:ext cx="974721" cy="13419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Documents and Settings\Admin\Рабочий стол\Рисунок6.jpg"/>
          <p:cNvPicPr>
            <a:picLocks noChangeAspect="1" noChangeArrowheads="1"/>
          </p:cNvPicPr>
          <p:nvPr/>
        </p:nvPicPr>
        <p:blipFill>
          <a:blip r:embed="rId9"/>
          <a:srcRect b="51770"/>
          <a:stretch>
            <a:fillRect/>
          </a:stretch>
        </p:blipFill>
        <p:spPr bwMode="auto">
          <a:xfrm>
            <a:off x="214282" y="3214686"/>
            <a:ext cx="1143008" cy="14372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C:\Documents and Settings\Admin\Рабочий стол\Рисунок1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15074" y="3214686"/>
            <a:ext cx="1000132" cy="12958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Documents and Settings\Admin\Рабочий стол\Рисунок1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00166" y="1681562"/>
            <a:ext cx="880973" cy="1318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C:\Documents and Settings\Admin\Рабочий стол\Рисунок14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643834" y="5357826"/>
            <a:ext cx="887412" cy="11720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C:\Documents and Settings\Admin\Рабочий стол\Рисунок16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28728" y="3214686"/>
            <a:ext cx="928694" cy="1284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 descr="C:\Documents and Settings\Admin\Рабочий стол\Рисунок15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429388" y="500042"/>
            <a:ext cx="785818" cy="10590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C:\Documents and Settings\Admin\Рабочий стол\Рисунок11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714480" y="4429132"/>
            <a:ext cx="869317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1" name="Picture 17" descr="C:\Documents and Settings\Admin\Рабочий стол\Рисунок9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85720" y="5000636"/>
            <a:ext cx="928661" cy="12902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C:\Documents and Settings\Admin\Рабочий стол\Рисунок8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214414" y="5429264"/>
            <a:ext cx="887329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4" name="Picture 20" descr="C:\Documents and Settings\Admin\Рабочий стол\Рисунок10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500166" y="428604"/>
            <a:ext cx="1063538" cy="1428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5" name="Picture 21" descr="C:\Documents and Settings\Admin\Рабочий стол\Рисунок17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286512" y="1928802"/>
            <a:ext cx="991317" cy="1071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576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   </a:t>
            </a:r>
            <a:r>
              <a:rPr lang="ru-RU" dirty="0" smtClean="0">
                <a:solidFill>
                  <a:srgbClr val="C00000"/>
                </a:solidFill>
              </a:rPr>
              <a:t>Все  эти  действия  тормозят  развитие  личности  или  ведут  к  развитию  негативных  качеств  личности.  А  значит,  ребёнок  не  позволит  себя  учить,  т.к.  он  или  не  доверяет  учителю,  или  просто  боится  его.  Ни  о  каком  уважении  к  учителю  со  стороны  ученика,  и  о  сотрудничестве  не  может  быть  и  речи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И  если  первый  эмоциональный  сигнал  покажется  детям  отрицательным,  то  урок  может  или  не  состоятся  вообще,  или  учитель  не  добьётся  основной  цели  урока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14612" y="142852"/>
            <a:ext cx="3857652" cy="492922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Давно известно, что  любовь к предмету  в  подростковом возрасте зачастую определяется любовью и уважением к учителю.</a:t>
            </a:r>
            <a:b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Учитель в свою очередь не имеет никакого морального  права  нести в класс своё  настроение, личные  проблемы, нездоровье.</a:t>
            </a:r>
            <a:b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Всё это должно остаться за пределами учебного кабинета  и  школьного звонка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Admin\Рабочий стол\Рисунок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285860"/>
            <a:ext cx="1969900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Admin\Рабочий стол\Рисунок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071546"/>
            <a:ext cx="2016810" cy="1537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Documents and Settings\Admin\Рабочий стол\Рисунок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572008"/>
            <a:ext cx="2027532" cy="154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Documents and Settings\Admin\Рабочий стол\Рисунок18.jpg"/>
          <p:cNvPicPr>
            <a:picLocks noChangeAspect="1" noChangeArrowheads="1"/>
          </p:cNvPicPr>
          <p:nvPr/>
        </p:nvPicPr>
        <p:blipFill>
          <a:blip r:embed="rId6"/>
          <a:srcRect l="9813"/>
          <a:stretch>
            <a:fillRect/>
          </a:stretch>
        </p:blipFill>
        <p:spPr bwMode="auto">
          <a:xfrm>
            <a:off x="6643702" y="4429132"/>
            <a:ext cx="2000264" cy="1407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Documents and Settings\Admin\Рабочий стол\Мой фотоальбом(2)\Фото откр. уроков (2)\SDC1299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5143512"/>
            <a:ext cx="1160886" cy="1547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 flipV="1">
            <a:off x="457200" y="7000900"/>
            <a:ext cx="8229600" cy="857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214313"/>
            <a:ext cx="8229600" cy="5881687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</a:rPr>
              <a:t>Конечно,  учителю  очень  трудно  всегда  держать  себя  на  высоте,  но  это  наш  профессиональный  долг.  Каждый  из  нас  должен  стремиться  к  профессиональному  совершенству.  Никогда  не  отступать  от  правильной  линии  поведения  на  уроке  -  это  высший  педагогический  пилотаж.</a:t>
            </a:r>
          </a:p>
          <a:p>
            <a:pPr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		</a:t>
            </a:r>
            <a:r>
              <a:rPr lang="ru-RU" dirty="0" smtClean="0">
                <a:solidFill>
                  <a:srgbClr val="C00000"/>
                </a:solidFill>
              </a:rPr>
              <a:t>Особенно  большое  действие  на  эмоциональную  сферу  наших  детей  оказывают  именно  учителя,  так  как  третью  часть  всего  времени  в  самые  важные  годы  в  жизни  каждого  человека  ребёнок  проводит  в  школе,  где  в  той  или  иной    степени  находится  в  зависимости  от  нас,  учителей.  Каждый  из  нас  желает,  чтобы  наши  воспитанники  выросли  </a:t>
            </a:r>
            <a:r>
              <a:rPr lang="ru-RU" dirty="0" err="1" smtClean="0">
                <a:solidFill>
                  <a:srgbClr val="C00000"/>
                </a:solidFill>
              </a:rPr>
              <a:t>самодостаточными</a:t>
            </a:r>
            <a:r>
              <a:rPr lang="ru-RU" dirty="0" smtClean="0">
                <a:solidFill>
                  <a:srgbClr val="C00000"/>
                </a:solidFill>
              </a:rPr>
              <a:t>,  целеустремлёнными,  умеющими  быть  счастливыми.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ru-RU" dirty="0" smtClean="0">
                <a:solidFill>
                  <a:srgbClr val="C00000"/>
                </a:solidFill>
              </a:rPr>
              <a:t>Этому  способствует  тактичность,  вежливость,  дружелюбие,  которые  не  исключают  требовательность  и  ненавязчивый  контроль  со  стороны  учителя.</a:t>
            </a:r>
          </a:p>
          <a:p>
            <a:pPr algn="just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428604"/>
            <a:ext cx="75724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свою  очередь,  я   стараюсь  создать  на  своих  уроках  атмосферу  сотрудничества  и  сотворчества,  атмосферу  психологического  комфорта,  вызвать  интерес  учащихся  к  изучению  английского  языка.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Недавно  мы  вместе  с  учащимися  6 “а”  класса  провели  урок-конференцию  на  тему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«Английские  и  американские  писатели».  </a:t>
            </a:r>
            <a:endParaRPr lang="en-US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 конференции  вызвала  положительный  отклик  у  учащихся, так  как  материалы  урока  были  представлены  содержательно  и  интересно,  в  доступной  для  учащихся  форме.  </a:t>
            </a:r>
            <a:endParaRPr lang="en-US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-  конференция  сопровождался  использованием  ИКТ.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764386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C00000"/>
                </a:solidFill>
              </a:rPr>
              <a:t>	</a:t>
            </a:r>
            <a:r>
              <a:rPr lang="ru-RU" sz="2400" dirty="0" smtClean="0">
                <a:solidFill>
                  <a:srgbClr val="C00000"/>
                </a:solidFill>
              </a:rPr>
              <a:t> В  ходе  урока  были  представлены  кадры  из  фильмов  по  произведениям  этих  писателей. С  увлечением  учащиеся  слушали, смотрели  и  обсуждали  творчество  Марка Твена,  Джека  Лондона,  Вильяма  Шекспира,  Агаты  Кристи.  </a:t>
            </a:r>
            <a:r>
              <a:rPr lang="en-US" sz="2400" dirty="0" smtClean="0">
                <a:solidFill>
                  <a:srgbClr val="C00000"/>
                </a:solidFill>
              </a:rPr>
              <a:t>	</a:t>
            </a:r>
            <a:r>
              <a:rPr lang="ru-RU" sz="2400" dirty="0" smtClean="0">
                <a:solidFill>
                  <a:srgbClr val="C00000"/>
                </a:solidFill>
              </a:rPr>
              <a:t>Положительные  отзывы  учащихся  позволили  судить,  что  данное  мероприятие  достигло  своей  цели  и  оказало  положительное  влияние  на  коллектив  учащихся.  </a:t>
            </a:r>
            <a:r>
              <a:rPr lang="en-US" sz="2400" dirty="0" smtClean="0">
                <a:solidFill>
                  <a:srgbClr val="C00000"/>
                </a:solidFill>
              </a:rPr>
              <a:t>	</a:t>
            </a:r>
          </a:p>
          <a:p>
            <a:pPr algn="just"/>
            <a:r>
              <a:rPr lang="en-US" sz="2400" dirty="0" smtClean="0">
                <a:solidFill>
                  <a:srgbClr val="C00000"/>
                </a:solidFill>
              </a:rPr>
              <a:t>	</a:t>
            </a:r>
            <a:r>
              <a:rPr lang="ru-RU" sz="2400" dirty="0" smtClean="0">
                <a:solidFill>
                  <a:srgbClr val="C00000"/>
                </a:solidFill>
              </a:rPr>
              <a:t>Уютная  обстановка,  наличие  наглядных  пособий  на  стенде,  компьютерная  технология  позволили  соприкоснуться  учащимся  с  событиями  тех  лет,  когда  творили  эти  великие  писатели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-500090"/>
            <a:ext cx="8229600" cy="214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E:\Открытый урок Е.В. 12.10.2012\IMG_34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6536577" cy="435771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5">
      <a:dk1>
        <a:sysClr val="windowText" lastClr="000000"/>
      </a:dk1>
      <a:lt1>
        <a:sysClr val="window" lastClr="FFFFFF"/>
      </a:lt1>
      <a:dk2>
        <a:srgbClr val="464646"/>
      </a:dk2>
      <a:lt2>
        <a:srgbClr val="F2A3A7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481</TotalTime>
  <Words>648</Words>
  <Application>Microsoft Office PowerPoint</Application>
  <PresentationFormat>Екран (4:3)</PresentationFormat>
  <Paragraphs>116</Paragraphs>
  <Slides>12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Бумажная</vt:lpstr>
      <vt:lpstr>Тема  педагогического совета: Формирование эмоционального  настроя </vt:lpstr>
      <vt:lpstr>Презентація PowerPoint</vt:lpstr>
      <vt:lpstr>Эмоциональным  сигналом учитееля   может  служить просто  улыбка учителя, «добрый» вопрос, взгляд.   Любой урок  начинается с эмоционального сигнала, ведь дети, входя в учебный кабинет невольно  вглядываются в лицо учителя.  А какое у неё или него настроение?  Чего  сегодня ожидать?  А будет ли на уроке интересно?</vt:lpstr>
      <vt:lpstr>И  если  первый  эмоциональный  сигнал  покажется  детям  отрицательным,  то  урок  может  или  не  состоятся  вообще,  или  учитель  не  добьётся  основной  цели  урока</vt:lpstr>
      <vt:lpstr>Давно известно, что  любовь к предмету  в  подростковом возрасте зачастую определяется любовью и уважением к учителю. Учитель в свою очередь не имеет никакого морального  права  нести в класс своё  настроение, личные  проблемы, нездоровье. Всё это должно остаться за пределами учебного кабинета  и  школьного звонка.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Интернет – ресурсы:</vt:lpstr>
      <vt:lpstr>Интернет –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эмоционального  настроя </dc:title>
  <cp:lastModifiedBy>LEGION</cp:lastModifiedBy>
  <cp:revision>58</cp:revision>
  <dcterms:modified xsi:type="dcterms:W3CDTF">2015-01-26T14:04:12Z</dcterms:modified>
</cp:coreProperties>
</file>